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92" r:id="rId2"/>
    <p:sldId id="287" r:id="rId3"/>
    <p:sldId id="290" r:id="rId4"/>
    <p:sldId id="258" r:id="rId5"/>
    <p:sldId id="259" r:id="rId6"/>
    <p:sldId id="260" r:id="rId7"/>
    <p:sldId id="273" r:id="rId8"/>
    <p:sldId id="274" r:id="rId9"/>
    <p:sldId id="293" r:id="rId10"/>
    <p:sldId id="275" r:id="rId11"/>
    <p:sldId id="294" r:id="rId12"/>
    <p:sldId id="277" r:id="rId13"/>
    <p:sldId id="282" r:id="rId14"/>
    <p:sldId id="263" r:id="rId15"/>
    <p:sldId id="283" r:id="rId16"/>
    <p:sldId id="266" r:id="rId17"/>
    <p:sldId id="270" r:id="rId18"/>
    <p:sldId id="271" r:id="rId19"/>
    <p:sldId id="280" r:id="rId20"/>
    <p:sldId id="281" r:id="rId21"/>
    <p:sldId id="272" r:id="rId22"/>
    <p:sldId id="279" r:id="rId23"/>
    <p:sldId id="261" r:id="rId24"/>
    <p:sldId id="278" r:id="rId25"/>
    <p:sldId id="265" r:id="rId26"/>
    <p:sldId id="284" r:id="rId27"/>
    <p:sldId id="286" r:id="rId28"/>
    <p:sldId id="295" r:id="rId29"/>
  </p:sldIdLst>
  <p:sldSz cx="9144000" cy="6858000" type="screen4x3"/>
  <p:notesSz cx="7099300" cy="10234613"/>
  <p:defaultTextStyle>
    <a:defPPr>
      <a:defRPr lang="en-US"/>
    </a:defPPr>
    <a:lvl1pPr algn="l" rtl="0" fontAlgn="base">
      <a:spcBef>
        <a:spcPct val="0"/>
      </a:spcBef>
      <a:spcAft>
        <a:spcPct val="0"/>
      </a:spcAft>
      <a:defRPr sz="1000" kern="1200">
        <a:solidFill>
          <a:schemeClr val="tx1"/>
        </a:solidFill>
        <a:latin typeface="Times New Roman" pitchFamily="18" charset="0"/>
        <a:ea typeface="+mn-ea"/>
        <a:cs typeface="+mn-cs"/>
      </a:defRPr>
    </a:lvl1pPr>
    <a:lvl2pPr marL="457200" algn="l" rtl="0" fontAlgn="base">
      <a:spcBef>
        <a:spcPct val="0"/>
      </a:spcBef>
      <a:spcAft>
        <a:spcPct val="0"/>
      </a:spcAft>
      <a:defRPr sz="1000" kern="1200">
        <a:solidFill>
          <a:schemeClr val="tx1"/>
        </a:solidFill>
        <a:latin typeface="Times New Roman" pitchFamily="18" charset="0"/>
        <a:ea typeface="+mn-ea"/>
        <a:cs typeface="+mn-cs"/>
      </a:defRPr>
    </a:lvl2pPr>
    <a:lvl3pPr marL="914400" algn="l" rtl="0" fontAlgn="base">
      <a:spcBef>
        <a:spcPct val="0"/>
      </a:spcBef>
      <a:spcAft>
        <a:spcPct val="0"/>
      </a:spcAft>
      <a:defRPr sz="1000" kern="1200">
        <a:solidFill>
          <a:schemeClr val="tx1"/>
        </a:solidFill>
        <a:latin typeface="Times New Roman" pitchFamily="18" charset="0"/>
        <a:ea typeface="+mn-ea"/>
        <a:cs typeface="+mn-cs"/>
      </a:defRPr>
    </a:lvl3pPr>
    <a:lvl4pPr marL="1371600" algn="l" rtl="0" fontAlgn="base">
      <a:spcBef>
        <a:spcPct val="0"/>
      </a:spcBef>
      <a:spcAft>
        <a:spcPct val="0"/>
      </a:spcAft>
      <a:defRPr sz="1000" kern="1200">
        <a:solidFill>
          <a:schemeClr val="tx1"/>
        </a:solidFill>
        <a:latin typeface="Times New Roman" pitchFamily="18" charset="0"/>
        <a:ea typeface="+mn-ea"/>
        <a:cs typeface="+mn-cs"/>
      </a:defRPr>
    </a:lvl4pPr>
    <a:lvl5pPr marL="1828800" algn="l" rtl="0" fontAlgn="base">
      <a:spcBef>
        <a:spcPct val="0"/>
      </a:spcBef>
      <a:spcAft>
        <a:spcPct val="0"/>
      </a:spcAft>
      <a:defRPr sz="1000" kern="1200">
        <a:solidFill>
          <a:schemeClr val="tx1"/>
        </a:solidFill>
        <a:latin typeface="Times New Roman" pitchFamily="18" charset="0"/>
        <a:ea typeface="+mn-ea"/>
        <a:cs typeface="+mn-cs"/>
      </a:defRPr>
    </a:lvl5pPr>
    <a:lvl6pPr marL="2286000" algn="l" defTabSz="914400" rtl="0" eaLnBrk="1" latinLnBrk="0" hangingPunct="1">
      <a:defRPr sz="1000" kern="1200">
        <a:solidFill>
          <a:schemeClr val="tx1"/>
        </a:solidFill>
        <a:latin typeface="Times New Roman" pitchFamily="18" charset="0"/>
        <a:ea typeface="+mn-ea"/>
        <a:cs typeface="+mn-cs"/>
      </a:defRPr>
    </a:lvl6pPr>
    <a:lvl7pPr marL="2743200" algn="l" defTabSz="914400" rtl="0" eaLnBrk="1" latinLnBrk="0" hangingPunct="1">
      <a:defRPr sz="1000" kern="1200">
        <a:solidFill>
          <a:schemeClr val="tx1"/>
        </a:solidFill>
        <a:latin typeface="Times New Roman" pitchFamily="18" charset="0"/>
        <a:ea typeface="+mn-ea"/>
        <a:cs typeface="+mn-cs"/>
      </a:defRPr>
    </a:lvl7pPr>
    <a:lvl8pPr marL="3200400" algn="l" defTabSz="914400" rtl="0" eaLnBrk="1" latinLnBrk="0" hangingPunct="1">
      <a:defRPr sz="1000" kern="1200">
        <a:solidFill>
          <a:schemeClr val="tx1"/>
        </a:solidFill>
        <a:latin typeface="Times New Roman" pitchFamily="18" charset="0"/>
        <a:ea typeface="+mn-ea"/>
        <a:cs typeface="+mn-cs"/>
      </a:defRPr>
    </a:lvl8pPr>
    <a:lvl9pPr marL="3657600" algn="l" defTabSz="914400" rtl="0" eaLnBrk="1" latinLnBrk="0" hangingPunct="1">
      <a:defRPr sz="1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500" autoAdjust="0"/>
    <p:restoredTop sz="94660"/>
  </p:normalViewPr>
  <p:slideViewPr>
    <p:cSldViewPr>
      <p:cViewPr>
        <p:scale>
          <a:sx n="76" d="100"/>
          <a:sy n="76" d="100"/>
        </p:scale>
        <p:origin x="-972" y="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eaLnBrk="0" hangingPunct="0">
              <a:defRPr sz="1300"/>
            </a:lvl1pPr>
          </a:lstStyle>
          <a:p>
            <a:endParaRPr lang="en-US" altLang="en-US"/>
          </a:p>
        </p:txBody>
      </p:sp>
      <p:sp>
        <p:nvSpPr>
          <p:cNvPr id="18435" name="Rectangle 3"/>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eaLnBrk="0" hangingPunct="0">
              <a:defRPr sz="1300"/>
            </a:lvl1pPr>
          </a:lstStyle>
          <a:p>
            <a:endParaRPr lang="en-US" altLang="en-US"/>
          </a:p>
        </p:txBody>
      </p:sp>
      <p:sp>
        <p:nvSpPr>
          <p:cNvPr id="18436" name="Rectangle 4"/>
          <p:cNvSpPr>
            <a:spLocks noRo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8" name="Rectangle 6"/>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eaLnBrk="0" hangingPunct="0">
              <a:defRPr sz="1300"/>
            </a:lvl1pPr>
          </a:lstStyle>
          <a:p>
            <a:endParaRPr lang="en-US" altLang="en-US"/>
          </a:p>
        </p:txBody>
      </p:sp>
      <p:sp>
        <p:nvSpPr>
          <p:cNvPr id="18439" name="Rectangle 7"/>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eaLnBrk="0" hangingPunct="0">
              <a:defRPr sz="1300"/>
            </a:lvl1pPr>
          </a:lstStyle>
          <a:p>
            <a:fld id="{0C31B6D4-3A30-4627-8A3E-690A28F9D134}" type="slidenum">
              <a:rPr lang="en-US" altLang="en-US"/>
              <a:pPr/>
              <a:t>‹#›</a:t>
            </a:fld>
            <a:endParaRPr lang="en-US" altLang="en-US"/>
          </a:p>
        </p:txBody>
      </p:sp>
    </p:spTree>
    <p:extLst>
      <p:ext uri="{BB962C8B-B14F-4D97-AF65-F5344CB8AC3E}">
        <p14:creationId xmlns:p14="http://schemas.microsoft.com/office/powerpoint/2010/main" val="40360598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F5A06A-765C-4ADE-93D9-8125BA2968B3}" type="slidenum">
              <a:rPr lang="en-US" altLang="en-US"/>
              <a:pPr/>
              <a:t>1</a:t>
            </a:fld>
            <a:endParaRPr lang="en-US" altLang="en-US"/>
          </a:p>
        </p:txBody>
      </p:sp>
      <p:sp>
        <p:nvSpPr>
          <p:cNvPr id="78850" name="Rectangle 2"/>
          <p:cNvSpPr>
            <a:spLocks noRot="1" noChangeArrowheads="1" noTextEdit="1"/>
          </p:cNvSpPr>
          <p:nvPr>
            <p:ph type="sldImg"/>
          </p:nvPr>
        </p:nvSpPr>
        <p:spPr>
          <a:xfrm>
            <a:off x="992188" y="768350"/>
            <a:ext cx="5114925" cy="3836988"/>
          </a:xfrm>
          <a:ln/>
        </p:spPr>
      </p:sp>
      <p:sp>
        <p:nvSpPr>
          <p:cNvPr id="78851" name="Rectangle 3"/>
          <p:cNvSpPr>
            <a:spLocks noGrp="1" noChangeArrowheads="1"/>
          </p:cNvSpPr>
          <p:nvPr>
            <p:ph type="body" idx="1"/>
          </p:nvPr>
        </p:nvSpPr>
        <p:spPr/>
        <p:txBody>
          <a:bodyPr/>
          <a:lstStyle/>
          <a:p>
            <a:r>
              <a:rPr lang="en-US" altLang="en-US" u="sng"/>
              <a:t>TIME:</a:t>
            </a:r>
            <a:r>
              <a:rPr lang="en-US" altLang="en-US"/>
              <a:t> Start on time  Allow NO MORE than 10 minutes </a:t>
            </a:r>
            <a:endParaRPr lang="en-US" altLang="en-US" b="1"/>
          </a:p>
          <a:p>
            <a:r>
              <a:rPr lang="en-US" altLang="en-US" u="sng"/>
              <a:t>ACTIVITY:</a:t>
            </a:r>
            <a:r>
              <a:rPr lang="en-US" altLang="en-US"/>
              <a:t> Ice Breaker </a:t>
            </a:r>
            <a:endParaRPr lang="en-US" altLang="en-US" u="sng"/>
          </a:p>
          <a:p>
            <a:endParaRPr lang="en-AU" altLang="en-US"/>
          </a:p>
          <a:p>
            <a:endParaRPr lang="en-US" altLang="en-US" b="1"/>
          </a:p>
          <a:p>
            <a:r>
              <a:rPr lang="en-US" altLang="en-US"/>
              <a:t>Introduce yourself ( your name should already be on the Board) – very brief!! Set the example!!</a:t>
            </a:r>
          </a:p>
          <a:p>
            <a:r>
              <a:rPr lang="en-US" altLang="en-US"/>
              <a:t>Welcome INCLUDING brief Traditional welcome.</a:t>
            </a:r>
          </a:p>
          <a:p>
            <a:r>
              <a:rPr lang="en-US" altLang="en-US"/>
              <a:t>Housekeeping Toilets, Coffee, Break time - 15 mins at half time.</a:t>
            </a:r>
          </a:p>
          <a:p>
            <a:r>
              <a:rPr lang="en-US" altLang="en-US"/>
              <a:t>Note taking - Handouts will include all reference such as website/texts etc. </a:t>
            </a:r>
          </a:p>
          <a:p>
            <a:r>
              <a:rPr lang="en-US" altLang="en-US"/>
              <a:t>Time Management “for the benefit of the whole group”</a:t>
            </a:r>
          </a:p>
          <a:p>
            <a:r>
              <a:rPr lang="en-US" altLang="en-US"/>
              <a:t>Introductions and Ice Breaker</a:t>
            </a:r>
          </a:p>
          <a:p>
            <a:r>
              <a:rPr lang="en-US" altLang="en-US"/>
              <a:t>Say who you are, your organisation, what you want from today </a:t>
            </a:r>
          </a:p>
          <a:p>
            <a:endParaRPr lang="en-AU"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C12853-6378-41D1-B573-FCDDA650D22D}" type="slidenum">
              <a:rPr lang="en-US" altLang="en-US"/>
              <a:pPr/>
              <a:t>10</a:t>
            </a:fld>
            <a:endParaRPr lang="en-US" altLang="en-US"/>
          </a:p>
        </p:txBody>
      </p:sp>
      <p:sp>
        <p:nvSpPr>
          <p:cNvPr id="48130" name="Rectangle 2"/>
          <p:cNvSpPr>
            <a:spLocks noRot="1" noChangeArrowheads="1" noTextEdit="1"/>
          </p:cNvSpPr>
          <p:nvPr>
            <p:ph type="sldImg"/>
          </p:nvPr>
        </p:nvSpPr>
        <p:spPr>
          <a:xfrm>
            <a:off x="992188" y="768350"/>
            <a:ext cx="5114925" cy="3836988"/>
          </a:xfrm>
          <a:ln/>
        </p:spPr>
      </p:sp>
      <p:sp>
        <p:nvSpPr>
          <p:cNvPr id="48131" name="Rectangle 3"/>
          <p:cNvSpPr>
            <a:spLocks noGrp="1" noChangeArrowheads="1"/>
          </p:cNvSpPr>
          <p:nvPr>
            <p:ph type="body" idx="1"/>
          </p:nvPr>
        </p:nvSpPr>
        <p:spPr/>
        <p:txBody>
          <a:bodyPr/>
          <a:lstStyle/>
          <a:p>
            <a:r>
              <a:rPr lang="en-AU" altLang="en-US"/>
              <a:t>Why does conflict occur?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7B0DEB-FB1E-4EFD-B906-881ACB0FB71D}" type="slidenum">
              <a:rPr lang="en-US" altLang="en-US"/>
              <a:pPr/>
              <a:t>11</a:t>
            </a:fld>
            <a:endParaRPr lang="en-US" altLang="en-US"/>
          </a:p>
        </p:txBody>
      </p:sp>
      <p:sp>
        <p:nvSpPr>
          <p:cNvPr id="86018" name="Rectangle 2"/>
          <p:cNvSpPr>
            <a:spLocks noRot="1" noChangeArrowheads="1" noTextEdit="1"/>
          </p:cNvSpPr>
          <p:nvPr>
            <p:ph type="sldImg"/>
          </p:nvPr>
        </p:nvSpPr>
        <p:spPr>
          <a:xfrm>
            <a:off x="992188" y="768350"/>
            <a:ext cx="5114925" cy="3836988"/>
          </a:xfrm>
          <a:ln/>
        </p:spPr>
      </p:sp>
      <p:sp>
        <p:nvSpPr>
          <p:cNvPr id="86019" name="Rectangle 3"/>
          <p:cNvSpPr>
            <a:spLocks noGrp="1" noChangeArrowheads="1"/>
          </p:cNvSpPr>
          <p:nvPr>
            <p:ph type="body" idx="1"/>
          </p:nvPr>
        </p:nvSpPr>
        <p:spPr/>
        <p:txBody>
          <a:bodyPr/>
          <a:lstStyle/>
          <a:p>
            <a:r>
              <a:rPr lang="en-AU" altLang="en-US"/>
              <a:t>As all orgs will be different in this respect, participants can identify generic labels and then seek these docs on returning to their org if they do not already have them .Checklist of docs/legislation- discuss and white board</a:t>
            </a:r>
          </a:p>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D635A8-313E-4DD8-B07D-C931091F4E37}" type="slidenum">
              <a:rPr lang="en-US" altLang="en-US"/>
              <a:pPr/>
              <a:t>13</a:t>
            </a:fld>
            <a:endParaRPr lang="en-US" altLang="en-US"/>
          </a:p>
        </p:txBody>
      </p:sp>
      <p:sp>
        <p:nvSpPr>
          <p:cNvPr id="36866" name="Rectangle 2"/>
          <p:cNvSpPr>
            <a:spLocks noRot="1" noChangeArrowheads="1" noTextEdit="1"/>
          </p:cNvSpPr>
          <p:nvPr>
            <p:ph type="sldImg"/>
          </p:nvPr>
        </p:nvSpPr>
        <p:spPr>
          <a:xfrm>
            <a:off x="992188" y="768350"/>
            <a:ext cx="5114925" cy="3836988"/>
          </a:xfrm>
          <a:ln/>
        </p:spPr>
      </p:sp>
      <p:sp>
        <p:nvSpPr>
          <p:cNvPr id="36867" name="Rectangle 3"/>
          <p:cNvSpPr>
            <a:spLocks noGrp="1" noChangeArrowheads="1"/>
          </p:cNvSpPr>
          <p:nvPr>
            <p:ph type="body" idx="1"/>
          </p:nvPr>
        </p:nvSpPr>
        <p:spPr/>
        <p:txBody>
          <a:bodyPr/>
          <a:lstStyle/>
          <a:p>
            <a:r>
              <a:rPr lang="en-US" altLang="en-US"/>
              <a:t>Handout/Activity to start off on the "right foot". Team-building exercises that will help - some simple examples and complex examples eg Photo boards, coffee mornings</a:t>
            </a:r>
          </a:p>
          <a:p>
            <a:r>
              <a:rPr lang="en-US" altLang="en-US"/>
              <a:t>We can’t always assume that people  will work cooperatively from their very first meeting so it is a good idea to use a number of team-building exercises. </a:t>
            </a:r>
          </a:p>
          <a:p>
            <a:endParaRPr lang="en-US" altLang="en-US"/>
          </a:p>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C4D4A8-CBCC-42F0-B507-8223403C2A52}" type="slidenum">
              <a:rPr lang="en-US" altLang="en-US"/>
              <a:pPr/>
              <a:t>14</a:t>
            </a:fld>
            <a:endParaRPr lang="en-US" altLang="en-US"/>
          </a:p>
        </p:txBody>
      </p:sp>
      <p:sp>
        <p:nvSpPr>
          <p:cNvPr id="62466" name="Rectangle 2"/>
          <p:cNvSpPr>
            <a:spLocks noRot="1" noChangeArrowheads="1" noTextEdit="1"/>
          </p:cNvSpPr>
          <p:nvPr>
            <p:ph type="sldImg"/>
          </p:nvPr>
        </p:nvSpPr>
        <p:spPr>
          <a:xfrm>
            <a:off x="992188" y="768350"/>
            <a:ext cx="5114925" cy="3836988"/>
          </a:xfrm>
          <a:ln/>
        </p:spPr>
      </p:sp>
      <p:sp>
        <p:nvSpPr>
          <p:cNvPr id="62467" name="Rectangle 3"/>
          <p:cNvSpPr>
            <a:spLocks noGrp="1" noChangeArrowheads="1"/>
          </p:cNvSpPr>
          <p:nvPr>
            <p:ph type="body" idx="1"/>
          </p:nvPr>
        </p:nvSpPr>
        <p:spPr/>
        <p:txBody>
          <a:bodyPr/>
          <a:lstStyle/>
          <a:p>
            <a:r>
              <a:rPr lang="en-AU" altLang="en-US"/>
              <a:t>Establishing roles is part of team building</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7C4111-CABF-4CE3-9DCB-611D715D87B4}" type="slidenum">
              <a:rPr lang="en-US" altLang="en-US"/>
              <a:pPr/>
              <a:t>15</a:t>
            </a:fld>
            <a:endParaRPr lang="en-US" altLang="en-US"/>
          </a:p>
        </p:txBody>
      </p:sp>
      <p:sp>
        <p:nvSpPr>
          <p:cNvPr id="63490" name="Rectangle 2"/>
          <p:cNvSpPr>
            <a:spLocks noRot="1" noChangeArrowheads="1" noTextEdit="1"/>
          </p:cNvSpPr>
          <p:nvPr>
            <p:ph type="sldImg"/>
          </p:nvPr>
        </p:nvSpPr>
        <p:spPr>
          <a:xfrm>
            <a:off x="992188" y="768350"/>
            <a:ext cx="5114925" cy="3836988"/>
          </a:xfrm>
          <a:ln/>
        </p:spPr>
      </p:sp>
      <p:sp>
        <p:nvSpPr>
          <p:cNvPr id="63491" name="Rectangle 3"/>
          <p:cNvSpPr>
            <a:spLocks noGrp="1" noChangeArrowheads="1"/>
          </p:cNvSpPr>
          <p:nvPr>
            <p:ph type="body" idx="1"/>
          </p:nvPr>
        </p:nvSpPr>
        <p:spPr/>
        <p:txBody>
          <a:bodyPr/>
          <a:lstStyle/>
          <a:p>
            <a:r>
              <a:rPr lang="en-AU" altLang="en-US"/>
              <a:t>Other factors-participants can identify more if they think there are some missing.</a:t>
            </a:r>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BD8F3E-C065-4B60-A809-23243ECDC6A9}" type="slidenum">
              <a:rPr lang="en-US" altLang="en-US"/>
              <a:pPr/>
              <a:t>16</a:t>
            </a:fld>
            <a:endParaRPr lang="en-US" altLang="en-US"/>
          </a:p>
        </p:txBody>
      </p:sp>
      <p:sp>
        <p:nvSpPr>
          <p:cNvPr id="45058" name="Rectangle 2"/>
          <p:cNvSpPr>
            <a:spLocks noRot="1" noChangeArrowheads="1" noTextEdit="1"/>
          </p:cNvSpPr>
          <p:nvPr>
            <p:ph type="sldImg"/>
          </p:nvPr>
        </p:nvSpPr>
        <p:spPr>
          <a:xfrm>
            <a:off x="992188" y="768350"/>
            <a:ext cx="5114925" cy="3836988"/>
          </a:xfrm>
          <a:ln/>
        </p:spPr>
      </p:sp>
      <p:sp>
        <p:nvSpPr>
          <p:cNvPr id="45059" name="Rectangle 3"/>
          <p:cNvSpPr>
            <a:spLocks noGrp="1" noChangeArrowheads="1"/>
          </p:cNvSpPr>
          <p:nvPr>
            <p:ph type="body" idx="1"/>
          </p:nvPr>
        </p:nvSpPr>
        <p:spPr/>
        <p:txBody>
          <a:bodyPr/>
          <a:lstStyle/>
          <a:p>
            <a:pPr>
              <a:buFont typeface="Wingdings" pitchFamily="2" charset="2"/>
              <a:buNone/>
            </a:pPr>
            <a:r>
              <a:rPr lang="en-AU" altLang="en-US"/>
              <a:t>When individuals and teams work together, they accomplish more. TEAM –Together Everyone Achieves More</a:t>
            </a:r>
            <a:endParaRPr lang="en-US" altLang="en-US"/>
          </a:p>
          <a:p>
            <a:endParaRPr lang="en-AU"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F68FBB-57EC-49C8-B238-D597E0DF2B30}" type="slidenum">
              <a:rPr lang="en-US" altLang="en-US"/>
              <a:pPr/>
              <a:t>18</a:t>
            </a:fld>
            <a:endParaRPr lang="en-US" altLang="en-US"/>
          </a:p>
        </p:txBody>
      </p:sp>
      <p:sp>
        <p:nvSpPr>
          <p:cNvPr id="64514" name="Rectangle 2"/>
          <p:cNvSpPr>
            <a:spLocks noRot="1" noChangeArrowheads="1" noTextEdit="1"/>
          </p:cNvSpPr>
          <p:nvPr>
            <p:ph type="sldImg"/>
          </p:nvPr>
        </p:nvSpPr>
        <p:spPr>
          <a:xfrm>
            <a:off x="992188" y="768350"/>
            <a:ext cx="5114925" cy="3836988"/>
          </a:xfrm>
          <a:ln/>
        </p:spPr>
      </p:sp>
      <p:sp>
        <p:nvSpPr>
          <p:cNvPr id="64515" name="Rectangle 3"/>
          <p:cNvSpPr>
            <a:spLocks noGrp="1" noChangeArrowheads="1"/>
          </p:cNvSpPr>
          <p:nvPr>
            <p:ph type="body" idx="1"/>
          </p:nvPr>
        </p:nvSpPr>
        <p:spPr/>
        <p:txBody>
          <a:bodyPr/>
          <a:lstStyle/>
          <a:p>
            <a:endParaRPr lang="en-AU"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1FFA66-AE61-4B42-B66A-72F15D7E4E26}" type="slidenum">
              <a:rPr lang="en-US" altLang="en-US"/>
              <a:pPr/>
              <a:t>19</a:t>
            </a:fld>
            <a:endParaRPr lang="en-US" altLang="en-US"/>
          </a:p>
        </p:txBody>
      </p:sp>
      <p:sp>
        <p:nvSpPr>
          <p:cNvPr id="33794" name="Rectangle 2"/>
          <p:cNvSpPr>
            <a:spLocks noRot="1" noChangeArrowheads="1" noTextEdit="1"/>
          </p:cNvSpPr>
          <p:nvPr>
            <p:ph type="sldImg"/>
          </p:nvPr>
        </p:nvSpPr>
        <p:spPr>
          <a:xfrm>
            <a:off x="992188" y="768350"/>
            <a:ext cx="5114925" cy="3836988"/>
          </a:xfrm>
          <a:ln/>
        </p:spPr>
      </p:sp>
      <p:sp>
        <p:nvSpPr>
          <p:cNvPr id="33795" name="Rectangle 3"/>
          <p:cNvSpPr>
            <a:spLocks noGrp="1" noChangeArrowheads="1"/>
          </p:cNvSpPr>
          <p:nvPr>
            <p:ph type="body" idx="1"/>
          </p:nvPr>
        </p:nvSpPr>
        <p:spPr/>
        <p:txBody>
          <a:bodyPr/>
          <a:lstStyle/>
          <a:p>
            <a:r>
              <a:rPr lang="en-US" altLang="en-US"/>
              <a:t>Ask participants to think of someone they know who fits into each one of these categories and describe their behaviour  handout/Activity 4What effect does each of these behaviours have on a team?        </a:t>
            </a:r>
          </a:p>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5D7704-79DF-42D7-B64D-C0332944D4F5}" type="slidenum">
              <a:rPr lang="en-US" altLang="en-US"/>
              <a:pPr/>
              <a:t>20</a:t>
            </a:fld>
            <a:endParaRPr lang="en-US" altLang="en-US"/>
          </a:p>
        </p:txBody>
      </p:sp>
      <p:sp>
        <p:nvSpPr>
          <p:cNvPr id="37890" name="Rectangle 2"/>
          <p:cNvSpPr>
            <a:spLocks noRot="1" noChangeArrowheads="1" noTextEdit="1"/>
          </p:cNvSpPr>
          <p:nvPr>
            <p:ph type="sldImg"/>
          </p:nvPr>
        </p:nvSpPr>
        <p:spPr>
          <a:xfrm>
            <a:off x="992188" y="768350"/>
            <a:ext cx="5114925" cy="3836988"/>
          </a:xfrm>
          <a:ln/>
        </p:spPr>
      </p:sp>
      <p:sp>
        <p:nvSpPr>
          <p:cNvPr id="37891" name="Rectangle 3"/>
          <p:cNvSpPr>
            <a:spLocks noGrp="1" noChangeArrowheads="1"/>
          </p:cNvSpPr>
          <p:nvPr>
            <p:ph type="body" idx="1"/>
          </p:nvPr>
        </p:nvSpPr>
        <p:spPr/>
        <p:txBody>
          <a:bodyPr/>
          <a:lstStyle/>
          <a:p>
            <a:r>
              <a:rPr lang="en-US" altLang="en-US" b="1"/>
              <a:t>Where are you?</a:t>
            </a:r>
            <a:r>
              <a:rPr lang="en-US" altLang="en-US"/>
              <a:t> -    How do you think that people would describe you? Passive? Aggressive? Assertive?  </a:t>
            </a:r>
          </a:p>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6C219E-7258-4FE2-9909-D76D6307A8BB}" type="slidenum">
              <a:rPr lang="en-US" altLang="en-US"/>
              <a:pPr/>
              <a:t>21</a:t>
            </a:fld>
            <a:endParaRPr lang="en-US" altLang="en-US"/>
          </a:p>
        </p:txBody>
      </p:sp>
      <p:sp>
        <p:nvSpPr>
          <p:cNvPr id="38914" name="Rectangle 2"/>
          <p:cNvSpPr>
            <a:spLocks noRot="1" noChangeArrowheads="1" noTextEdit="1"/>
          </p:cNvSpPr>
          <p:nvPr>
            <p:ph type="sldImg"/>
          </p:nvPr>
        </p:nvSpPr>
        <p:spPr>
          <a:xfrm>
            <a:off x="992188" y="768350"/>
            <a:ext cx="5114925" cy="3836988"/>
          </a:xfrm>
          <a:ln/>
        </p:spPr>
      </p:sp>
      <p:sp>
        <p:nvSpPr>
          <p:cNvPr id="38915" name="Rectangle 3"/>
          <p:cNvSpPr>
            <a:spLocks noGrp="1" noChangeArrowheads="1"/>
          </p:cNvSpPr>
          <p:nvPr>
            <p:ph type="body" idx="1"/>
          </p:nvPr>
        </p:nvSpPr>
        <p:spPr/>
        <p:txBody>
          <a:bodyPr/>
          <a:lstStyle/>
          <a:p>
            <a:r>
              <a:rPr lang="en-AU" altLang="en-US"/>
              <a:t>Ask participants to identify good “listening” behaviours. </a:t>
            </a:r>
            <a:r>
              <a:rPr lang="en-US" altLang="en-US"/>
              <a:t>When listening in a work team give the speaker your best attention - how can you show this?</a:t>
            </a:r>
          </a:p>
          <a:p>
            <a:r>
              <a:rPr lang="en-AU" altLang="en-US"/>
              <a:t>What kind of questions can be used for checking? Have a practice. Handout?</a:t>
            </a: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046F0E-76E2-408D-9F83-42C0F87E7CB2}" type="slidenum">
              <a:rPr lang="en-US" altLang="en-US"/>
              <a:pPr/>
              <a:t>2</a:t>
            </a:fld>
            <a:endParaRPr lang="en-US" altLang="en-US"/>
          </a:p>
        </p:txBody>
      </p:sp>
      <p:sp>
        <p:nvSpPr>
          <p:cNvPr id="68610" name="Rectangle 2"/>
          <p:cNvSpPr>
            <a:spLocks noRot="1" noChangeArrowheads="1" noTextEdit="1"/>
          </p:cNvSpPr>
          <p:nvPr>
            <p:ph type="sldImg"/>
          </p:nvPr>
        </p:nvSpPr>
        <p:spPr>
          <a:xfrm>
            <a:off x="992188" y="768350"/>
            <a:ext cx="5114925" cy="3836988"/>
          </a:xfrm>
          <a:ln/>
        </p:spPr>
      </p:sp>
      <p:sp>
        <p:nvSpPr>
          <p:cNvPr id="68611" name="Rectangle 3"/>
          <p:cNvSpPr>
            <a:spLocks noGrp="1" noChangeArrowheads="1"/>
          </p:cNvSpPr>
          <p:nvPr>
            <p:ph type="body" idx="1"/>
          </p:nvPr>
        </p:nvSpPr>
        <p:spPr/>
        <p:txBody>
          <a:bodyPr/>
          <a:lstStyle/>
          <a:p>
            <a:r>
              <a:rPr lang="en-AU" altLang="en-US" b="1"/>
              <a:t>Opening</a:t>
            </a:r>
            <a:r>
              <a:rPr lang="en-AU" altLang="en-US"/>
              <a:t> Activity1:  “Joining a Team”- preconceived ideas and fears. See Workbook notes- do this before moving in to the body of the workshop.</a:t>
            </a:r>
            <a:endParaRPr lang="en-US" altLang="en-US"/>
          </a:p>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E9633F-1E41-4820-B2B8-1FE31F495DF7}" type="slidenum">
              <a:rPr lang="en-US" altLang="en-US"/>
              <a:pPr/>
              <a:t>23</a:t>
            </a:fld>
            <a:endParaRPr lang="en-US" altLang="en-US"/>
          </a:p>
        </p:txBody>
      </p:sp>
      <p:sp>
        <p:nvSpPr>
          <p:cNvPr id="39938" name="Rectangle 2"/>
          <p:cNvSpPr>
            <a:spLocks noRot="1" noChangeArrowheads="1" noTextEdit="1"/>
          </p:cNvSpPr>
          <p:nvPr>
            <p:ph type="sldImg"/>
          </p:nvPr>
        </p:nvSpPr>
        <p:spPr>
          <a:xfrm>
            <a:off x="992188" y="768350"/>
            <a:ext cx="5114925" cy="3836988"/>
          </a:xfrm>
          <a:ln/>
        </p:spPr>
      </p:sp>
      <p:sp>
        <p:nvSpPr>
          <p:cNvPr id="39939" name="Rectangle 3"/>
          <p:cNvSpPr>
            <a:spLocks noGrp="1" noChangeArrowheads="1"/>
          </p:cNvSpPr>
          <p:nvPr>
            <p:ph type="body" idx="1"/>
          </p:nvPr>
        </p:nvSpPr>
        <p:spPr/>
        <p:txBody>
          <a:bodyPr/>
          <a:lstStyle/>
          <a:p>
            <a:r>
              <a:rPr lang="en-AU" altLang="en-US"/>
              <a:t>Commitment, cooperation, leadership, achievement of goals-outcomes for the organisation…</a:t>
            </a:r>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22AB1-FFB3-4E48-88DA-45A2AB8B7509}" type="slidenum">
              <a:rPr lang="en-US" altLang="en-US"/>
              <a:pPr/>
              <a:t>24</a:t>
            </a:fld>
            <a:endParaRPr lang="en-US" altLang="en-US"/>
          </a:p>
        </p:txBody>
      </p:sp>
      <p:sp>
        <p:nvSpPr>
          <p:cNvPr id="43010" name="Rectangle 2"/>
          <p:cNvSpPr>
            <a:spLocks noRot="1" noChangeArrowheads="1" noTextEdit="1"/>
          </p:cNvSpPr>
          <p:nvPr>
            <p:ph type="sldImg"/>
          </p:nvPr>
        </p:nvSpPr>
        <p:spPr>
          <a:xfrm>
            <a:off x="992188" y="768350"/>
            <a:ext cx="5114925" cy="3836988"/>
          </a:xfrm>
          <a:ln/>
        </p:spPr>
      </p:sp>
      <p:sp>
        <p:nvSpPr>
          <p:cNvPr id="43011" name="Rectangle 3"/>
          <p:cNvSpPr>
            <a:spLocks noGrp="1" noChangeArrowheads="1"/>
          </p:cNvSpPr>
          <p:nvPr>
            <p:ph type="body" idx="1"/>
          </p:nvPr>
        </p:nvSpPr>
        <p:spPr/>
        <p:txBody>
          <a:bodyPr/>
          <a:lstStyle/>
          <a:p>
            <a:pPr>
              <a:buFont typeface="Wingdings" pitchFamily="2" charset="2"/>
              <a:buNone/>
            </a:pPr>
            <a:r>
              <a:rPr lang="en-US" altLang="en-US"/>
              <a:t>See Activity/ Handout 6 Avoiding ad Managing Conflict</a:t>
            </a:r>
          </a:p>
          <a:p>
            <a:pPr>
              <a:buFont typeface="Wingdings" pitchFamily="2" charset="2"/>
              <a:buNone/>
            </a:pPr>
            <a:r>
              <a:rPr lang="en-US" altLang="en-US"/>
              <a:t>If the group is to work together properly, some form of conflict resolution needs to occur. Effective management Protocols to manage conflict and other problems Consistent, innovative and resourceful management style (or whatever people are looking for) </a:t>
            </a:r>
          </a:p>
          <a:p>
            <a:pPr>
              <a:buFont typeface="Wingdings" pitchFamily="2" charset="2"/>
              <a:buNone/>
            </a:pPr>
            <a:r>
              <a:rPr lang="en-AU" altLang="en-US"/>
              <a:t>Handout  and Activity “Avoiding and Managing Conflict”</a:t>
            </a:r>
            <a:endParaRPr lang="en-US" altLang="en-US"/>
          </a:p>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BED42A-6467-4348-9C86-E13FBFFAD4CA}" type="slidenum">
              <a:rPr lang="en-US" altLang="en-US"/>
              <a:pPr/>
              <a:t>25</a:t>
            </a:fld>
            <a:endParaRPr lang="en-US" altLang="en-US"/>
          </a:p>
        </p:txBody>
      </p:sp>
      <p:sp>
        <p:nvSpPr>
          <p:cNvPr id="49154" name="Rectangle 2"/>
          <p:cNvSpPr>
            <a:spLocks noRot="1" noChangeArrowheads="1" noTextEdit="1"/>
          </p:cNvSpPr>
          <p:nvPr>
            <p:ph type="sldImg"/>
          </p:nvPr>
        </p:nvSpPr>
        <p:spPr>
          <a:xfrm>
            <a:off x="992188" y="768350"/>
            <a:ext cx="5114925" cy="3836988"/>
          </a:xfrm>
          <a:ln/>
        </p:spPr>
      </p:sp>
      <p:sp>
        <p:nvSpPr>
          <p:cNvPr id="49155" name="Rectangle 3"/>
          <p:cNvSpPr>
            <a:spLocks noGrp="1" noChangeArrowheads="1"/>
          </p:cNvSpPr>
          <p:nvPr>
            <p:ph type="body" idx="1"/>
          </p:nvPr>
        </p:nvSpPr>
        <p:spPr/>
        <p:txBody>
          <a:bodyPr/>
          <a:lstStyle/>
          <a:p>
            <a:r>
              <a:rPr lang="en-AU" altLang="en-US"/>
              <a:t>List the qualities that make a good leader – most people tend to define them in terms of what they don’t do!!</a:t>
            </a:r>
          </a:p>
          <a:p>
            <a:r>
              <a:rPr lang="en-AU" altLang="en-US"/>
              <a:t>Make own list then share with 2 others –agree on 6 or so qualities that are important for a good leader.</a:t>
            </a:r>
          </a:p>
          <a:p>
            <a:r>
              <a:rPr lang="en-AU" altLang="en-US"/>
              <a:t>Teams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30BBBD-9EA5-4057-88DA-5FAB9F9B0956}" type="slidenum">
              <a:rPr lang="en-US" altLang="en-US"/>
              <a:pPr/>
              <a:t>26</a:t>
            </a:fld>
            <a:endParaRPr lang="en-US" altLang="en-US"/>
          </a:p>
        </p:txBody>
      </p:sp>
      <p:sp>
        <p:nvSpPr>
          <p:cNvPr id="53250" name="Rectangle 2"/>
          <p:cNvSpPr>
            <a:spLocks noRot="1" noChangeArrowheads="1" noTextEdit="1"/>
          </p:cNvSpPr>
          <p:nvPr>
            <p:ph type="sldImg"/>
          </p:nvPr>
        </p:nvSpPr>
        <p:spPr>
          <a:xfrm>
            <a:off x="992188" y="768350"/>
            <a:ext cx="5114925" cy="3836988"/>
          </a:xfrm>
          <a:ln/>
        </p:spPr>
      </p:sp>
      <p:sp>
        <p:nvSpPr>
          <p:cNvPr id="53251" name="Rectangle 3"/>
          <p:cNvSpPr>
            <a:spLocks noGrp="1" noChangeArrowheads="1"/>
          </p:cNvSpPr>
          <p:nvPr>
            <p:ph type="body" idx="1"/>
          </p:nvPr>
        </p:nvSpPr>
        <p:spPr/>
        <p:txBody>
          <a:bodyPr/>
          <a:lstStyle/>
          <a:p>
            <a:r>
              <a:rPr lang="en-AU" altLang="en-US"/>
              <a:t>Change is the constant – what are the strategies that can help teams to not fall apart? </a:t>
            </a:r>
            <a:r>
              <a:rPr lang="en-US" altLang="en-US"/>
              <a:t>What other factors support/nurture/reinforce effective teams as well as looking at the 'dynamic etc of effective teams' topic in isolation. Effective management /Protocols /Consistent, innovative and resourceful management style</a:t>
            </a:r>
          </a:p>
          <a:p>
            <a:r>
              <a:rPr lang="en-AU" altLang="en-US"/>
              <a:t>Could finish with A “Letter to myself” before completing the valuation if there is time…</a:t>
            </a:r>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A97F0-5AE8-44BA-A7AB-C9200FF51CA0}" type="slidenum">
              <a:rPr lang="en-US" altLang="en-US"/>
              <a:pPr/>
              <a:t>28</a:t>
            </a:fld>
            <a:endParaRPr lang="en-US" altLang="en-US"/>
          </a:p>
        </p:txBody>
      </p:sp>
      <p:sp>
        <p:nvSpPr>
          <p:cNvPr id="91138" name="Rectangle 2"/>
          <p:cNvSpPr>
            <a:spLocks noRot="1" noChangeArrowheads="1" noTextEdit="1"/>
          </p:cNvSpPr>
          <p:nvPr>
            <p:ph type="sldImg"/>
          </p:nvPr>
        </p:nvSpPr>
        <p:spPr>
          <a:xfrm>
            <a:off x="992188" y="768350"/>
            <a:ext cx="5114925" cy="3836988"/>
          </a:xfrm>
          <a:ln/>
        </p:spPr>
      </p:sp>
      <p:sp>
        <p:nvSpPr>
          <p:cNvPr id="91139" name="Rectangle 3"/>
          <p:cNvSpPr>
            <a:spLocks noGrp="1" noChangeArrowheads="1"/>
          </p:cNvSpPr>
          <p:nvPr>
            <p:ph type="body" idx="1"/>
          </p:nvPr>
        </p:nvSpPr>
        <p:spPr/>
        <p:txBody>
          <a:bodyPr/>
          <a:lstStyle/>
          <a:p>
            <a:r>
              <a:rPr lang="en-AU" altLang="en-US"/>
              <a:t>TIME: 5 minutes </a:t>
            </a:r>
            <a:r>
              <a:rPr lang="en-AU" altLang="en-US" b="1"/>
              <a:t>(TOTAL ELAPSED TIME 2HR 50 MINS) </a:t>
            </a:r>
            <a:endParaRPr lang="en-AU" altLang="en-US" u="sng"/>
          </a:p>
          <a:p>
            <a:r>
              <a:rPr lang="en-US" altLang="en-US" u="sng"/>
              <a:t>ACTIVITY:</a:t>
            </a:r>
            <a:r>
              <a:rPr lang="en-US" altLang="en-US"/>
              <a:t> Evaluation Sheet</a:t>
            </a:r>
            <a:endParaRPr lang="en-US" altLang="en-US" u="sng"/>
          </a:p>
          <a:p>
            <a:r>
              <a:rPr lang="en-US" altLang="en-US" u="sng"/>
              <a:t>HANDOUT:</a:t>
            </a:r>
            <a:r>
              <a:rPr lang="en-US" altLang="en-US"/>
              <a:t> N/A</a:t>
            </a:r>
            <a:endParaRPr lang="en-AU" altLang="en-US" u="sng"/>
          </a:p>
          <a:p>
            <a:endParaRPr lang="en-AU" altLang="en-US"/>
          </a:p>
          <a:p>
            <a:r>
              <a:rPr lang="en-AU" altLang="en-US"/>
              <a:t>Contacts for the future include organisations that have engaged well with young people. Networking can begin. Look to orgs like the Red Cross, or local councils.</a:t>
            </a:r>
          </a:p>
          <a:p>
            <a:r>
              <a:rPr lang="en-AU" altLang="en-US"/>
              <a:t>On a more formal level enrol in more training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03F09B-05D4-4EF5-BCFB-0015EC37775E}" type="slidenum">
              <a:rPr lang="en-US" altLang="en-US"/>
              <a:pPr/>
              <a:t>3</a:t>
            </a:fld>
            <a:endParaRPr lang="en-US" altLang="en-US"/>
          </a:p>
        </p:txBody>
      </p:sp>
      <p:sp>
        <p:nvSpPr>
          <p:cNvPr id="75778" name="Rectangle 2"/>
          <p:cNvSpPr>
            <a:spLocks noRot="1" noChangeArrowheads="1" noTextEdit="1"/>
          </p:cNvSpPr>
          <p:nvPr>
            <p:ph type="sldImg"/>
          </p:nvPr>
        </p:nvSpPr>
        <p:spPr>
          <a:xfrm>
            <a:off x="992188" y="768350"/>
            <a:ext cx="5114925" cy="3836988"/>
          </a:xfrm>
          <a:ln/>
        </p:spPr>
      </p:sp>
      <p:sp>
        <p:nvSpPr>
          <p:cNvPr id="75779" name="Rectangle 3"/>
          <p:cNvSpPr>
            <a:spLocks noGrp="1" noChangeArrowheads="1"/>
          </p:cNvSpPr>
          <p:nvPr>
            <p:ph type="body" idx="1"/>
          </p:nvPr>
        </p:nvSpPr>
        <p:spPr/>
        <p:txBody>
          <a:bodyPr/>
          <a:lstStyle/>
          <a:p>
            <a:r>
              <a:rPr lang="en-AU" altLang="en-US"/>
              <a:t>Discuss in small groups and devise own list. </a:t>
            </a:r>
          </a:p>
          <a:p>
            <a:r>
              <a:rPr lang="en-AU" altLang="en-US"/>
              <a:t>Handout - discuss any differences-do you think anything is missing? Add any extras agreed upon.</a:t>
            </a: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009FA2-FDF8-428B-AF10-FB5D8CF91F12}" type="slidenum">
              <a:rPr lang="en-US" altLang="en-US"/>
              <a:pPr/>
              <a:t>4</a:t>
            </a:fld>
            <a:endParaRPr lang="en-US" altLang="en-US"/>
          </a:p>
        </p:txBody>
      </p:sp>
      <p:sp>
        <p:nvSpPr>
          <p:cNvPr id="19458" name="Rectangle 2"/>
          <p:cNvSpPr>
            <a:spLocks noRot="1" noChangeArrowheads="1" noTextEdit="1"/>
          </p:cNvSpPr>
          <p:nvPr>
            <p:ph type="sldImg"/>
          </p:nvPr>
        </p:nvSpPr>
        <p:spPr>
          <a:xfrm>
            <a:off x="992188" y="768350"/>
            <a:ext cx="5114925" cy="3836988"/>
          </a:xfrm>
          <a:ln/>
        </p:spPr>
      </p:sp>
      <p:sp>
        <p:nvSpPr>
          <p:cNvPr id="19459" name="Rectangle 3"/>
          <p:cNvSpPr>
            <a:spLocks noGrp="1" noChangeArrowheads="1"/>
          </p:cNvSpPr>
          <p:nvPr>
            <p:ph type="body" idx="1"/>
          </p:nvPr>
        </p:nvSpPr>
        <p:spPr/>
        <p:txBody>
          <a:bodyPr/>
          <a:lstStyle/>
          <a:p>
            <a:r>
              <a:rPr lang="en-AU" altLang="en-US"/>
              <a:t>Think of a team…Decide on the six key ingredients for a good team - Handout/Activity2 Best Team</a:t>
            </a:r>
          </a:p>
          <a:p>
            <a:r>
              <a:rPr lang="en-AU" altLang="en-US"/>
              <a:t>Followed by – Discuss what work teams the participants belong to? and The issues that may arise in a work team?</a:t>
            </a: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D2BDB2-8C97-4F8A-8C6F-06D91C508561}" type="slidenum">
              <a:rPr lang="en-US" altLang="en-US"/>
              <a:pPr/>
              <a:t>5</a:t>
            </a:fld>
            <a:endParaRPr lang="en-US" altLang="en-US"/>
          </a:p>
        </p:txBody>
      </p:sp>
      <p:sp>
        <p:nvSpPr>
          <p:cNvPr id="60418" name="Rectangle 2"/>
          <p:cNvSpPr>
            <a:spLocks noRot="1" noChangeArrowheads="1" noTextEdit="1"/>
          </p:cNvSpPr>
          <p:nvPr>
            <p:ph type="sldImg"/>
          </p:nvPr>
        </p:nvSpPr>
        <p:spPr>
          <a:xfrm>
            <a:off x="992188" y="768350"/>
            <a:ext cx="5114925" cy="3836988"/>
          </a:xfrm>
          <a:ln/>
        </p:spPr>
      </p:sp>
      <p:sp>
        <p:nvSpPr>
          <p:cNvPr id="60419" name="Rectangle 3"/>
          <p:cNvSpPr>
            <a:spLocks noGrp="1" noChangeArrowheads="1"/>
          </p:cNvSpPr>
          <p:nvPr>
            <p:ph type="body" idx="1"/>
          </p:nvPr>
        </p:nvSpPr>
        <p:spPr/>
        <p:txBody>
          <a:bodyPr/>
          <a:lstStyle/>
          <a:p>
            <a:r>
              <a:rPr lang="en-AU" altLang="en-US"/>
              <a:t>Discussion</a:t>
            </a: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6986BA-8A13-4136-94E3-C1DBB8FAA7F3}" type="slidenum">
              <a:rPr lang="en-US" altLang="en-US"/>
              <a:pPr/>
              <a:t>6</a:t>
            </a:fld>
            <a:endParaRPr lang="en-US" altLang="en-US"/>
          </a:p>
        </p:txBody>
      </p:sp>
      <p:sp>
        <p:nvSpPr>
          <p:cNvPr id="61442" name="Rectangle 2"/>
          <p:cNvSpPr>
            <a:spLocks noRot="1" noChangeArrowheads="1" noTextEdit="1"/>
          </p:cNvSpPr>
          <p:nvPr>
            <p:ph type="sldImg"/>
          </p:nvPr>
        </p:nvSpPr>
        <p:spPr>
          <a:xfrm>
            <a:off x="992188" y="768350"/>
            <a:ext cx="5114925" cy="3836988"/>
          </a:xfrm>
          <a:ln/>
        </p:spPr>
      </p:sp>
      <p:sp>
        <p:nvSpPr>
          <p:cNvPr id="61443" name="Rectangle 3"/>
          <p:cNvSpPr>
            <a:spLocks noGrp="1" noChangeArrowheads="1"/>
          </p:cNvSpPr>
          <p:nvPr>
            <p:ph type="body" idx="1"/>
          </p:nvPr>
        </p:nvSpPr>
        <p:spPr/>
        <p:txBody>
          <a:bodyPr/>
          <a:lstStyle/>
          <a:p>
            <a:r>
              <a:rPr lang="en-AU" altLang="en-US"/>
              <a:t>Activity: Re Motivation “What do people want from their jobs”. SeeActivity notes for workbook</a:t>
            </a:r>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B4F8F-1426-491B-A854-8F8603F4079E}" type="slidenum">
              <a:rPr lang="en-US" altLang="en-US"/>
              <a:pPr/>
              <a:t>7</a:t>
            </a:fld>
            <a:endParaRPr lang="en-US" altLang="en-US"/>
          </a:p>
        </p:txBody>
      </p:sp>
      <p:sp>
        <p:nvSpPr>
          <p:cNvPr id="65538" name="Rectangle 2"/>
          <p:cNvSpPr>
            <a:spLocks noRot="1" noChangeArrowheads="1" noTextEdit="1"/>
          </p:cNvSpPr>
          <p:nvPr>
            <p:ph type="sldImg"/>
          </p:nvPr>
        </p:nvSpPr>
        <p:spPr>
          <a:xfrm>
            <a:off x="992188" y="768350"/>
            <a:ext cx="5114925" cy="3836988"/>
          </a:xfrm>
          <a:ln/>
        </p:spPr>
      </p:sp>
      <p:sp>
        <p:nvSpPr>
          <p:cNvPr id="65539" name="Rectangle 3"/>
          <p:cNvSpPr>
            <a:spLocks noGrp="1" noChangeArrowheads="1"/>
          </p:cNvSpPr>
          <p:nvPr>
            <p:ph type="body" idx="1"/>
          </p:nvPr>
        </p:nvSpPr>
        <p:spPr/>
        <p:txBody>
          <a:bodyPr/>
          <a:lstStyle/>
          <a:p>
            <a:r>
              <a:rPr lang="en-AU" altLang="en-US"/>
              <a:t>Briefly ask people if they can recall any of these stages from their past-then move into a more detailed look at each stage.</a:t>
            </a: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C6E8C5-483D-434F-ABC7-F9982A09D60B}" type="slidenum">
              <a:rPr lang="en-US" altLang="en-US"/>
              <a:pPr/>
              <a:t>8</a:t>
            </a:fld>
            <a:endParaRPr lang="en-US" altLang="en-US"/>
          </a:p>
        </p:txBody>
      </p:sp>
      <p:sp>
        <p:nvSpPr>
          <p:cNvPr id="47106" name="Rectangle 2"/>
          <p:cNvSpPr>
            <a:spLocks noRot="1" noChangeArrowheads="1" noTextEdit="1"/>
          </p:cNvSpPr>
          <p:nvPr>
            <p:ph type="sldImg"/>
          </p:nvPr>
        </p:nvSpPr>
        <p:spPr>
          <a:xfrm>
            <a:off x="992188" y="768350"/>
            <a:ext cx="5114925" cy="3836988"/>
          </a:xfrm>
          <a:ln/>
        </p:spPr>
      </p:sp>
      <p:sp>
        <p:nvSpPr>
          <p:cNvPr id="47107" name="Rectangle 3"/>
          <p:cNvSpPr>
            <a:spLocks noGrp="1" noChangeArrowheads="1"/>
          </p:cNvSpPr>
          <p:nvPr>
            <p:ph type="body" idx="1"/>
          </p:nvPr>
        </p:nvSpPr>
        <p:spPr/>
        <p:txBody>
          <a:bodyPr/>
          <a:lstStyle/>
          <a:p>
            <a:r>
              <a:rPr lang="en-AU" altLang="en-US"/>
              <a:t>Discussion- Participants to identify the early stages/discomfort of team formation.</a:t>
            </a:r>
            <a:r>
              <a:rPr lang="en-US" altLang="en-US"/>
              <a:t>This is reflected in the initial uncomfortable silence just like the first activity. Members are unsure what is expected of them and maybe unclear about the task. Make sure you have introduced yourselves and that everyone understands what the group's task is. </a:t>
            </a:r>
          </a:p>
          <a:p>
            <a:r>
              <a:rPr lang="en-US" altLang="en-US"/>
              <a:t>Getting acquainted exercises - Handout</a:t>
            </a:r>
            <a:endParaRPr lang="en-AU"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5F2BF7-87A2-478D-9118-373D145FD44F}" type="slidenum">
              <a:rPr lang="en-US" altLang="en-US"/>
              <a:pPr/>
              <a:t>9</a:t>
            </a:fld>
            <a:endParaRPr lang="en-US" altLang="en-US"/>
          </a:p>
        </p:txBody>
      </p:sp>
      <p:sp>
        <p:nvSpPr>
          <p:cNvPr id="80898" name="Rectangle 2"/>
          <p:cNvSpPr>
            <a:spLocks noRot="1" noChangeArrowheads="1" noTextEdit="1"/>
          </p:cNvSpPr>
          <p:nvPr>
            <p:ph type="sldImg"/>
          </p:nvPr>
        </p:nvSpPr>
        <p:spPr>
          <a:xfrm>
            <a:off x="992188" y="768350"/>
            <a:ext cx="5114925" cy="3836988"/>
          </a:xfrm>
          <a:ln/>
        </p:spPr>
      </p:sp>
      <p:sp>
        <p:nvSpPr>
          <p:cNvPr id="80899" name="Rectangle 3"/>
          <p:cNvSpPr>
            <a:spLocks noGrp="1" noChangeArrowheads="1"/>
          </p:cNvSpPr>
          <p:nvPr>
            <p:ph type="body" idx="1"/>
          </p:nvPr>
        </p:nvSpPr>
        <p:spPr/>
        <p:txBody>
          <a:bodyPr/>
          <a:lstStyle/>
          <a:p>
            <a:pPr marL="228600" indent="-228600"/>
            <a:r>
              <a:rPr lang="en-AU" altLang="en-US" sz="1000"/>
              <a:t>TIME: 10 minutes </a:t>
            </a:r>
            <a:r>
              <a:rPr lang="en-AU" altLang="en-US" sz="1000" b="1"/>
              <a:t>(TOTAL ELAPSED TIME 1 HR 45 MINS)</a:t>
            </a:r>
          </a:p>
          <a:p>
            <a:pPr marL="228600" indent="-228600"/>
            <a:r>
              <a:rPr lang="en-US" altLang="en-US" sz="1000" u="sng"/>
              <a:t>ACTIVITY:</a:t>
            </a:r>
            <a:r>
              <a:rPr lang="en-US" altLang="en-US" sz="1000"/>
              <a:t> Jargon Game (Smarties)</a:t>
            </a:r>
          </a:p>
          <a:p>
            <a:pPr marL="228600" indent="-228600"/>
            <a:r>
              <a:rPr lang="en-US" altLang="en-US" sz="1000" u="sng"/>
              <a:t>HANDOUT:</a:t>
            </a:r>
            <a:r>
              <a:rPr lang="en-US" altLang="en-US" sz="1000"/>
              <a:t> N/A</a:t>
            </a:r>
            <a:endParaRPr lang="en-AU" altLang="en-US" sz="1000"/>
          </a:p>
          <a:p>
            <a:pPr marL="228600" indent="-228600"/>
            <a:endParaRPr lang="en-US" altLang="en-US" sz="1000" b="1"/>
          </a:p>
          <a:p>
            <a:pPr marL="228600" indent="-228600"/>
            <a:r>
              <a:rPr lang="en-US" altLang="en-US" sz="1000"/>
              <a:t>Do activity first then have a look at rest of slide</a:t>
            </a:r>
          </a:p>
          <a:p>
            <a:pPr marL="228600" indent="-228600"/>
            <a:endParaRPr lang="en-AU" altLang="en-US" sz="1000"/>
          </a:p>
          <a:p>
            <a:pPr marL="228600" indent="-228600">
              <a:buFontTx/>
              <a:buAutoNum type="arabicPeriod"/>
            </a:pPr>
            <a:r>
              <a:rPr lang="en-US" altLang="en-US" sz="1000"/>
              <a:t>IT and new media are great for positive exchanges between yp and orgs.</a:t>
            </a:r>
          </a:p>
          <a:p>
            <a:pPr marL="228600" indent="-228600">
              <a:buFontTx/>
              <a:buAutoNum type="arabicPeriod"/>
            </a:pPr>
            <a:r>
              <a:rPr lang="en-US" altLang="en-US" sz="1000"/>
              <a:t>IT etc often basic features of their work/life/recreation etc</a:t>
            </a:r>
          </a:p>
          <a:p>
            <a:pPr marL="228600" indent="-228600">
              <a:buFontTx/>
              <a:buAutoNum type="arabicPeriod"/>
            </a:pPr>
            <a:r>
              <a:rPr lang="en-US" altLang="en-US" sz="1000"/>
              <a:t>This familiarity will be attractive for yp</a:t>
            </a:r>
          </a:p>
          <a:p>
            <a:pPr marL="228600" indent="-228600">
              <a:buFontTx/>
              <a:buAutoNum type="arabicPeriod"/>
            </a:pPr>
            <a:r>
              <a:rPr lang="en-US" altLang="en-US" sz="1000"/>
              <a:t>Orgs can learn from yp at a suitable pace</a:t>
            </a:r>
          </a:p>
          <a:p>
            <a:pPr marL="228600" indent="-228600"/>
            <a:endParaRPr lang="en-AU" altLang="en-US" sz="1000"/>
          </a:p>
          <a:p>
            <a:pPr marL="228600" indent="-228600"/>
            <a:r>
              <a:rPr lang="en-AU" altLang="en-US" sz="1000"/>
              <a:t>Training opps for young person and also yp to train within org.</a:t>
            </a:r>
          </a:p>
          <a:p>
            <a:pPr marL="228600" indent="-228600"/>
            <a:r>
              <a:rPr lang="en-AU" altLang="en-US" sz="1000"/>
              <a:t>CAN’T assume all young people are computer savvy BUT the likelihood is high and your organisation may be able to use young people to help other young people (as well as others) experience the joy of the web etc.etc.</a:t>
            </a:r>
          </a:p>
          <a:p>
            <a:pPr marL="228600" indent="-228600"/>
            <a:r>
              <a:rPr lang="en-AU" altLang="en-US" sz="1000"/>
              <a:t>Consider the impacts of dealing with any changes you make across the organisation. Be prepared so that the work is not done in vain.</a:t>
            </a:r>
          </a:p>
          <a:p>
            <a:pPr marL="228600" indent="-228600"/>
            <a:endParaRPr lang="en-AU" altLang="en-US" sz="1000"/>
          </a:p>
          <a:p>
            <a:pPr marL="228600" indent="-228600"/>
            <a:r>
              <a:rPr lang="en-US" altLang="en-US" sz="1000"/>
              <a:t>Example: RSB having a young volunteer go to a blind persons house and talk to them about what sort of music they like and loading their iPod for them</a:t>
            </a:r>
            <a:endParaRPr lang="en-AU" altLang="en-US"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26CD68B-6F19-4556-8691-DE354620C34B}" type="slidenum">
              <a:rPr lang="en-US" altLang="en-US"/>
              <a:pPr/>
              <a:t>‹#›</a:t>
            </a:fld>
            <a:endParaRPr lang="en-US" altLang="en-US"/>
          </a:p>
        </p:txBody>
      </p:sp>
    </p:spTree>
    <p:extLst>
      <p:ext uri="{BB962C8B-B14F-4D97-AF65-F5344CB8AC3E}">
        <p14:creationId xmlns:p14="http://schemas.microsoft.com/office/powerpoint/2010/main" val="480181327"/>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2B2B7AB-9D14-46E4-9522-67AFA9EA7734}" type="slidenum">
              <a:rPr lang="en-US" altLang="en-US"/>
              <a:pPr/>
              <a:t>‹#›</a:t>
            </a:fld>
            <a:endParaRPr lang="en-US" altLang="en-US"/>
          </a:p>
        </p:txBody>
      </p:sp>
    </p:spTree>
    <p:extLst>
      <p:ext uri="{BB962C8B-B14F-4D97-AF65-F5344CB8AC3E}">
        <p14:creationId xmlns:p14="http://schemas.microsoft.com/office/powerpoint/2010/main" val="1872503552"/>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06A228-5A35-4A33-B607-C4672F6E64AB}" type="slidenum">
              <a:rPr lang="en-US" altLang="en-US"/>
              <a:pPr/>
              <a:t>‹#›</a:t>
            </a:fld>
            <a:endParaRPr lang="en-US" altLang="en-US"/>
          </a:p>
        </p:txBody>
      </p:sp>
    </p:spTree>
    <p:extLst>
      <p:ext uri="{BB962C8B-B14F-4D97-AF65-F5344CB8AC3E}">
        <p14:creationId xmlns:p14="http://schemas.microsoft.com/office/powerpoint/2010/main" val="533875119"/>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8BACE49-0116-40A0-813B-D3645B431961}" type="slidenum">
              <a:rPr lang="en-US" altLang="en-US"/>
              <a:pPr/>
              <a:t>‹#›</a:t>
            </a:fld>
            <a:endParaRPr lang="en-US" altLang="en-US"/>
          </a:p>
        </p:txBody>
      </p:sp>
    </p:spTree>
    <p:extLst>
      <p:ext uri="{BB962C8B-B14F-4D97-AF65-F5344CB8AC3E}">
        <p14:creationId xmlns:p14="http://schemas.microsoft.com/office/powerpoint/2010/main" val="2509161833"/>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F373AAD-D79C-47AB-BCB7-DCA43FBD7855}" type="slidenum">
              <a:rPr lang="en-US" altLang="en-US"/>
              <a:pPr/>
              <a:t>‹#›</a:t>
            </a:fld>
            <a:endParaRPr lang="en-US" altLang="en-US"/>
          </a:p>
        </p:txBody>
      </p:sp>
    </p:spTree>
    <p:extLst>
      <p:ext uri="{BB962C8B-B14F-4D97-AF65-F5344CB8AC3E}">
        <p14:creationId xmlns:p14="http://schemas.microsoft.com/office/powerpoint/2010/main" val="1857040244"/>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EAE6E07-0A31-48F2-8019-39D038C7F707}" type="slidenum">
              <a:rPr lang="en-US" altLang="en-US"/>
              <a:pPr/>
              <a:t>‹#›</a:t>
            </a:fld>
            <a:endParaRPr lang="en-US" altLang="en-US"/>
          </a:p>
        </p:txBody>
      </p:sp>
    </p:spTree>
    <p:extLst>
      <p:ext uri="{BB962C8B-B14F-4D97-AF65-F5344CB8AC3E}">
        <p14:creationId xmlns:p14="http://schemas.microsoft.com/office/powerpoint/2010/main" val="2628728861"/>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888D924-B9E7-45C8-8B05-3EADAC7C79BA}" type="slidenum">
              <a:rPr lang="en-US" altLang="en-US"/>
              <a:pPr/>
              <a:t>‹#›</a:t>
            </a:fld>
            <a:endParaRPr lang="en-US" altLang="en-US"/>
          </a:p>
        </p:txBody>
      </p:sp>
    </p:spTree>
    <p:extLst>
      <p:ext uri="{BB962C8B-B14F-4D97-AF65-F5344CB8AC3E}">
        <p14:creationId xmlns:p14="http://schemas.microsoft.com/office/powerpoint/2010/main" val="2891748022"/>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6A0FD2E6-4467-4C0B-8D58-C82839044099}" type="slidenum">
              <a:rPr lang="en-US" altLang="en-US"/>
              <a:pPr/>
              <a:t>‹#›</a:t>
            </a:fld>
            <a:endParaRPr lang="en-US" altLang="en-US"/>
          </a:p>
        </p:txBody>
      </p:sp>
    </p:spTree>
    <p:extLst>
      <p:ext uri="{BB962C8B-B14F-4D97-AF65-F5344CB8AC3E}">
        <p14:creationId xmlns:p14="http://schemas.microsoft.com/office/powerpoint/2010/main" val="903279006"/>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FB8EB49-E5FC-451D-AE72-5FD9B712CF2F}" type="slidenum">
              <a:rPr lang="en-US" altLang="en-US"/>
              <a:pPr/>
              <a:t>‹#›</a:t>
            </a:fld>
            <a:endParaRPr lang="en-US" altLang="en-US"/>
          </a:p>
        </p:txBody>
      </p:sp>
    </p:spTree>
    <p:extLst>
      <p:ext uri="{BB962C8B-B14F-4D97-AF65-F5344CB8AC3E}">
        <p14:creationId xmlns:p14="http://schemas.microsoft.com/office/powerpoint/2010/main" val="1802673373"/>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012BA23-E59A-47CB-8E6F-D1A166AD7E6A}" type="slidenum">
              <a:rPr lang="en-US" altLang="en-US"/>
              <a:pPr/>
              <a:t>‹#›</a:t>
            </a:fld>
            <a:endParaRPr lang="en-US" altLang="en-US"/>
          </a:p>
        </p:txBody>
      </p:sp>
    </p:spTree>
    <p:extLst>
      <p:ext uri="{BB962C8B-B14F-4D97-AF65-F5344CB8AC3E}">
        <p14:creationId xmlns:p14="http://schemas.microsoft.com/office/powerpoint/2010/main" val="3887126762"/>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506084E-AE7D-456F-80EB-F6014FB1E290}" type="slidenum">
              <a:rPr lang="en-US" altLang="en-US"/>
              <a:pPr/>
              <a:t>‹#›</a:t>
            </a:fld>
            <a:endParaRPr lang="en-US" altLang="en-US"/>
          </a:p>
        </p:txBody>
      </p:sp>
    </p:spTree>
    <p:extLst>
      <p:ext uri="{BB962C8B-B14F-4D97-AF65-F5344CB8AC3E}">
        <p14:creationId xmlns:p14="http://schemas.microsoft.com/office/powerpoint/2010/main" val="166343393"/>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996215C-FB32-4A1D-8A3D-0C7BA13569BF}" type="slidenum">
              <a:rPr lang="en-US" altLang="en-US"/>
              <a:pPr/>
              <a:t>‹#›</a:t>
            </a:fld>
            <a:endParaRPr lang="en-US" altLang="en-US"/>
          </a:p>
        </p:txBody>
      </p:sp>
      <p:pic>
        <p:nvPicPr>
          <p:cNvPr id="1032" name="Picture 8" descr="B&amp;W logo"/>
          <p:cNvPicPr>
            <a:picLocks noChangeAspect="1" noChangeArrowheads="1"/>
          </p:cNvPicPr>
          <p:nvPr userDrawn="1"/>
        </p:nvPicPr>
        <p:blipFill>
          <a:blip r:embed="rId13">
            <a:lum bright="70000" contrast="-70000"/>
            <a:extLst>
              <a:ext uri="{28A0092B-C50C-407E-A947-70E740481C1C}">
                <a14:useLocalDpi xmlns:a14="http://schemas.microsoft.com/office/drawing/2010/main" val="0"/>
              </a:ext>
            </a:extLst>
          </a:blip>
          <a:srcRect/>
          <a:stretch>
            <a:fillRect/>
          </a:stretch>
        </p:blipFill>
        <p:spPr bwMode="auto">
          <a:xfrm>
            <a:off x="0" y="0"/>
            <a:ext cx="2209800" cy="79851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7">
                                            <p:txEl>
                                              <p:pRg st="0" end="0"/>
                                            </p:txEl>
                                          </p:spTgt>
                                        </p:tgtEl>
                                        <p:attrNameLst>
                                          <p:attrName>style.visibility</p:attrName>
                                        </p:attrNameLst>
                                      </p:cBhvr>
                                      <p:to>
                                        <p:strVal val="visible"/>
                                      </p:to>
                                    </p:set>
                                    <p:animEffect transition="in" filter="fade">
                                      <p:cBhvr>
                                        <p:cTn id="14" dur="1000"/>
                                        <p:tgtEl>
                                          <p:spTgt spid="1027">
                                            <p:txEl>
                                              <p:pRg st="0" end="0"/>
                                            </p:txEl>
                                          </p:spTgt>
                                        </p:tgtEl>
                                      </p:cBhvr>
                                    </p:animEffect>
                                    <p:anim calcmode="lin" valueType="num">
                                      <p:cBhvr>
                                        <p:cTn id="15" dur="1000" fill="hold"/>
                                        <p:tgtEl>
                                          <p:spTgt spid="102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7">
                                            <p:txEl>
                                              <p:pRg st="1" end="1"/>
                                            </p:txEl>
                                          </p:spTgt>
                                        </p:tgtEl>
                                        <p:attrNameLst>
                                          <p:attrName>style.visibility</p:attrName>
                                        </p:attrNameLst>
                                      </p:cBhvr>
                                      <p:to>
                                        <p:strVal val="visible"/>
                                      </p:to>
                                    </p:set>
                                    <p:animEffect transition="in" filter="fade">
                                      <p:cBhvr>
                                        <p:cTn id="21" dur="1000"/>
                                        <p:tgtEl>
                                          <p:spTgt spid="1027">
                                            <p:txEl>
                                              <p:pRg st="1" end="1"/>
                                            </p:txEl>
                                          </p:spTgt>
                                        </p:tgtEl>
                                      </p:cBhvr>
                                    </p:animEffect>
                                    <p:anim calcmode="lin" valueType="num">
                                      <p:cBhvr>
                                        <p:cTn id="22" dur="1000" fill="hold"/>
                                        <p:tgtEl>
                                          <p:spTgt spid="102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0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7">
                                            <p:txEl>
                                              <p:pRg st="2" end="2"/>
                                            </p:txEl>
                                          </p:spTgt>
                                        </p:tgtEl>
                                        <p:attrNameLst>
                                          <p:attrName>style.visibility</p:attrName>
                                        </p:attrNameLst>
                                      </p:cBhvr>
                                      <p:to>
                                        <p:strVal val="visible"/>
                                      </p:to>
                                    </p:set>
                                    <p:animEffect transition="in" filter="fade">
                                      <p:cBhvr>
                                        <p:cTn id="28" dur="1000"/>
                                        <p:tgtEl>
                                          <p:spTgt spid="1027">
                                            <p:txEl>
                                              <p:pRg st="2" end="2"/>
                                            </p:txEl>
                                          </p:spTgt>
                                        </p:tgtEl>
                                      </p:cBhvr>
                                    </p:animEffect>
                                    <p:anim calcmode="lin" valueType="num">
                                      <p:cBhvr>
                                        <p:cTn id="29" dur="1000" fill="hold"/>
                                        <p:tgtEl>
                                          <p:spTgt spid="102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0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27">
                                            <p:txEl>
                                              <p:pRg st="3" end="3"/>
                                            </p:txEl>
                                          </p:spTgt>
                                        </p:tgtEl>
                                        <p:attrNameLst>
                                          <p:attrName>style.visibility</p:attrName>
                                        </p:attrNameLst>
                                      </p:cBhvr>
                                      <p:to>
                                        <p:strVal val="visible"/>
                                      </p:to>
                                    </p:set>
                                    <p:animEffect transition="in" filter="fade">
                                      <p:cBhvr>
                                        <p:cTn id="35" dur="1000"/>
                                        <p:tgtEl>
                                          <p:spTgt spid="1027">
                                            <p:txEl>
                                              <p:pRg st="3" end="3"/>
                                            </p:txEl>
                                          </p:spTgt>
                                        </p:tgtEl>
                                      </p:cBhvr>
                                    </p:animEffect>
                                    <p:anim calcmode="lin" valueType="num">
                                      <p:cBhvr>
                                        <p:cTn id="36" dur="1000" fill="hold"/>
                                        <p:tgtEl>
                                          <p:spTgt spid="102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0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27">
                                            <p:txEl>
                                              <p:pRg st="4" end="4"/>
                                            </p:txEl>
                                          </p:spTgt>
                                        </p:tgtEl>
                                        <p:attrNameLst>
                                          <p:attrName>style.visibility</p:attrName>
                                        </p:attrNameLst>
                                      </p:cBhvr>
                                      <p:to>
                                        <p:strVal val="visible"/>
                                      </p:to>
                                    </p:set>
                                    <p:animEffect transition="in" filter="fade">
                                      <p:cBhvr>
                                        <p:cTn id="42" dur="1000"/>
                                        <p:tgtEl>
                                          <p:spTgt spid="1027">
                                            <p:txEl>
                                              <p:pRg st="4" end="4"/>
                                            </p:txEl>
                                          </p:spTgt>
                                        </p:tgtEl>
                                      </p:cBhvr>
                                    </p:animEffect>
                                    <p:anim calcmode="lin" valueType="num">
                                      <p:cBhvr>
                                        <p:cTn id="43" dur="1000" fill="hold"/>
                                        <p:tgtEl>
                                          <p:spTgt spid="102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02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uiExpand="1" build="p">
        <p:tmplLst>
          <p:tmpl lvl="1">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fontAlgn="base">
        <a:spcBef>
          <a:spcPct val="0"/>
        </a:spcBef>
        <a:spcAft>
          <a:spcPct val="0"/>
        </a:spcAft>
        <a:defRPr sz="3200">
          <a:solidFill>
            <a:srgbClr val="FF3300"/>
          </a:solidFill>
          <a:latin typeface="+mj-lt"/>
          <a:ea typeface="+mj-ea"/>
          <a:cs typeface="+mj-cs"/>
        </a:defRPr>
      </a:lvl1pPr>
      <a:lvl2pPr algn="ctr" rtl="0" fontAlgn="base">
        <a:spcBef>
          <a:spcPct val="0"/>
        </a:spcBef>
        <a:spcAft>
          <a:spcPct val="0"/>
        </a:spcAft>
        <a:defRPr sz="3200">
          <a:solidFill>
            <a:srgbClr val="FF3300"/>
          </a:solidFill>
          <a:latin typeface="Arial" charset="0"/>
        </a:defRPr>
      </a:lvl2pPr>
      <a:lvl3pPr algn="ctr" rtl="0" fontAlgn="base">
        <a:spcBef>
          <a:spcPct val="0"/>
        </a:spcBef>
        <a:spcAft>
          <a:spcPct val="0"/>
        </a:spcAft>
        <a:defRPr sz="3200">
          <a:solidFill>
            <a:srgbClr val="FF3300"/>
          </a:solidFill>
          <a:latin typeface="Arial" charset="0"/>
        </a:defRPr>
      </a:lvl3pPr>
      <a:lvl4pPr algn="ctr" rtl="0" fontAlgn="base">
        <a:spcBef>
          <a:spcPct val="0"/>
        </a:spcBef>
        <a:spcAft>
          <a:spcPct val="0"/>
        </a:spcAft>
        <a:defRPr sz="3200">
          <a:solidFill>
            <a:srgbClr val="FF3300"/>
          </a:solidFill>
          <a:latin typeface="Arial" charset="0"/>
        </a:defRPr>
      </a:lvl4pPr>
      <a:lvl5pPr algn="ctr" rtl="0" fontAlgn="base">
        <a:spcBef>
          <a:spcPct val="0"/>
        </a:spcBef>
        <a:spcAft>
          <a:spcPct val="0"/>
        </a:spcAft>
        <a:defRPr sz="3200">
          <a:solidFill>
            <a:srgbClr val="FF3300"/>
          </a:solidFill>
          <a:latin typeface="Arial" charset="0"/>
        </a:defRPr>
      </a:lvl5pPr>
      <a:lvl6pPr marL="457200" algn="ctr" rtl="0" fontAlgn="base">
        <a:spcBef>
          <a:spcPct val="0"/>
        </a:spcBef>
        <a:spcAft>
          <a:spcPct val="0"/>
        </a:spcAft>
        <a:defRPr sz="3200">
          <a:solidFill>
            <a:srgbClr val="FF3300"/>
          </a:solidFill>
          <a:latin typeface="Arial" charset="0"/>
        </a:defRPr>
      </a:lvl6pPr>
      <a:lvl7pPr marL="914400" algn="ctr" rtl="0" fontAlgn="base">
        <a:spcBef>
          <a:spcPct val="0"/>
        </a:spcBef>
        <a:spcAft>
          <a:spcPct val="0"/>
        </a:spcAft>
        <a:defRPr sz="3200">
          <a:solidFill>
            <a:srgbClr val="FF3300"/>
          </a:solidFill>
          <a:latin typeface="Arial" charset="0"/>
        </a:defRPr>
      </a:lvl7pPr>
      <a:lvl8pPr marL="1371600" algn="ctr" rtl="0" fontAlgn="base">
        <a:spcBef>
          <a:spcPct val="0"/>
        </a:spcBef>
        <a:spcAft>
          <a:spcPct val="0"/>
        </a:spcAft>
        <a:defRPr sz="3200">
          <a:solidFill>
            <a:srgbClr val="FF3300"/>
          </a:solidFill>
          <a:latin typeface="Arial" charset="0"/>
        </a:defRPr>
      </a:lvl8pPr>
      <a:lvl9pPr marL="1828800" algn="ctr" rtl="0" fontAlgn="base">
        <a:spcBef>
          <a:spcPct val="0"/>
        </a:spcBef>
        <a:spcAft>
          <a:spcPct val="0"/>
        </a:spcAft>
        <a:defRPr sz="3200">
          <a:solidFill>
            <a:srgbClr val="FF3300"/>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Times New Roman" pitchFamily="18" charset="0"/>
        </a:defRPr>
      </a:lvl2pPr>
      <a:lvl3pPr marL="1143000" indent="-228600" algn="l" rtl="0" fontAlgn="base">
        <a:spcBef>
          <a:spcPct val="20000"/>
        </a:spcBef>
        <a:spcAft>
          <a:spcPct val="0"/>
        </a:spcAft>
        <a:buChar char="•"/>
        <a:defRPr sz="2400">
          <a:solidFill>
            <a:schemeClr val="tx1"/>
          </a:solidFill>
          <a:latin typeface="Times New Roman" pitchFamily="18" charset="0"/>
        </a:defRPr>
      </a:lvl3pPr>
      <a:lvl4pPr marL="1600200" indent="-228600" algn="l" rtl="0" fontAlgn="base">
        <a:spcBef>
          <a:spcPct val="20000"/>
        </a:spcBef>
        <a:spcAft>
          <a:spcPct val="0"/>
        </a:spcAft>
        <a:buChar char="–"/>
        <a:defRPr sz="2000">
          <a:solidFill>
            <a:schemeClr val="tx1"/>
          </a:solidFill>
          <a:latin typeface="Times New Roman" pitchFamily="18" charset="0"/>
        </a:defRPr>
      </a:lvl4pPr>
      <a:lvl5pPr marL="2057400" indent="-228600" algn="l" rtl="0" fontAlgn="base">
        <a:spcBef>
          <a:spcPct val="20000"/>
        </a:spcBef>
        <a:spcAft>
          <a:spcPct val="0"/>
        </a:spcAft>
        <a:buChar char="»"/>
        <a:defRPr sz="2000">
          <a:solidFill>
            <a:schemeClr val="tx1"/>
          </a:solidFill>
          <a:latin typeface="Times New Roman" pitchFamily="18" charset="0"/>
        </a:defRPr>
      </a:lvl5pPr>
      <a:lvl6pPr marL="2514600" indent="-228600" algn="l" rtl="0" fontAlgn="base">
        <a:spcBef>
          <a:spcPct val="20000"/>
        </a:spcBef>
        <a:spcAft>
          <a:spcPct val="0"/>
        </a:spcAft>
        <a:buChar char="»"/>
        <a:defRPr sz="2000">
          <a:solidFill>
            <a:schemeClr val="tx1"/>
          </a:solidFill>
          <a:latin typeface="Times New Roman" pitchFamily="18" charset="0"/>
        </a:defRPr>
      </a:lvl6pPr>
      <a:lvl7pPr marL="2971800" indent="-228600" algn="l" rtl="0" fontAlgn="base">
        <a:spcBef>
          <a:spcPct val="20000"/>
        </a:spcBef>
        <a:spcAft>
          <a:spcPct val="0"/>
        </a:spcAft>
        <a:buChar char="»"/>
        <a:defRPr sz="2000">
          <a:solidFill>
            <a:schemeClr val="tx1"/>
          </a:solidFill>
          <a:latin typeface="Times New Roman" pitchFamily="18" charset="0"/>
        </a:defRPr>
      </a:lvl7pPr>
      <a:lvl8pPr marL="3429000" indent="-228600" algn="l" rtl="0" fontAlgn="base">
        <a:spcBef>
          <a:spcPct val="20000"/>
        </a:spcBef>
        <a:spcAft>
          <a:spcPct val="0"/>
        </a:spcAft>
        <a:buChar char="»"/>
        <a:defRPr sz="2000">
          <a:solidFill>
            <a:schemeClr val="tx1"/>
          </a:solidFill>
          <a:latin typeface="Times New Roman" pitchFamily="18" charset="0"/>
        </a:defRPr>
      </a:lvl8pPr>
      <a:lvl9pPr marL="38862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0" y="2636838"/>
            <a:ext cx="9144000" cy="19431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n-US" sz="4000" b="1">
                <a:solidFill>
                  <a:srgbClr val="FF201B"/>
                </a:solidFill>
                <a:effectLst>
                  <a:outerShdw blurRad="38100" dist="38100" dir="2700000" algn="tl">
                    <a:srgbClr val="FFFFFF"/>
                  </a:outerShdw>
                </a:effectLst>
                <a:latin typeface="Arial Black" pitchFamily="34" charset="0"/>
              </a:rPr>
              <a:t>Introduction to Working in Teams</a:t>
            </a:r>
            <a:endParaRPr lang="en-AU" altLang="en-US" sz="4000" b="1">
              <a:solidFill>
                <a:srgbClr val="FF201B"/>
              </a:solidFill>
              <a:effectLst>
                <a:outerShdw blurRad="38100" dist="38100" dir="2700000" algn="tl">
                  <a:srgbClr val="FFFFFF"/>
                </a:outerShdw>
              </a:effectLst>
              <a:latin typeface="Arial Black" pitchFamily="34" charset="0"/>
            </a:endParaRPr>
          </a:p>
        </p:txBody>
      </p:sp>
      <p:sp>
        <p:nvSpPr>
          <p:cNvPr id="77829" name="Text Box 5"/>
          <p:cNvSpPr txBox="1">
            <a:spLocks noChangeArrowheads="1"/>
          </p:cNvSpPr>
          <p:nvPr/>
        </p:nvSpPr>
        <p:spPr bwMode="auto">
          <a:xfrm>
            <a:off x="0" y="6537325"/>
            <a:ext cx="15113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AU" altLang="en-US" sz="1500" b="1">
                <a:latin typeface="Arial" charset="0"/>
              </a:rPr>
              <a:t>© 2006 </a:t>
            </a:r>
          </a:p>
        </p:txBody>
      </p:sp>
      <p:pic>
        <p:nvPicPr>
          <p:cNvPr id="77830" name="Picture 6" descr="Colour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0338" y="188913"/>
            <a:ext cx="3602037" cy="1301750"/>
          </a:xfrm>
          <a:prstGeom prst="rect">
            <a:avLst/>
          </a:prstGeom>
          <a:noFill/>
          <a:extLst>
            <a:ext uri="{909E8E84-426E-40DD-AFC4-6F175D3DCCD1}">
              <a14:hiddenFill xmlns:a14="http://schemas.microsoft.com/office/drawing/2010/main">
                <a:solidFill>
                  <a:srgbClr val="FFFFFF"/>
                </a:solidFill>
              </a14:hiddenFill>
            </a:ext>
          </a:extLst>
        </p:spPr>
      </p:pic>
      <p:pic>
        <p:nvPicPr>
          <p:cNvPr id="77831" name="Picture 7" descr="Black_horizonta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03800" y="5661025"/>
            <a:ext cx="41402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60350"/>
            <a:ext cx="7772400" cy="1223963"/>
          </a:xfrm>
        </p:spPr>
        <p:txBody>
          <a:bodyPr/>
          <a:lstStyle/>
          <a:p>
            <a:r>
              <a:rPr lang="en-AU" altLang="en-US" b="1"/>
              <a:t>Stage 2 - Storming</a:t>
            </a:r>
            <a:endParaRPr lang="en-US" altLang="en-US" b="1"/>
          </a:p>
        </p:txBody>
      </p:sp>
      <p:sp>
        <p:nvSpPr>
          <p:cNvPr id="27651" name="Rectangle 3"/>
          <p:cNvSpPr>
            <a:spLocks noGrp="1" noChangeArrowheads="1"/>
          </p:cNvSpPr>
          <p:nvPr>
            <p:ph type="body" idx="1"/>
          </p:nvPr>
        </p:nvSpPr>
        <p:spPr>
          <a:xfrm>
            <a:off x="250825" y="1628775"/>
            <a:ext cx="8280400" cy="4464050"/>
          </a:xfrm>
        </p:spPr>
        <p:txBody>
          <a:bodyPr/>
          <a:lstStyle/>
          <a:p>
            <a:pPr>
              <a:lnSpc>
                <a:spcPct val="90000"/>
              </a:lnSpc>
              <a:buFontTx/>
              <a:buNone/>
            </a:pPr>
            <a:r>
              <a:rPr lang="en-US" altLang="en-US"/>
              <a:t>   This stage needs to be acknowledged and dealt with as part of normal team behaviour:</a:t>
            </a:r>
          </a:p>
          <a:p>
            <a:pPr>
              <a:lnSpc>
                <a:spcPct val="90000"/>
              </a:lnSpc>
              <a:buClr>
                <a:schemeClr val="tx1"/>
              </a:buClr>
              <a:buFont typeface="Wingdings" pitchFamily="2" charset="2"/>
              <a:buChar char="v"/>
            </a:pPr>
            <a:r>
              <a:rPr lang="en-US" altLang="en-US"/>
              <a:t>	Be aware that conflict may emerge between 	sub groups or over leadership. </a:t>
            </a:r>
          </a:p>
          <a:p>
            <a:pPr>
              <a:lnSpc>
                <a:spcPct val="90000"/>
              </a:lnSpc>
              <a:buClr>
                <a:schemeClr val="tx1"/>
              </a:buClr>
              <a:buFont typeface="Wingdings" pitchFamily="2" charset="2"/>
              <a:buChar char="v"/>
            </a:pPr>
            <a:r>
              <a:rPr lang="en-US" altLang="en-US"/>
              <a:t>	There may be tension in the team because of 	some disagreement/ dislike between </a:t>
            </a:r>
          </a:p>
          <a:p>
            <a:pPr>
              <a:lnSpc>
                <a:spcPct val="90000"/>
              </a:lnSpc>
              <a:buClr>
                <a:schemeClr val="tx1"/>
              </a:buClr>
              <a:buFont typeface="Wingdings" pitchFamily="2" charset="2"/>
              <a:buNone/>
            </a:pPr>
            <a:r>
              <a:rPr lang="en-US" altLang="en-US"/>
              <a:t>		members.</a:t>
            </a:r>
          </a:p>
          <a:p>
            <a:pPr>
              <a:lnSpc>
                <a:spcPct val="90000"/>
              </a:lnSpc>
              <a:buClr>
                <a:schemeClr val="tx1"/>
              </a:buClr>
              <a:buFont typeface="Wingdings" pitchFamily="2" charset="2"/>
              <a:buChar char="v"/>
            </a:pPr>
            <a:r>
              <a:rPr lang="en-US" altLang="en-US"/>
              <a:t>	Members may be reluctant to continue and</a:t>
            </a:r>
          </a:p>
          <a:p>
            <a:pPr>
              <a:lnSpc>
                <a:spcPct val="90000"/>
              </a:lnSpc>
              <a:buClr>
                <a:schemeClr val="tx1"/>
              </a:buClr>
              <a:buFont typeface="Wingdings" pitchFamily="2" charset="2"/>
              <a:buNone/>
            </a:pPr>
            <a:r>
              <a:rPr lang="en-US" altLang="en-US"/>
              <a:t>        so fail to reappear after a break (fight or flight)</a:t>
            </a:r>
          </a:p>
          <a:p>
            <a:pPr>
              <a:lnSpc>
                <a:spcPct val="90000"/>
              </a:lnSpc>
              <a:buFontTx/>
              <a:buNone/>
            </a:pPr>
            <a:r>
              <a:rPr lang="en-US" altLang="en-US"/>
              <a:t>	</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1000"/>
                                        <p:tgtEl>
                                          <p:spTgt spid="27650"/>
                                        </p:tgtEl>
                                      </p:cBhvr>
                                    </p:animEffect>
                                    <p:anim calcmode="lin" valueType="num">
                                      <p:cBhvr>
                                        <p:cTn id="8" dur="1000" fill="hold"/>
                                        <p:tgtEl>
                                          <p:spTgt spid="27650"/>
                                        </p:tgtEl>
                                        <p:attrNameLst>
                                          <p:attrName>ppt_x</p:attrName>
                                        </p:attrNameLst>
                                      </p:cBhvr>
                                      <p:tavLst>
                                        <p:tav tm="0">
                                          <p:val>
                                            <p:strVal val="#ppt_x"/>
                                          </p:val>
                                        </p:tav>
                                        <p:tav tm="100000">
                                          <p:val>
                                            <p:strVal val="#ppt_x"/>
                                          </p:val>
                                        </p:tav>
                                      </p:tavLst>
                                    </p:anim>
                                    <p:anim calcmode="lin" valueType="num">
                                      <p:cBhvr>
                                        <p:cTn id="9" dur="1000" fill="hold"/>
                                        <p:tgtEl>
                                          <p:spTgt spid="2765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7651">
                                            <p:txEl>
                                              <p:pRg st="0" end="0"/>
                                            </p:txEl>
                                          </p:spTgt>
                                        </p:tgtEl>
                                        <p:attrNameLst>
                                          <p:attrName>style.visibility</p:attrName>
                                        </p:attrNameLst>
                                      </p:cBhvr>
                                      <p:to>
                                        <p:strVal val="visible"/>
                                      </p:to>
                                    </p:set>
                                    <p:animEffect transition="in" filter="fade">
                                      <p:cBhvr>
                                        <p:cTn id="14" dur="1000"/>
                                        <p:tgtEl>
                                          <p:spTgt spid="27651">
                                            <p:txEl>
                                              <p:pRg st="0" end="0"/>
                                            </p:txEl>
                                          </p:spTgt>
                                        </p:tgtEl>
                                      </p:cBhvr>
                                    </p:animEffect>
                                    <p:anim calcmode="lin" valueType="num">
                                      <p:cBhvr>
                                        <p:cTn id="15" dur="10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76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7651">
                                            <p:txEl>
                                              <p:pRg st="1" end="1"/>
                                            </p:txEl>
                                          </p:spTgt>
                                        </p:tgtEl>
                                        <p:attrNameLst>
                                          <p:attrName>style.visibility</p:attrName>
                                        </p:attrNameLst>
                                      </p:cBhvr>
                                      <p:to>
                                        <p:strVal val="visible"/>
                                      </p:to>
                                    </p:set>
                                    <p:animEffect transition="in" filter="fade">
                                      <p:cBhvr>
                                        <p:cTn id="21" dur="1000"/>
                                        <p:tgtEl>
                                          <p:spTgt spid="27651">
                                            <p:txEl>
                                              <p:pRg st="1" end="1"/>
                                            </p:txEl>
                                          </p:spTgt>
                                        </p:tgtEl>
                                      </p:cBhvr>
                                    </p:animEffect>
                                    <p:anim calcmode="lin" valueType="num">
                                      <p:cBhvr>
                                        <p:cTn id="22" dur="10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76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7651">
                                            <p:txEl>
                                              <p:pRg st="2" end="2"/>
                                            </p:txEl>
                                          </p:spTgt>
                                        </p:tgtEl>
                                        <p:attrNameLst>
                                          <p:attrName>style.visibility</p:attrName>
                                        </p:attrNameLst>
                                      </p:cBhvr>
                                      <p:to>
                                        <p:strVal val="visible"/>
                                      </p:to>
                                    </p:set>
                                    <p:animEffect transition="in" filter="fade">
                                      <p:cBhvr>
                                        <p:cTn id="28" dur="1000"/>
                                        <p:tgtEl>
                                          <p:spTgt spid="27651">
                                            <p:txEl>
                                              <p:pRg st="2" end="2"/>
                                            </p:txEl>
                                          </p:spTgt>
                                        </p:tgtEl>
                                      </p:cBhvr>
                                    </p:animEffect>
                                    <p:anim calcmode="lin" valueType="num">
                                      <p:cBhvr>
                                        <p:cTn id="29" dur="10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76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7651">
                                            <p:txEl>
                                              <p:pRg st="3" end="3"/>
                                            </p:txEl>
                                          </p:spTgt>
                                        </p:tgtEl>
                                        <p:attrNameLst>
                                          <p:attrName>style.visibility</p:attrName>
                                        </p:attrNameLst>
                                      </p:cBhvr>
                                      <p:to>
                                        <p:strVal val="visible"/>
                                      </p:to>
                                    </p:set>
                                    <p:animEffect transition="in" filter="fade">
                                      <p:cBhvr>
                                        <p:cTn id="35" dur="1000"/>
                                        <p:tgtEl>
                                          <p:spTgt spid="27651">
                                            <p:txEl>
                                              <p:pRg st="3" end="3"/>
                                            </p:txEl>
                                          </p:spTgt>
                                        </p:tgtEl>
                                      </p:cBhvr>
                                    </p:animEffect>
                                    <p:anim calcmode="lin" valueType="num">
                                      <p:cBhvr>
                                        <p:cTn id="36" dur="10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76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7651">
                                            <p:txEl>
                                              <p:pRg st="4" end="4"/>
                                            </p:txEl>
                                          </p:spTgt>
                                        </p:tgtEl>
                                        <p:attrNameLst>
                                          <p:attrName>style.visibility</p:attrName>
                                        </p:attrNameLst>
                                      </p:cBhvr>
                                      <p:to>
                                        <p:strVal val="visible"/>
                                      </p:to>
                                    </p:set>
                                    <p:animEffect transition="in" filter="fade">
                                      <p:cBhvr>
                                        <p:cTn id="42" dur="1000"/>
                                        <p:tgtEl>
                                          <p:spTgt spid="27651">
                                            <p:txEl>
                                              <p:pRg st="4" end="4"/>
                                            </p:txEl>
                                          </p:spTgt>
                                        </p:tgtEl>
                                      </p:cBhvr>
                                    </p:animEffect>
                                    <p:anim calcmode="lin" valueType="num">
                                      <p:cBhvr>
                                        <p:cTn id="43" dur="10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765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7651">
                                            <p:txEl>
                                              <p:pRg st="5" end="5"/>
                                            </p:txEl>
                                          </p:spTgt>
                                        </p:tgtEl>
                                        <p:attrNameLst>
                                          <p:attrName>style.visibility</p:attrName>
                                        </p:attrNameLst>
                                      </p:cBhvr>
                                      <p:to>
                                        <p:strVal val="visible"/>
                                      </p:to>
                                    </p:set>
                                    <p:animEffect transition="in" filter="fade">
                                      <p:cBhvr>
                                        <p:cTn id="49" dur="1000"/>
                                        <p:tgtEl>
                                          <p:spTgt spid="27651">
                                            <p:txEl>
                                              <p:pRg st="5" end="5"/>
                                            </p:txEl>
                                          </p:spTgt>
                                        </p:tgtEl>
                                      </p:cBhvr>
                                    </p:animEffect>
                                    <p:anim calcmode="lin" valueType="num">
                                      <p:cBhvr>
                                        <p:cTn id="50" dur="10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2765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7651">
                                            <p:txEl>
                                              <p:pRg st="6" end="6"/>
                                            </p:txEl>
                                          </p:spTgt>
                                        </p:tgtEl>
                                        <p:attrNameLst>
                                          <p:attrName>style.visibility</p:attrName>
                                        </p:attrNameLst>
                                      </p:cBhvr>
                                      <p:to>
                                        <p:strVal val="visible"/>
                                      </p:to>
                                    </p:set>
                                    <p:animEffect transition="in" filter="fade">
                                      <p:cBhvr>
                                        <p:cTn id="56" dur="1000"/>
                                        <p:tgtEl>
                                          <p:spTgt spid="27651">
                                            <p:txEl>
                                              <p:pRg st="6" end="6"/>
                                            </p:txEl>
                                          </p:spTgt>
                                        </p:tgtEl>
                                      </p:cBhvr>
                                    </p:animEffect>
                                    <p:anim calcmode="lin" valueType="num">
                                      <p:cBhvr>
                                        <p:cTn id="57" dur="1000" fill="hold"/>
                                        <p:tgtEl>
                                          <p:spTgt spid="27651">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2765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4995" name="Rectangle 3"/>
          <p:cNvSpPr>
            <a:spLocks noGrp="1" noChangeArrowheads="1"/>
          </p:cNvSpPr>
          <p:nvPr>
            <p:ph type="title"/>
          </p:nvPr>
        </p:nvSpPr>
        <p:spPr>
          <a:xfrm>
            <a:off x="685800" y="404813"/>
            <a:ext cx="7772400" cy="792162"/>
          </a:xfrm>
        </p:spPr>
        <p:txBody>
          <a:bodyPr/>
          <a:lstStyle/>
          <a:p>
            <a:r>
              <a:rPr lang="en-AU" altLang="en-US" b="1"/>
              <a:t>Stage 3 - Norming</a:t>
            </a:r>
            <a:endParaRPr lang="en-US" altLang="en-US" b="1"/>
          </a:p>
        </p:txBody>
      </p:sp>
      <p:sp>
        <p:nvSpPr>
          <p:cNvPr id="84996" name="Rectangle 4"/>
          <p:cNvSpPr>
            <a:spLocks noGrp="1" noChangeArrowheads="1"/>
          </p:cNvSpPr>
          <p:nvPr>
            <p:ph type="body" idx="1"/>
          </p:nvPr>
        </p:nvSpPr>
        <p:spPr>
          <a:xfrm>
            <a:off x="900113" y="1700213"/>
            <a:ext cx="7939087" cy="4852987"/>
          </a:xfrm>
        </p:spPr>
        <p:txBody>
          <a:bodyPr/>
          <a:lstStyle/>
          <a:p>
            <a:pPr>
              <a:buClr>
                <a:schemeClr val="tx1"/>
              </a:buClr>
              <a:buFont typeface="Wingdings" pitchFamily="2" charset="2"/>
              <a:buChar char="ü"/>
            </a:pPr>
            <a:r>
              <a:rPr lang="en-US" altLang="en-US"/>
              <a:t>	A sense of team identity develops along</a:t>
            </a:r>
          </a:p>
          <a:p>
            <a:pPr>
              <a:buClr>
                <a:schemeClr val="tx1"/>
              </a:buClr>
              <a:buFont typeface="Wingdings" pitchFamily="2" charset="2"/>
              <a:buNone/>
            </a:pPr>
            <a:r>
              <a:rPr lang="en-US" altLang="en-US"/>
              <a:t>		with trust. </a:t>
            </a:r>
          </a:p>
          <a:p>
            <a:pPr>
              <a:buClr>
                <a:schemeClr val="tx1"/>
              </a:buClr>
              <a:buFont typeface="Wingdings" pitchFamily="2" charset="2"/>
              <a:buNone/>
            </a:pPr>
            <a:endParaRPr lang="en-US" altLang="en-US"/>
          </a:p>
          <a:p>
            <a:pPr>
              <a:buClr>
                <a:schemeClr val="tx1"/>
              </a:buClr>
              <a:buFont typeface="Wingdings" pitchFamily="2" charset="2"/>
              <a:buChar char="ü"/>
            </a:pPr>
            <a:r>
              <a:rPr lang="en-US" altLang="en-US"/>
              <a:t>	Team members begin to share ideas and</a:t>
            </a:r>
          </a:p>
          <a:p>
            <a:pPr>
              <a:buClr>
                <a:schemeClr val="tx1"/>
              </a:buClr>
              <a:buFont typeface="Wingdings" pitchFamily="2" charset="2"/>
              <a:buNone/>
            </a:pPr>
            <a:r>
              <a:rPr lang="en-US" altLang="en-US"/>
              <a:t>		objectives. </a:t>
            </a:r>
          </a:p>
          <a:p>
            <a:pPr>
              <a:buClr>
                <a:schemeClr val="tx1"/>
              </a:buClr>
              <a:buFont typeface="Wingdings" pitchFamily="2" charset="2"/>
              <a:buNone/>
            </a:pPr>
            <a:endParaRPr lang="en-US" altLang="en-US"/>
          </a:p>
          <a:p>
            <a:pPr>
              <a:buClr>
                <a:schemeClr val="tx1"/>
              </a:buClr>
              <a:buFont typeface="Wingdings" pitchFamily="2" charset="2"/>
              <a:buChar char="ü"/>
            </a:pPr>
            <a:r>
              <a:rPr lang="en-US" altLang="en-US"/>
              <a:t>	They agree on what is to be achieved and</a:t>
            </a:r>
          </a:p>
          <a:p>
            <a:pPr>
              <a:buClr>
                <a:schemeClr val="tx1"/>
              </a:buClr>
              <a:buFont typeface="Wingdings" pitchFamily="2" charset="2"/>
              <a:buNone/>
            </a:pPr>
            <a:r>
              <a:rPr lang="en-US" altLang="en-US"/>
              <a:t>		commitment develops.</a:t>
            </a:r>
          </a:p>
          <a:p>
            <a:endParaRPr lang="en-US" altLang="en-US"/>
          </a:p>
          <a:p>
            <a:pPr algn="ctr">
              <a:spcBef>
                <a:spcPct val="0"/>
              </a:spcBef>
              <a:spcAft>
                <a:spcPct val="50000"/>
              </a:spcAft>
              <a:buFontTx/>
              <a:buNone/>
            </a:pPr>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4995"/>
                                        </p:tgtEl>
                                        <p:attrNameLst>
                                          <p:attrName>style.visibility</p:attrName>
                                        </p:attrNameLst>
                                      </p:cBhvr>
                                      <p:to>
                                        <p:strVal val="visible"/>
                                      </p:to>
                                    </p:set>
                                    <p:animEffect transition="in" filter="fade">
                                      <p:cBhvr>
                                        <p:cTn id="7" dur="1000"/>
                                        <p:tgtEl>
                                          <p:spTgt spid="84995"/>
                                        </p:tgtEl>
                                      </p:cBhvr>
                                    </p:animEffect>
                                    <p:anim calcmode="lin" valueType="num">
                                      <p:cBhvr>
                                        <p:cTn id="8" dur="1000" fill="hold"/>
                                        <p:tgtEl>
                                          <p:spTgt spid="84995"/>
                                        </p:tgtEl>
                                        <p:attrNameLst>
                                          <p:attrName>ppt_x</p:attrName>
                                        </p:attrNameLst>
                                      </p:cBhvr>
                                      <p:tavLst>
                                        <p:tav tm="0">
                                          <p:val>
                                            <p:strVal val="#ppt_x"/>
                                          </p:val>
                                        </p:tav>
                                        <p:tav tm="100000">
                                          <p:val>
                                            <p:strVal val="#ppt_x"/>
                                          </p:val>
                                        </p:tav>
                                      </p:tavLst>
                                    </p:anim>
                                    <p:anim calcmode="lin" valueType="num">
                                      <p:cBhvr>
                                        <p:cTn id="9" dur="1000" fill="hold"/>
                                        <p:tgtEl>
                                          <p:spTgt spid="84995"/>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84996">
                                            <p:txEl>
                                              <p:pRg st="0" end="0"/>
                                            </p:txEl>
                                          </p:spTgt>
                                        </p:tgtEl>
                                        <p:attrNameLst>
                                          <p:attrName>style.visibility</p:attrName>
                                        </p:attrNameLst>
                                      </p:cBhvr>
                                      <p:to>
                                        <p:strVal val="visible"/>
                                      </p:to>
                                    </p:set>
                                    <p:animEffect transition="in" filter="fade">
                                      <p:cBhvr>
                                        <p:cTn id="13" dur="2000"/>
                                        <p:tgtEl>
                                          <p:spTgt spid="84996">
                                            <p:txEl>
                                              <p:pRg st="0" end="0"/>
                                            </p:txEl>
                                          </p:spTgt>
                                        </p:tgtEl>
                                      </p:cBhvr>
                                    </p:animEffect>
                                    <p:anim calcmode="lin" valueType="num">
                                      <p:cBhvr>
                                        <p:cTn id="14" dur="2000" fill="hold"/>
                                        <p:tgtEl>
                                          <p:spTgt spid="84996">
                                            <p:txEl>
                                              <p:pRg st="0" end="0"/>
                                            </p:txEl>
                                          </p:spTgt>
                                        </p:tgtEl>
                                        <p:attrNameLst>
                                          <p:attrName>ppt_x</p:attrName>
                                        </p:attrNameLst>
                                      </p:cBhvr>
                                      <p:tavLst>
                                        <p:tav tm="0">
                                          <p:val>
                                            <p:strVal val="#ppt_x"/>
                                          </p:val>
                                        </p:tav>
                                        <p:tav tm="100000">
                                          <p:val>
                                            <p:strVal val="#ppt_x"/>
                                          </p:val>
                                        </p:tav>
                                      </p:tavLst>
                                    </p:anim>
                                    <p:anim calcmode="lin" valueType="num">
                                      <p:cBhvr>
                                        <p:cTn id="15" dur="2000" fill="hold"/>
                                        <p:tgtEl>
                                          <p:spTgt spid="84996">
                                            <p:txEl>
                                              <p:pRg st="0" end="0"/>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84996">
                                            <p:txEl>
                                              <p:pRg st="1" end="1"/>
                                            </p:txEl>
                                          </p:spTgt>
                                        </p:tgtEl>
                                        <p:attrNameLst>
                                          <p:attrName>style.visibility</p:attrName>
                                        </p:attrNameLst>
                                      </p:cBhvr>
                                      <p:to>
                                        <p:strVal val="visible"/>
                                      </p:to>
                                    </p:set>
                                    <p:animEffect transition="in" filter="fade">
                                      <p:cBhvr>
                                        <p:cTn id="19" dur="2000"/>
                                        <p:tgtEl>
                                          <p:spTgt spid="84996">
                                            <p:txEl>
                                              <p:pRg st="1" end="1"/>
                                            </p:txEl>
                                          </p:spTgt>
                                        </p:tgtEl>
                                      </p:cBhvr>
                                    </p:animEffect>
                                    <p:anim calcmode="lin" valueType="num">
                                      <p:cBhvr>
                                        <p:cTn id="20" dur="2000" fill="hold"/>
                                        <p:tgtEl>
                                          <p:spTgt spid="84996">
                                            <p:txEl>
                                              <p:pRg st="1" end="1"/>
                                            </p:txEl>
                                          </p:spTgt>
                                        </p:tgtEl>
                                        <p:attrNameLst>
                                          <p:attrName>ppt_x</p:attrName>
                                        </p:attrNameLst>
                                      </p:cBhvr>
                                      <p:tavLst>
                                        <p:tav tm="0">
                                          <p:val>
                                            <p:strVal val="#ppt_x"/>
                                          </p:val>
                                        </p:tav>
                                        <p:tav tm="100000">
                                          <p:val>
                                            <p:strVal val="#ppt_x"/>
                                          </p:val>
                                        </p:tav>
                                      </p:tavLst>
                                    </p:anim>
                                    <p:anim calcmode="lin" valueType="num">
                                      <p:cBhvr>
                                        <p:cTn id="21" dur="2000" fill="hold"/>
                                        <p:tgtEl>
                                          <p:spTgt spid="84996">
                                            <p:txEl>
                                              <p:pRg st="1" end="1"/>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5000"/>
                            </p:stCondLst>
                            <p:childTnLst>
                              <p:par>
                                <p:cTn id="23" presetID="42" presetClass="entr" presetSubtype="0" fill="hold" grpId="0" nodeType="afterEffect">
                                  <p:stCondLst>
                                    <p:cond delay="0"/>
                                  </p:stCondLst>
                                  <p:childTnLst>
                                    <p:set>
                                      <p:cBhvr>
                                        <p:cTn id="24" dur="1" fill="hold">
                                          <p:stCondLst>
                                            <p:cond delay="0"/>
                                          </p:stCondLst>
                                        </p:cTn>
                                        <p:tgtEl>
                                          <p:spTgt spid="84996">
                                            <p:txEl>
                                              <p:pRg st="3" end="3"/>
                                            </p:txEl>
                                          </p:spTgt>
                                        </p:tgtEl>
                                        <p:attrNameLst>
                                          <p:attrName>style.visibility</p:attrName>
                                        </p:attrNameLst>
                                      </p:cBhvr>
                                      <p:to>
                                        <p:strVal val="visible"/>
                                      </p:to>
                                    </p:set>
                                    <p:animEffect transition="in" filter="fade">
                                      <p:cBhvr>
                                        <p:cTn id="25" dur="2000"/>
                                        <p:tgtEl>
                                          <p:spTgt spid="84996">
                                            <p:txEl>
                                              <p:pRg st="3" end="3"/>
                                            </p:txEl>
                                          </p:spTgt>
                                        </p:tgtEl>
                                      </p:cBhvr>
                                    </p:animEffect>
                                    <p:anim calcmode="lin" valueType="num">
                                      <p:cBhvr>
                                        <p:cTn id="26" dur="2000" fill="hold"/>
                                        <p:tgtEl>
                                          <p:spTgt spid="84996">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84996">
                                            <p:txEl>
                                              <p:pRg st="3" end="3"/>
                                            </p:txEl>
                                          </p:spTgt>
                                        </p:tgtEl>
                                        <p:attrNameLst>
                                          <p:attrName>ppt_y</p:attrName>
                                        </p:attrNameLst>
                                      </p:cBhvr>
                                      <p:tavLst>
                                        <p:tav tm="0">
                                          <p:val>
                                            <p:strVal val="#ppt_y+.1"/>
                                          </p:val>
                                        </p:tav>
                                        <p:tav tm="100000">
                                          <p:val>
                                            <p:strVal val="#ppt_y"/>
                                          </p:val>
                                        </p:tav>
                                      </p:tavLst>
                                    </p:anim>
                                  </p:childTnLst>
                                </p:cTn>
                              </p:par>
                            </p:childTnLst>
                          </p:cTn>
                        </p:par>
                        <p:par>
                          <p:cTn id="28" fill="hold" nodeType="afterGroup">
                            <p:stCondLst>
                              <p:cond delay="7000"/>
                            </p:stCondLst>
                            <p:childTnLst>
                              <p:par>
                                <p:cTn id="29" presetID="42" presetClass="entr" presetSubtype="0" fill="hold" grpId="0" nodeType="afterEffect">
                                  <p:stCondLst>
                                    <p:cond delay="0"/>
                                  </p:stCondLst>
                                  <p:childTnLst>
                                    <p:set>
                                      <p:cBhvr>
                                        <p:cTn id="30" dur="1" fill="hold">
                                          <p:stCondLst>
                                            <p:cond delay="0"/>
                                          </p:stCondLst>
                                        </p:cTn>
                                        <p:tgtEl>
                                          <p:spTgt spid="84996">
                                            <p:txEl>
                                              <p:pRg st="4" end="4"/>
                                            </p:txEl>
                                          </p:spTgt>
                                        </p:tgtEl>
                                        <p:attrNameLst>
                                          <p:attrName>style.visibility</p:attrName>
                                        </p:attrNameLst>
                                      </p:cBhvr>
                                      <p:to>
                                        <p:strVal val="visible"/>
                                      </p:to>
                                    </p:set>
                                    <p:animEffect transition="in" filter="fade">
                                      <p:cBhvr>
                                        <p:cTn id="31" dur="2000"/>
                                        <p:tgtEl>
                                          <p:spTgt spid="84996">
                                            <p:txEl>
                                              <p:pRg st="4" end="4"/>
                                            </p:txEl>
                                          </p:spTgt>
                                        </p:tgtEl>
                                      </p:cBhvr>
                                    </p:animEffect>
                                    <p:anim calcmode="lin" valueType="num">
                                      <p:cBhvr>
                                        <p:cTn id="32" dur="2000" fill="hold"/>
                                        <p:tgtEl>
                                          <p:spTgt spid="84996">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84996">
                                            <p:txEl>
                                              <p:pRg st="4" end="4"/>
                                            </p:txEl>
                                          </p:spTgt>
                                        </p:tgtEl>
                                        <p:attrNameLst>
                                          <p:attrName>ppt_y</p:attrName>
                                        </p:attrNameLst>
                                      </p:cBhvr>
                                      <p:tavLst>
                                        <p:tav tm="0">
                                          <p:val>
                                            <p:strVal val="#ppt_y+.1"/>
                                          </p:val>
                                        </p:tav>
                                        <p:tav tm="100000">
                                          <p:val>
                                            <p:strVal val="#ppt_y"/>
                                          </p:val>
                                        </p:tav>
                                      </p:tavLst>
                                    </p:anim>
                                  </p:childTnLst>
                                </p:cTn>
                              </p:par>
                            </p:childTnLst>
                          </p:cTn>
                        </p:par>
                        <p:par>
                          <p:cTn id="34" fill="hold" nodeType="afterGroup">
                            <p:stCondLst>
                              <p:cond delay="9000"/>
                            </p:stCondLst>
                            <p:childTnLst>
                              <p:par>
                                <p:cTn id="35" presetID="42" presetClass="entr" presetSubtype="0" fill="hold" grpId="0" nodeType="afterEffect">
                                  <p:stCondLst>
                                    <p:cond delay="0"/>
                                  </p:stCondLst>
                                  <p:childTnLst>
                                    <p:set>
                                      <p:cBhvr>
                                        <p:cTn id="36" dur="1" fill="hold">
                                          <p:stCondLst>
                                            <p:cond delay="0"/>
                                          </p:stCondLst>
                                        </p:cTn>
                                        <p:tgtEl>
                                          <p:spTgt spid="84996">
                                            <p:txEl>
                                              <p:pRg st="6" end="6"/>
                                            </p:txEl>
                                          </p:spTgt>
                                        </p:tgtEl>
                                        <p:attrNameLst>
                                          <p:attrName>style.visibility</p:attrName>
                                        </p:attrNameLst>
                                      </p:cBhvr>
                                      <p:to>
                                        <p:strVal val="visible"/>
                                      </p:to>
                                    </p:set>
                                    <p:animEffect transition="in" filter="fade">
                                      <p:cBhvr>
                                        <p:cTn id="37" dur="2000"/>
                                        <p:tgtEl>
                                          <p:spTgt spid="84996">
                                            <p:txEl>
                                              <p:pRg st="6" end="6"/>
                                            </p:txEl>
                                          </p:spTgt>
                                        </p:tgtEl>
                                      </p:cBhvr>
                                    </p:animEffect>
                                    <p:anim calcmode="lin" valueType="num">
                                      <p:cBhvr>
                                        <p:cTn id="38" dur="2000" fill="hold"/>
                                        <p:tgtEl>
                                          <p:spTgt spid="84996">
                                            <p:txEl>
                                              <p:pRg st="6" end="6"/>
                                            </p:txEl>
                                          </p:spTgt>
                                        </p:tgtEl>
                                        <p:attrNameLst>
                                          <p:attrName>ppt_x</p:attrName>
                                        </p:attrNameLst>
                                      </p:cBhvr>
                                      <p:tavLst>
                                        <p:tav tm="0">
                                          <p:val>
                                            <p:strVal val="#ppt_x"/>
                                          </p:val>
                                        </p:tav>
                                        <p:tav tm="100000">
                                          <p:val>
                                            <p:strVal val="#ppt_x"/>
                                          </p:val>
                                        </p:tav>
                                      </p:tavLst>
                                    </p:anim>
                                    <p:anim calcmode="lin" valueType="num">
                                      <p:cBhvr>
                                        <p:cTn id="39" dur="2000" fill="hold"/>
                                        <p:tgtEl>
                                          <p:spTgt spid="84996">
                                            <p:txEl>
                                              <p:pRg st="6" end="6"/>
                                            </p:txEl>
                                          </p:spTgt>
                                        </p:tgtEl>
                                        <p:attrNameLst>
                                          <p:attrName>ppt_y</p:attrName>
                                        </p:attrNameLst>
                                      </p:cBhvr>
                                      <p:tavLst>
                                        <p:tav tm="0">
                                          <p:val>
                                            <p:strVal val="#ppt_y+.1"/>
                                          </p:val>
                                        </p:tav>
                                        <p:tav tm="100000">
                                          <p:val>
                                            <p:strVal val="#ppt_y"/>
                                          </p:val>
                                        </p:tav>
                                      </p:tavLst>
                                    </p:anim>
                                  </p:childTnLst>
                                </p:cTn>
                              </p:par>
                            </p:childTnLst>
                          </p:cTn>
                        </p:par>
                        <p:par>
                          <p:cTn id="40" fill="hold" nodeType="afterGroup">
                            <p:stCondLst>
                              <p:cond delay="11000"/>
                            </p:stCondLst>
                            <p:childTnLst>
                              <p:par>
                                <p:cTn id="41" presetID="42" presetClass="entr" presetSubtype="0" fill="hold" grpId="0" nodeType="afterEffect">
                                  <p:stCondLst>
                                    <p:cond delay="0"/>
                                  </p:stCondLst>
                                  <p:childTnLst>
                                    <p:set>
                                      <p:cBhvr>
                                        <p:cTn id="42" dur="1" fill="hold">
                                          <p:stCondLst>
                                            <p:cond delay="0"/>
                                          </p:stCondLst>
                                        </p:cTn>
                                        <p:tgtEl>
                                          <p:spTgt spid="84996">
                                            <p:txEl>
                                              <p:pRg st="7" end="7"/>
                                            </p:txEl>
                                          </p:spTgt>
                                        </p:tgtEl>
                                        <p:attrNameLst>
                                          <p:attrName>style.visibility</p:attrName>
                                        </p:attrNameLst>
                                      </p:cBhvr>
                                      <p:to>
                                        <p:strVal val="visible"/>
                                      </p:to>
                                    </p:set>
                                    <p:animEffect transition="in" filter="fade">
                                      <p:cBhvr>
                                        <p:cTn id="43" dur="2000"/>
                                        <p:tgtEl>
                                          <p:spTgt spid="84996">
                                            <p:txEl>
                                              <p:pRg st="7" end="7"/>
                                            </p:txEl>
                                          </p:spTgt>
                                        </p:tgtEl>
                                      </p:cBhvr>
                                    </p:animEffect>
                                    <p:anim calcmode="lin" valueType="num">
                                      <p:cBhvr>
                                        <p:cTn id="44" dur="2000" fill="hold"/>
                                        <p:tgtEl>
                                          <p:spTgt spid="84996">
                                            <p:txEl>
                                              <p:pRg st="7" end="7"/>
                                            </p:txEl>
                                          </p:spTgt>
                                        </p:tgtEl>
                                        <p:attrNameLst>
                                          <p:attrName>ppt_x</p:attrName>
                                        </p:attrNameLst>
                                      </p:cBhvr>
                                      <p:tavLst>
                                        <p:tav tm="0">
                                          <p:val>
                                            <p:strVal val="#ppt_x"/>
                                          </p:val>
                                        </p:tav>
                                        <p:tav tm="100000">
                                          <p:val>
                                            <p:strVal val="#ppt_x"/>
                                          </p:val>
                                        </p:tav>
                                      </p:tavLst>
                                    </p:anim>
                                    <p:anim calcmode="lin" valueType="num">
                                      <p:cBhvr>
                                        <p:cTn id="45" dur="2000" fill="hold"/>
                                        <p:tgtEl>
                                          <p:spTgt spid="8499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p:bldP spid="84996"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333375"/>
            <a:ext cx="7772400" cy="1150938"/>
          </a:xfrm>
        </p:spPr>
        <p:txBody>
          <a:bodyPr/>
          <a:lstStyle/>
          <a:p>
            <a:r>
              <a:rPr lang="en-AU" altLang="en-US" b="1"/>
              <a:t>4 - Performing</a:t>
            </a:r>
            <a:endParaRPr lang="en-US" altLang="en-US" b="1"/>
          </a:p>
        </p:txBody>
      </p:sp>
      <p:sp>
        <p:nvSpPr>
          <p:cNvPr id="29699" name="Rectangle 3"/>
          <p:cNvSpPr>
            <a:spLocks noGrp="1" noChangeArrowheads="1"/>
          </p:cNvSpPr>
          <p:nvPr>
            <p:ph type="body" idx="1"/>
          </p:nvPr>
        </p:nvSpPr>
        <p:spPr>
          <a:xfrm>
            <a:off x="900113" y="1628775"/>
            <a:ext cx="7559675" cy="4752975"/>
          </a:xfrm>
        </p:spPr>
        <p:txBody>
          <a:bodyPr/>
          <a:lstStyle/>
          <a:p>
            <a:pPr>
              <a:buClr>
                <a:schemeClr val="tx1"/>
              </a:buClr>
              <a:buFont typeface="Wingdings" pitchFamily="2" charset="2"/>
              <a:buChar char="ü"/>
            </a:pPr>
            <a:r>
              <a:rPr lang="en-US" altLang="en-US"/>
              <a:t>Energy is now directed towards the task. </a:t>
            </a:r>
          </a:p>
          <a:p>
            <a:pPr>
              <a:buClr>
                <a:schemeClr val="tx1"/>
              </a:buClr>
              <a:buFont typeface="Wingdings" pitchFamily="2" charset="2"/>
              <a:buChar char="ü"/>
            </a:pPr>
            <a:r>
              <a:rPr lang="en-US" altLang="en-US"/>
              <a:t>It needs to be channelled and coordinated well</a:t>
            </a:r>
          </a:p>
          <a:p>
            <a:pPr>
              <a:buClr>
                <a:schemeClr val="tx1"/>
              </a:buClr>
              <a:buFont typeface="Wingdings" pitchFamily="2" charset="2"/>
              <a:buChar char="ü"/>
            </a:pPr>
            <a:r>
              <a:rPr lang="en-AU" altLang="en-US"/>
              <a:t>Vigilance re team processes is important</a:t>
            </a:r>
          </a:p>
          <a:p>
            <a:pPr>
              <a:buClr>
                <a:schemeClr val="tx1"/>
              </a:buClr>
              <a:buFont typeface="Wingdings" pitchFamily="2" charset="2"/>
              <a:buChar char="ü"/>
            </a:pPr>
            <a:r>
              <a:rPr lang="en-AU" altLang="en-US"/>
              <a:t>Give credit where it is due</a:t>
            </a:r>
            <a:endParaRPr lang="en-US" altLang="en-US"/>
          </a:p>
          <a:p>
            <a:pPr>
              <a:buClr>
                <a:schemeClr val="tx1"/>
              </a:buClr>
              <a:buFont typeface="Wingdings" pitchFamily="2" charset="2"/>
              <a:buChar char="ü"/>
            </a:pPr>
            <a:r>
              <a:rPr lang="en-AU" altLang="en-US"/>
              <a:t>Remember the introduction of any new members returns the team to the “forming” stage</a:t>
            </a:r>
          </a:p>
          <a:p>
            <a:pPr>
              <a:buClr>
                <a:schemeClr val="tx1"/>
              </a:buClr>
              <a:buFont typeface="Wingdings" pitchFamily="2" charset="2"/>
              <a:buChar char="ü"/>
            </a:pPr>
            <a:r>
              <a:rPr lang="en-AU" altLang="en-US"/>
              <a:t>Some teams have a used-by date</a:t>
            </a:r>
          </a:p>
        </p:txBody>
      </p:sp>
    </p:spTree>
  </p:cSld>
  <p:clrMapOvr>
    <a:masterClrMapping/>
  </p:clrMapOvr>
  <p:transition spd="slow">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260350"/>
            <a:ext cx="7772400" cy="1152525"/>
          </a:xfrm>
        </p:spPr>
        <p:txBody>
          <a:bodyPr/>
          <a:lstStyle/>
          <a:p>
            <a:r>
              <a:rPr lang="en-US" altLang="en-US" b="1"/>
              <a:t>Building a Team</a:t>
            </a:r>
            <a:r>
              <a:rPr lang="en-US" altLang="en-US" sz="2800"/>
              <a:t/>
            </a:r>
            <a:br>
              <a:rPr lang="en-US" altLang="en-US" sz="2800"/>
            </a:br>
            <a:endParaRPr lang="en-US" altLang="en-US" sz="2800"/>
          </a:p>
        </p:txBody>
      </p:sp>
      <p:sp>
        <p:nvSpPr>
          <p:cNvPr id="35843" name="Rectangle 3"/>
          <p:cNvSpPr>
            <a:spLocks noGrp="1" noChangeArrowheads="1"/>
          </p:cNvSpPr>
          <p:nvPr>
            <p:ph type="body" idx="1"/>
          </p:nvPr>
        </p:nvSpPr>
        <p:spPr>
          <a:xfrm>
            <a:off x="900113" y="1628775"/>
            <a:ext cx="7704137" cy="4608513"/>
          </a:xfrm>
        </p:spPr>
        <p:txBody>
          <a:bodyPr/>
          <a:lstStyle/>
          <a:p>
            <a:pPr>
              <a:buFontTx/>
              <a:buNone/>
            </a:pPr>
            <a:r>
              <a:rPr lang="en-AU" altLang="en-US"/>
              <a:t>How to help your team:</a:t>
            </a:r>
            <a:endParaRPr lang="en-US" altLang="en-US"/>
          </a:p>
          <a:p>
            <a:r>
              <a:rPr lang="en-US" altLang="en-US"/>
              <a:t>get acquainted and feel comfortable with their fellow members</a:t>
            </a:r>
          </a:p>
          <a:p>
            <a:r>
              <a:rPr lang="en-US" altLang="en-US"/>
              <a:t>develop ground rules and norms for the team</a:t>
            </a:r>
          </a:p>
          <a:p>
            <a:r>
              <a:rPr lang="en-US" altLang="en-US"/>
              <a:t>communicate and work cooperatively </a:t>
            </a:r>
          </a:p>
          <a:p>
            <a:r>
              <a:rPr lang="en-US" altLang="en-US"/>
              <a:t>facilitate the sharing of information and expectations between members</a:t>
            </a:r>
          </a:p>
          <a:p>
            <a:r>
              <a:rPr lang="en-US" altLang="en-US"/>
              <a:t>begin trusting each other</a:t>
            </a:r>
          </a:p>
          <a:p>
            <a:r>
              <a:rPr lang="en-US" altLang="en-US"/>
              <a:t>Other??</a:t>
            </a:r>
          </a:p>
        </p:txBody>
      </p:sp>
    </p:spTree>
  </p:cSld>
  <p:clrMapOvr>
    <a:masterClrMapping/>
  </p:clrMapOvr>
  <p:transition spd="slow">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260350"/>
            <a:ext cx="7772400" cy="1152525"/>
          </a:xfrm>
        </p:spPr>
        <p:txBody>
          <a:bodyPr/>
          <a:lstStyle/>
          <a:p>
            <a:r>
              <a:rPr lang="en-AU" altLang="en-US" b="1"/>
              <a:t>Roles of Team Members</a:t>
            </a:r>
            <a:endParaRPr lang="en-US" altLang="en-US" b="1"/>
          </a:p>
        </p:txBody>
      </p:sp>
      <p:sp>
        <p:nvSpPr>
          <p:cNvPr id="11267" name="Rectangle 3"/>
          <p:cNvSpPr>
            <a:spLocks noGrp="1" noChangeArrowheads="1"/>
          </p:cNvSpPr>
          <p:nvPr>
            <p:ph type="body" idx="1"/>
          </p:nvPr>
        </p:nvSpPr>
        <p:spPr>
          <a:xfrm>
            <a:off x="684213" y="1412875"/>
            <a:ext cx="7848600" cy="4968875"/>
          </a:xfrm>
        </p:spPr>
        <p:txBody>
          <a:bodyPr/>
          <a:lstStyle/>
          <a:p>
            <a:pPr>
              <a:lnSpc>
                <a:spcPct val="90000"/>
              </a:lnSpc>
            </a:pPr>
            <a:r>
              <a:rPr lang="en-AU" altLang="en-US"/>
              <a:t>Clarity at the start helps to reduce friction- roles/ shared goals/ conflict resolution…</a:t>
            </a:r>
          </a:p>
          <a:p>
            <a:pPr>
              <a:lnSpc>
                <a:spcPct val="90000"/>
              </a:lnSpc>
            </a:pPr>
            <a:endParaRPr lang="en-AU" altLang="en-US"/>
          </a:p>
          <a:p>
            <a:pPr>
              <a:lnSpc>
                <a:spcPct val="90000"/>
              </a:lnSpc>
            </a:pPr>
            <a:r>
              <a:rPr lang="en-AU" altLang="en-US"/>
              <a:t>Allows people to get credit for their achievements</a:t>
            </a:r>
          </a:p>
          <a:p>
            <a:pPr>
              <a:lnSpc>
                <a:spcPct val="90000"/>
              </a:lnSpc>
            </a:pPr>
            <a:endParaRPr lang="en-AU" altLang="en-US"/>
          </a:p>
          <a:p>
            <a:pPr>
              <a:lnSpc>
                <a:spcPct val="90000"/>
              </a:lnSpc>
            </a:pPr>
            <a:r>
              <a:rPr lang="en-AU" altLang="en-US"/>
              <a:t>Clear responsibility and timelines for tasks avoids undue last minute pressure</a:t>
            </a:r>
          </a:p>
          <a:p>
            <a:pPr>
              <a:lnSpc>
                <a:spcPct val="90000"/>
              </a:lnSpc>
            </a:pPr>
            <a:endParaRPr lang="en-AU" altLang="en-US"/>
          </a:p>
          <a:p>
            <a:pPr>
              <a:lnSpc>
                <a:spcPct val="90000"/>
              </a:lnSpc>
            </a:pPr>
            <a:r>
              <a:rPr lang="en-AU" altLang="en-US"/>
              <a:t>Roles need to be shared where possible to avoid boredom and assist in retention </a:t>
            </a:r>
          </a:p>
          <a:p>
            <a:pPr>
              <a:lnSpc>
                <a:spcPct val="90000"/>
              </a:lnSpc>
            </a:pPr>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1000"/>
                                        <p:tgtEl>
                                          <p:spTgt spid="11266"/>
                                        </p:tgtEl>
                                      </p:cBhvr>
                                    </p:animEffect>
                                    <p:anim calcmode="lin" valueType="num">
                                      <p:cBhvr>
                                        <p:cTn id="8" dur="1000" fill="hold"/>
                                        <p:tgtEl>
                                          <p:spTgt spid="11266"/>
                                        </p:tgtEl>
                                        <p:attrNameLst>
                                          <p:attrName>ppt_x</p:attrName>
                                        </p:attrNameLst>
                                      </p:cBhvr>
                                      <p:tavLst>
                                        <p:tav tm="0">
                                          <p:val>
                                            <p:strVal val="#ppt_x"/>
                                          </p:val>
                                        </p:tav>
                                        <p:tav tm="100000">
                                          <p:val>
                                            <p:strVal val="#ppt_x"/>
                                          </p:val>
                                        </p:tav>
                                      </p:tavLst>
                                    </p:anim>
                                    <p:anim calcmode="lin" valueType="num">
                                      <p:cBhvr>
                                        <p:cTn id="9" dur="1000" fill="hold"/>
                                        <p:tgtEl>
                                          <p:spTgt spid="1126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fade">
                                      <p:cBhvr>
                                        <p:cTn id="14" dur="1000"/>
                                        <p:tgtEl>
                                          <p:spTgt spid="11267">
                                            <p:txEl>
                                              <p:pRg st="0" end="0"/>
                                            </p:txEl>
                                          </p:spTgt>
                                        </p:tgtEl>
                                      </p:cBhvr>
                                    </p:animEffect>
                                    <p:anim calcmode="lin" valueType="num">
                                      <p:cBhvr>
                                        <p:cTn id="15"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7">
                                            <p:txEl>
                                              <p:pRg st="2" end="2"/>
                                            </p:txEl>
                                          </p:spTgt>
                                        </p:tgtEl>
                                        <p:attrNameLst>
                                          <p:attrName>style.visibility</p:attrName>
                                        </p:attrNameLst>
                                      </p:cBhvr>
                                      <p:to>
                                        <p:strVal val="visible"/>
                                      </p:to>
                                    </p:set>
                                    <p:animEffect transition="in" filter="fade">
                                      <p:cBhvr>
                                        <p:cTn id="21" dur="1000"/>
                                        <p:tgtEl>
                                          <p:spTgt spid="11267">
                                            <p:txEl>
                                              <p:pRg st="2" end="2"/>
                                            </p:txEl>
                                          </p:spTgt>
                                        </p:tgtEl>
                                      </p:cBhvr>
                                    </p:animEffect>
                                    <p:anim calcmode="lin" valueType="num">
                                      <p:cBhvr>
                                        <p:cTn id="22"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267">
                                            <p:txEl>
                                              <p:pRg st="4" end="4"/>
                                            </p:txEl>
                                          </p:spTgt>
                                        </p:tgtEl>
                                        <p:attrNameLst>
                                          <p:attrName>style.visibility</p:attrName>
                                        </p:attrNameLst>
                                      </p:cBhvr>
                                      <p:to>
                                        <p:strVal val="visible"/>
                                      </p:to>
                                    </p:set>
                                    <p:animEffect transition="in" filter="fade">
                                      <p:cBhvr>
                                        <p:cTn id="28" dur="1000"/>
                                        <p:tgtEl>
                                          <p:spTgt spid="11267">
                                            <p:txEl>
                                              <p:pRg st="4" end="4"/>
                                            </p:txEl>
                                          </p:spTgt>
                                        </p:tgtEl>
                                      </p:cBhvr>
                                    </p:animEffect>
                                    <p:anim calcmode="lin" valueType="num">
                                      <p:cBhvr>
                                        <p:cTn id="29" dur="10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2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267">
                                            <p:txEl>
                                              <p:pRg st="6" end="6"/>
                                            </p:txEl>
                                          </p:spTgt>
                                        </p:tgtEl>
                                        <p:attrNameLst>
                                          <p:attrName>style.visibility</p:attrName>
                                        </p:attrNameLst>
                                      </p:cBhvr>
                                      <p:to>
                                        <p:strVal val="visible"/>
                                      </p:to>
                                    </p:set>
                                    <p:animEffect transition="in" filter="fade">
                                      <p:cBhvr>
                                        <p:cTn id="35" dur="1000"/>
                                        <p:tgtEl>
                                          <p:spTgt spid="11267">
                                            <p:txEl>
                                              <p:pRg st="6" end="6"/>
                                            </p:txEl>
                                          </p:spTgt>
                                        </p:tgtEl>
                                      </p:cBhvr>
                                    </p:animEffect>
                                    <p:anim calcmode="lin" valueType="num">
                                      <p:cBhvr>
                                        <p:cTn id="36" dur="10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1126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AU" altLang="en-US" b="1"/>
              <a:t>Factors Critical for Strong Teams</a:t>
            </a:r>
            <a:endParaRPr lang="en-US" altLang="en-US" b="1"/>
          </a:p>
        </p:txBody>
      </p:sp>
      <p:sp>
        <p:nvSpPr>
          <p:cNvPr id="50179" name="Rectangle 3"/>
          <p:cNvSpPr>
            <a:spLocks noGrp="1" noChangeArrowheads="1"/>
          </p:cNvSpPr>
          <p:nvPr>
            <p:ph type="body" idx="1"/>
          </p:nvPr>
        </p:nvSpPr>
        <p:spPr>
          <a:xfrm>
            <a:off x="1403350" y="1981200"/>
            <a:ext cx="7054850" cy="4114800"/>
          </a:xfrm>
        </p:spPr>
        <p:txBody>
          <a:bodyPr/>
          <a:lstStyle/>
          <a:p>
            <a:r>
              <a:rPr lang="en-AU" altLang="en-US"/>
              <a:t>Team Goals</a:t>
            </a:r>
          </a:p>
          <a:p>
            <a:r>
              <a:rPr lang="en-AU" altLang="en-US"/>
              <a:t>Team Structure</a:t>
            </a:r>
          </a:p>
          <a:p>
            <a:r>
              <a:rPr lang="en-AU" altLang="en-US"/>
              <a:t>Roles within Teams </a:t>
            </a:r>
          </a:p>
          <a:p>
            <a:r>
              <a:rPr lang="en-AU" altLang="en-US"/>
              <a:t>Timelines for Teamwork</a:t>
            </a:r>
            <a:endParaRPr lang="en-US" altLang="en-US"/>
          </a:p>
          <a:p>
            <a:endParaRPr lang="en-US" altLang="en-US"/>
          </a:p>
        </p:txBody>
      </p:sp>
    </p:spTree>
  </p:cSld>
  <p:clrMapOvr>
    <a:masterClrMapping/>
  </p:clrMapOvr>
  <p:transition spd="slow">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33375"/>
            <a:ext cx="7772400" cy="1150938"/>
          </a:xfrm>
        </p:spPr>
        <p:txBody>
          <a:bodyPr/>
          <a:lstStyle/>
          <a:p>
            <a:r>
              <a:rPr lang="en-AU" altLang="en-US" b="1"/>
              <a:t>Basic Team Skills</a:t>
            </a:r>
            <a:endParaRPr lang="en-US" altLang="en-US" b="1"/>
          </a:p>
        </p:txBody>
      </p:sp>
      <p:sp>
        <p:nvSpPr>
          <p:cNvPr id="14339" name="Rectangle 3"/>
          <p:cNvSpPr>
            <a:spLocks noGrp="1" noChangeArrowheads="1"/>
          </p:cNvSpPr>
          <p:nvPr>
            <p:ph type="body" idx="1"/>
          </p:nvPr>
        </p:nvSpPr>
        <p:spPr>
          <a:xfrm>
            <a:off x="395288" y="1484313"/>
            <a:ext cx="8353425" cy="6265862"/>
          </a:xfrm>
        </p:spPr>
        <p:txBody>
          <a:bodyPr/>
          <a:lstStyle/>
          <a:p>
            <a:pPr>
              <a:buFontTx/>
              <a:buNone/>
            </a:pPr>
            <a:r>
              <a:rPr lang="en-AU" altLang="en-US"/>
              <a:t>	The following features are fundamental to good teamwork: </a:t>
            </a:r>
          </a:p>
          <a:p>
            <a:pPr lvl="1">
              <a:buClr>
                <a:schemeClr val="tx1"/>
              </a:buClr>
              <a:buFont typeface="Wingdings" pitchFamily="2" charset="2"/>
              <a:buChar char="ü"/>
            </a:pPr>
            <a:r>
              <a:rPr lang="en-AU" altLang="en-US" sz="2400" b="1"/>
              <a:t>trust: </a:t>
            </a:r>
            <a:r>
              <a:rPr lang="en-AU" altLang="en-US" sz="2400"/>
              <a:t>making sure you meet all commitments and maintain confidentiality when required</a:t>
            </a:r>
            <a:endParaRPr lang="en-AU" altLang="en-US" sz="2400" b="1"/>
          </a:p>
          <a:p>
            <a:pPr lvl="1">
              <a:buClr>
                <a:schemeClr val="tx1"/>
              </a:buClr>
              <a:buFont typeface="Wingdings" pitchFamily="2" charset="2"/>
              <a:buChar char="ü"/>
            </a:pPr>
            <a:r>
              <a:rPr lang="en-AU" altLang="en-US" sz="2400" b="1"/>
              <a:t>coaching: </a:t>
            </a:r>
            <a:r>
              <a:rPr lang="en-AU" altLang="en-US" sz="2400"/>
              <a:t>using your skills, knowledge and experience to assist others or ask for help</a:t>
            </a:r>
          </a:p>
          <a:p>
            <a:pPr lvl="1">
              <a:buClr>
                <a:schemeClr val="tx1"/>
              </a:buClr>
              <a:buFont typeface="Wingdings" pitchFamily="2" charset="2"/>
              <a:buChar char="ü"/>
            </a:pPr>
            <a:r>
              <a:rPr lang="en-AU" altLang="en-US" sz="2400" b="1"/>
              <a:t>sharing information: </a:t>
            </a:r>
            <a:r>
              <a:rPr lang="en-AU" altLang="en-US" sz="2400"/>
              <a:t>to assist others do their job</a:t>
            </a:r>
            <a:endParaRPr lang="en-AU" altLang="en-US" sz="2400" b="1"/>
          </a:p>
          <a:p>
            <a:pPr lvl="1">
              <a:buClr>
                <a:schemeClr val="tx1"/>
              </a:buClr>
              <a:buFont typeface="Wingdings" pitchFamily="2" charset="2"/>
              <a:buChar char="ü"/>
            </a:pPr>
            <a:r>
              <a:rPr lang="en-AU" altLang="en-US" sz="2400" b="1"/>
              <a:t>flexibility: </a:t>
            </a:r>
            <a:r>
              <a:rPr lang="en-AU" altLang="en-US" sz="2400"/>
              <a:t>show a willingness to cooperate and help others when possible</a:t>
            </a:r>
            <a:endParaRPr lang="en-AU" altLang="en-US" sz="2400" b="1"/>
          </a:p>
          <a:p>
            <a:pPr lvl="1">
              <a:buClr>
                <a:schemeClr val="tx1"/>
              </a:buClr>
              <a:buFont typeface="Wingdings" pitchFamily="2" charset="2"/>
              <a:buChar char="ü"/>
            </a:pPr>
            <a:r>
              <a:rPr lang="en-AU" altLang="en-US" sz="2400" b="1"/>
              <a:t>good manners:</a:t>
            </a:r>
            <a:r>
              <a:rPr lang="en-AU" altLang="en-US" sz="2400"/>
              <a:t> doing small, simple things, eg. thanking colleagues for their help </a:t>
            </a:r>
          </a:p>
          <a:p>
            <a:pPr>
              <a:buClr>
                <a:schemeClr val="tx1"/>
              </a:buClr>
              <a:buFont typeface="Wingdings" pitchFamily="2" charset="2"/>
              <a:buNone/>
            </a:pPr>
            <a:r>
              <a:rPr lang="en-AU" altLang="en-US"/>
              <a:t>	</a:t>
            </a:r>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1000"/>
                                        <p:tgtEl>
                                          <p:spTgt spid="14338"/>
                                        </p:tgtEl>
                                      </p:cBhvr>
                                    </p:animEffect>
                                    <p:anim calcmode="lin" valueType="num">
                                      <p:cBhvr>
                                        <p:cTn id="8" dur="1000" fill="hold"/>
                                        <p:tgtEl>
                                          <p:spTgt spid="14338"/>
                                        </p:tgtEl>
                                        <p:attrNameLst>
                                          <p:attrName>ppt_x</p:attrName>
                                        </p:attrNameLst>
                                      </p:cBhvr>
                                      <p:tavLst>
                                        <p:tav tm="0">
                                          <p:val>
                                            <p:strVal val="#ppt_x"/>
                                          </p:val>
                                        </p:tav>
                                        <p:tav tm="100000">
                                          <p:val>
                                            <p:strVal val="#ppt_x"/>
                                          </p:val>
                                        </p:tav>
                                      </p:tavLst>
                                    </p:anim>
                                    <p:anim calcmode="lin" valueType="num">
                                      <p:cBhvr>
                                        <p:cTn id="9" dur="1000" fill="hold"/>
                                        <p:tgtEl>
                                          <p:spTgt spid="1433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339">
                                            <p:txEl>
                                              <p:pRg st="0" end="0"/>
                                            </p:txEl>
                                          </p:spTgt>
                                        </p:tgtEl>
                                        <p:attrNameLst>
                                          <p:attrName>style.visibility</p:attrName>
                                        </p:attrNameLst>
                                      </p:cBhvr>
                                      <p:to>
                                        <p:strVal val="visible"/>
                                      </p:to>
                                    </p:set>
                                    <p:animEffect transition="in" filter="fade">
                                      <p:cBhvr>
                                        <p:cTn id="14" dur="1000"/>
                                        <p:tgtEl>
                                          <p:spTgt spid="14339">
                                            <p:txEl>
                                              <p:pRg st="0" end="0"/>
                                            </p:txEl>
                                          </p:spTgt>
                                        </p:tgtEl>
                                      </p:cBhvr>
                                    </p:animEffect>
                                    <p:anim calcmode="lin" valueType="num">
                                      <p:cBhvr>
                                        <p:cTn id="15"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4339">
                                            <p:txEl>
                                              <p:pRg st="1" end="1"/>
                                            </p:txEl>
                                          </p:spTgt>
                                        </p:tgtEl>
                                        <p:attrNameLst>
                                          <p:attrName>style.visibility</p:attrName>
                                        </p:attrNameLst>
                                      </p:cBhvr>
                                      <p:to>
                                        <p:strVal val="visible"/>
                                      </p:to>
                                    </p:set>
                                    <p:animEffect transition="in" filter="fade">
                                      <p:cBhvr>
                                        <p:cTn id="19" dur="1000"/>
                                        <p:tgtEl>
                                          <p:spTgt spid="14339">
                                            <p:txEl>
                                              <p:pRg st="1" end="1"/>
                                            </p:txEl>
                                          </p:spTgt>
                                        </p:tgtEl>
                                      </p:cBhvr>
                                    </p:animEffect>
                                    <p:anim calcmode="lin" valueType="num">
                                      <p:cBhvr>
                                        <p:cTn id="20"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4339">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4339">
                                            <p:txEl>
                                              <p:pRg st="2" end="2"/>
                                            </p:txEl>
                                          </p:spTgt>
                                        </p:tgtEl>
                                        <p:attrNameLst>
                                          <p:attrName>style.visibility</p:attrName>
                                        </p:attrNameLst>
                                      </p:cBhvr>
                                      <p:to>
                                        <p:strVal val="visible"/>
                                      </p:to>
                                    </p:set>
                                    <p:animEffect transition="in" filter="fade">
                                      <p:cBhvr>
                                        <p:cTn id="24" dur="1000"/>
                                        <p:tgtEl>
                                          <p:spTgt spid="14339">
                                            <p:txEl>
                                              <p:pRg st="2" end="2"/>
                                            </p:txEl>
                                          </p:spTgt>
                                        </p:tgtEl>
                                      </p:cBhvr>
                                    </p:animEffect>
                                    <p:anim calcmode="lin" valueType="num">
                                      <p:cBhvr>
                                        <p:cTn id="25"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14339">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4339">
                                            <p:txEl>
                                              <p:pRg st="3" end="3"/>
                                            </p:txEl>
                                          </p:spTgt>
                                        </p:tgtEl>
                                        <p:attrNameLst>
                                          <p:attrName>style.visibility</p:attrName>
                                        </p:attrNameLst>
                                      </p:cBhvr>
                                      <p:to>
                                        <p:strVal val="visible"/>
                                      </p:to>
                                    </p:set>
                                    <p:animEffect transition="in" filter="fade">
                                      <p:cBhvr>
                                        <p:cTn id="29" dur="1000"/>
                                        <p:tgtEl>
                                          <p:spTgt spid="14339">
                                            <p:txEl>
                                              <p:pRg st="3" end="3"/>
                                            </p:txEl>
                                          </p:spTgt>
                                        </p:tgtEl>
                                      </p:cBhvr>
                                    </p:animEffect>
                                    <p:anim calcmode="lin" valueType="num">
                                      <p:cBhvr>
                                        <p:cTn id="30"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14339">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4339">
                                            <p:txEl>
                                              <p:pRg st="4" end="4"/>
                                            </p:txEl>
                                          </p:spTgt>
                                        </p:tgtEl>
                                        <p:attrNameLst>
                                          <p:attrName>style.visibility</p:attrName>
                                        </p:attrNameLst>
                                      </p:cBhvr>
                                      <p:to>
                                        <p:strVal val="visible"/>
                                      </p:to>
                                    </p:set>
                                    <p:animEffect transition="in" filter="fade">
                                      <p:cBhvr>
                                        <p:cTn id="34" dur="1000"/>
                                        <p:tgtEl>
                                          <p:spTgt spid="14339">
                                            <p:txEl>
                                              <p:pRg st="4" end="4"/>
                                            </p:txEl>
                                          </p:spTgt>
                                        </p:tgtEl>
                                      </p:cBhvr>
                                    </p:animEffect>
                                    <p:anim calcmode="lin" valueType="num">
                                      <p:cBhvr>
                                        <p:cTn id="35"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14339">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4339">
                                            <p:txEl>
                                              <p:pRg st="5" end="5"/>
                                            </p:txEl>
                                          </p:spTgt>
                                        </p:tgtEl>
                                        <p:attrNameLst>
                                          <p:attrName>style.visibility</p:attrName>
                                        </p:attrNameLst>
                                      </p:cBhvr>
                                      <p:to>
                                        <p:strVal val="visible"/>
                                      </p:to>
                                    </p:set>
                                    <p:animEffect transition="in" filter="fade">
                                      <p:cBhvr>
                                        <p:cTn id="39" dur="1000"/>
                                        <p:tgtEl>
                                          <p:spTgt spid="14339">
                                            <p:txEl>
                                              <p:pRg st="5" end="5"/>
                                            </p:txEl>
                                          </p:spTgt>
                                        </p:tgtEl>
                                      </p:cBhvr>
                                    </p:animEffect>
                                    <p:anim calcmode="lin" valueType="num">
                                      <p:cBhvr>
                                        <p:cTn id="40"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4339">
                                            <p:txEl>
                                              <p:pRg st="6" end="6"/>
                                            </p:txEl>
                                          </p:spTgt>
                                        </p:tgtEl>
                                        <p:attrNameLst>
                                          <p:attrName>style.visibility</p:attrName>
                                        </p:attrNameLst>
                                      </p:cBhvr>
                                      <p:to>
                                        <p:strVal val="visible"/>
                                      </p:to>
                                    </p:set>
                                    <p:animEffect transition="in" filter="fade">
                                      <p:cBhvr>
                                        <p:cTn id="46" dur="1000"/>
                                        <p:tgtEl>
                                          <p:spTgt spid="14339">
                                            <p:txEl>
                                              <p:pRg st="6" end="6"/>
                                            </p:txEl>
                                          </p:spTgt>
                                        </p:tgtEl>
                                      </p:cBhvr>
                                    </p:animEffect>
                                    <p:anim calcmode="lin" valueType="num">
                                      <p:cBhvr>
                                        <p:cTn id="47" dur="10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1433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33375"/>
            <a:ext cx="7772400" cy="1223963"/>
          </a:xfrm>
        </p:spPr>
        <p:txBody>
          <a:bodyPr/>
          <a:lstStyle/>
          <a:p>
            <a:r>
              <a:rPr lang="en-AU" altLang="en-US" b="1"/>
              <a:t>Team Communication</a:t>
            </a:r>
            <a:endParaRPr lang="en-US" altLang="en-US" b="1"/>
          </a:p>
        </p:txBody>
      </p:sp>
      <p:sp>
        <p:nvSpPr>
          <p:cNvPr id="22531" name="Rectangle 3"/>
          <p:cNvSpPr>
            <a:spLocks noGrp="1" noChangeArrowheads="1"/>
          </p:cNvSpPr>
          <p:nvPr>
            <p:ph type="body" idx="1"/>
          </p:nvPr>
        </p:nvSpPr>
        <p:spPr>
          <a:xfrm>
            <a:off x="179388" y="1484313"/>
            <a:ext cx="8785225" cy="5113337"/>
          </a:xfrm>
        </p:spPr>
        <p:txBody>
          <a:bodyPr/>
          <a:lstStyle/>
          <a:p>
            <a:pPr>
              <a:lnSpc>
                <a:spcPct val="90000"/>
              </a:lnSpc>
              <a:buFontTx/>
              <a:buNone/>
            </a:pPr>
            <a:r>
              <a:rPr lang="en-US" altLang="en-US"/>
              <a:t> </a:t>
            </a:r>
            <a:r>
              <a:rPr lang="en-US" altLang="en-US" u="sng"/>
              <a:t>Teams need to master 3 types of communications</a:t>
            </a:r>
            <a:r>
              <a:rPr lang="en-US" altLang="en-US"/>
              <a:t>:     </a:t>
            </a:r>
          </a:p>
          <a:p>
            <a:pPr lvl="1">
              <a:lnSpc>
                <a:spcPct val="90000"/>
              </a:lnSpc>
              <a:buClr>
                <a:schemeClr val="tx1"/>
              </a:buClr>
              <a:buFont typeface="Wingdings" pitchFamily="2" charset="2"/>
              <a:buNone/>
            </a:pPr>
            <a:r>
              <a:rPr lang="en-US" altLang="en-US"/>
              <a:t>	</a:t>
            </a:r>
          </a:p>
          <a:p>
            <a:pPr lvl="1">
              <a:lnSpc>
                <a:spcPct val="90000"/>
              </a:lnSpc>
              <a:buClr>
                <a:schemeClr val="tx1"/>
              </a:buClr>
              <a:buFont typeface="Wingdings" pitchFamily="2" charset="2"/>
              <a:buChar char="ü"/>
            </a:pPr>
            <a:r>
              <a:rPr lang="en-US" altLang="en-US"/>
              <a:t>The team members need to communicate well    	with  </a:t>
            </a:r>
            <a:r>
              <a:rPr lang="en-US" altLang="en-US" i="1"/>
              <a:t>each other</a:t>
            </a:r>
            <a:r>
              <a:rPr lang="en-US" altLang="en-US"/>
              <a:t>.  They rely on each other’s work;  	they are each other’s </a:t>
            </a:r>
            <a:r>
              <a:rPr lang="en-US" altLang="en-US" i="1"/>
              <a:t>internal customers</a:t>
            </a:r>
            <a:r>
              <a:rPr lang="en-US" altLang="en-US"/>
              <a:t>  </a:t>
            </a:r>
          </a:p>
          <a:p>
            <a:pPr lvl="1">
              <a:lnSpc>
                <a:spcPct val="90000"/>
              </a:lnSpc>
              <a:buClr>
                <a:schemeClr val="tx1"/>
              </a:buClr>
              <a:buFont typeface="Wingdings" pitchFamily="2" charset="2"/>
              <a:buNone/>
            </a:pPr>
            <a:r>
              <a:rPr lang="en-US" altLang="en-US"/>
              <a:t>    </a:t>
            </a:r>
          </a:p>
          <a:p>
            <a:pPr lvl="1">
              <a:lnSpc>
                <a:spcPct val="90000"/>
              </a:lnSpc>
              <a:buClr>
                <a:schemeClr val="tx1"/>
              </a:buClr>
              <a:buFont typeface="Wingdings" pitchFamily="2" charset="2"/>
              <a:buChar char="ü"/>
            </a:pPr>
            <a:r>
              <a:rPr lang="en-US" altLang="en-US"/>
              <a:t> 	The team needs to communicate well with other 	teams at work.  These are also </a:t>
            </a:r>
            <a:r>
              <a:rPr lang="en-US" altLang="en-US" i="1"/>
              <a:t>internal customers</a:t>
            </a:r>
            <a:r>
              <a:rPr lang="en-US" altLang="en-US"/>
              <a:t>    </a:t>
            </a:r>
          </a:p>
          <a:p>
            <a:pPr lvl="1">
              <a:lnSpc>
                <a:spcPct val="90000"/>
              </a:lnSpc>
              <a:buClr>
                <a:schemeClr val="tx1"/>
              </a:buClr>
              <a:buFont typeface="Wingdings" pitchFamily="2" charset="2"/>
              <a:buChar char="ü"/>
            </a:pPr>
            <a:endParaRPr lang="en-US" altLang="en-US"/>
          </a:p>
          <a:p>
            <a:pPr lvl="1">
              <a:lnSpc>
                <a:spcPct val="90000"/>
              </a:lnSpc>
              <a:buClr>
                <a:schemeClr val="tx1"/>
              </a:buClr>
              <a:buFont typeface="Wingdings" pitchFamily="2" charset="2"/>
              <a:buChar char="ü"/>
            </a:pPr>
            <a:r>
              <a:rPr lang="en-US" altLang="en-US"/>
              <a:t> 	The team has to communicate directly with their 	</a:t>
            </a:r>
            <a:r>
              <a:rPr lang="en-US" altLang="en-US" i="1"/>
              <a:t>external customers.</a:t>
            </a:r>
            <a:r>
              <a:rPr lang="en-US" altLang="en-US"/>
              <a:t> </a:t>
            </a:r>
          </a:p>
        </p:txBody>
      </p:sp>
    </p:spTree>
  </p:cSld>
  <p:clrMapOvr>
    <a:masterClrMapping/>
  </p:clrMapOvr>
  <p:transition spd="slow">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333375"/>
            <a:ext cx="8893175" cy="1419225"/>
          </a:xfrm>
        </p:spPr>
        <p:txBody>
          <a:bodyPr/>
          <a:lstStyle/>
          <a:p>
            <a:r>
              <a:rPr lang="en-US" altLang="en-US" b="1"/>
              <a:t>Communication Behaviours</a:t>
            </a:r>
          </a:p>
        </p:txBody>
      </p:sp>
      <p:sp>
        <p:nvSpPr>
          <p:cNvPr id="23555" name="Rectangle 3"/>
          <p:cNvSpPr>
            <a:spLocks noGrp="1" noChangeArrowheads="1"/>
          </p:cNvSpPr>
          <p:nvPr>
            <p:ph type="body" idx="1"/>
          </p:nvPr>
        </p:nvSpPr>
        <p:spPr>
          <a:xfrm>
            <a:off x="900113" y="1989138"/>
            <a:ext cx="7056437" cy="4365625"/>
          </a:xfrm>
        </p:spPr>
        <p:txBody>
          <a:bodyPr/>
          <a:lstStyle/>
          <a:p>
            <a:pPr>
              <a:buClr>
                <a:schemeClr val="tx1"/>
              </a:buClr>
              <a:buFont typeface="Wingdings" pitchFamily="2" charset="2"/>
              <a:buChar char="ü"/>
            </a:pPr>
            <a:r>
              <a:rPr lang="en-US" altLang="en-US"/>
              <a:t>      Assertiveness   </a:t>
            </a:r>
          </a:p>
          <a:p>
            <a:pPr>
              <a:buClr>
                <a:schemeClr val="tx1"/>
              </a:buClr>
              <a:buFont typeface="Wingdings" pitchFamily="2" charset="2"/>
              <a:buChar char="ü"/>
            </a:pPr>
            <a:r>
              <a:rPr lang="en-US" altLang="en-US"/>
              <a:t>      Listening Responsively   </a:t>
            </a:r>
          </a:p>
          <a:p>
            <a:pPr>
              <a:buClr>
                <a:schemeClr val="tx1"/>
              </a:buClr>
              <a:buFont typeface="Wingdings" pitchFamily="2" charset="2"/>
              <a:buChar char="ü"/>
            </a:pPr>
            <a:r>
              <a:rPr lang="en-US" altLang="en-US"/>
              <a:t>      Speaking Confidently   </a:t>
            </a:r>
          </a:p>
          <a:p>
            <a:pPr>
              <a:buClr>
                <a:schemeClr val="tx1"/>
              </a:buClr>
              <a:buFont typeface="Wingdings" pitchFamily="2" charset="2"/>
              <a:buChar char="ü"/>
            </a:pPr>
            <a:r>
              <a:rPr lang="en-US" altLang="en-US"/>
              <a:t>      Contributing to Decisions        </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1000"/>
                                        <p:tgtEl>
                                          <p:spTgt spid="23554"/>
                                        </p:tgtEl>
                                      </p:cBhvr>
                                    </p:animEffect>
                                    <p:anim calcmode="lin" valueType="num">
                                      <p:cBhvr>
                                        <p:cTn id="8" dur="1000" fill="hold"/>
                                        <p:tgtEl>
                                          <p:spTgt spid="23554"/>
                                        </p:tgtEl>
                                        <p:attrNameLst>
                                          <p:attrName>ppt_x</p:attrName>
                                        </p:attrNameLst>
                                      </p:cBhvr>
                                      <p:tavLst>
                                        <p:tav tm="0">
                                          <p:val>
                                            <p:strVal val="#ppt_x"/>
                                          </p:val>
                                        </p:tav>
                                        <p:tav tm="100000">
                                          <p:val>
                                            <p:strVal val="#ppt_x"/>
                                          </p:val>
                                        </p:tav>
                                      </p:tavLst>
                                    </p:anim>
                                    <p:anim calcmode="lin" valueType="num">
                                      <p:cBhvr>
                                        <p:cTn id="9" dur="1000" fill="hold"/>
                                        <p:tgtEl>
                                          <p:spTgt spid="2355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55">
                                            <p:txEl>
                                              <p:pRg st="0" end="0"/>
                                            </p:txEl>
                                          </p:spTgt>
                                        </p:tgtEl>
                                        <p:attrNameLst>
                                          <p:attrName>style.visibility</p:attrName>
                                        </p:attrNameLst>
                                      </p:cBhvr>
                                      <p:to>
                                        <p:strVal val="visible"/>
                                      </p:to>
                                    </p:set>
                                    <p:animEffect transition="in" filter="fade">
                                      <p:cBhvr>
                                        <p:cTn id="14" dur="1000"/>
                                        <p:tgtEl>
                                          <p:spTgt spid="23555">
                                            <p:txEl>
                                              <p:pRg st="0" end="0"/>
                                            </p:txEl>
                                          </p:spTgt>
                                        </p:tgtEl>
                                      </p:cBhvr>
                                    </p:animEffect>
                                    <p:anim calcmode="lin" valueType="num">
                                      <p:cBhvr>
                                        <p:cTn id="15"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555">
                                            <p:txEl>
                                              <p:pRg st="1" end="1"/>
                                            </p:txEl>
                                          </p:spTgt>
                                        </p:tgtEl>
                                        <p:attrNameLst>
                                          <p:attrName>style.visibility</p:attrName>
                                        </p:attrNameLst>
                                      </p:cBhvr>
                                      <p:to>
                                        <p:strVal val="visible"/>
                                      </p:to>
                                    </p:set>
                                    <p:animEffect transition="in" filter="fade">
                                      <p:cBhvr>
                                        <p:cTn id="21" dur="1000"/>
                                        <p:tgtEl>
                                          <p:spTgt spid="23555">
                                            <p:txEl>
                                              <p:pRg st="1" end="1"/>
                                            </p:txEl>
                                          </p:spTgt>
                                        </p:tgtEl>
                                      </p:cBhvr>
                                    </p:animEffect>
                                    <p:anim calcmode="lin" valueType="num">
                                      <p:cBhvr>
                                        <p:cTn id="22"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35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555">
                                            <p:txEl>
                                              <p:pRg st="2" end="2"/>
                                            </p:txEl>
                                          </p:spTgt>
                                        </p:tgtEl>
                                        <p:attrNameLst>
                                          <p:attrName>style.visibility</p:attrName>
                                        </p:attrNameLst>
                                      </p:cBhvr>
                                      <p:to>
                                        <p:strVal val="visible"/>
                                      </p:to>
                                    </p:set>
                                    <p:animEffect transition="in" filter="fade">
                                      <p:cBhvr>
                                        <p:cTn id="28" dur="1000"/>
                                        <p:tgtEl>
                                          <p:spTgt spid="23555">
                                            <p:txEl>
                                              <p:pRg st="2" end="2"/>
                                            </p:txEl>
                                          </p:spTgt>
                                        </p:tgtEl>
                                      </p:cBhvr>
                                    </p:animEffect>
                                    <p:anim calcmode="lin" valueType="num">
                                      <p:cBhvr>
                                        <p:cTn id="29" dur="10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35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3555">
                                            <p:txEl>
                                              <p:pRg st="3" end="3"/>
                                            </p:txEl>
                                          </p:spTgt>
                                        </p:tgtEl>
                                        <p:attrNameLst>
                                          <p:attrName>style.visibility</p:attrName>
                                        </p:attrNameLst>
                                      </p:cBhvr>
                                      <p:to>
                                        <p:strVal val="visible"/>
                                      </p:to>
                                    </p:set>
                                    <p:animEffect transition="in" filter="fade">
                                      <p:cBhvr>
                                        <p:cTn id="35" dur="1000"/>
                                        <p:tgtEl>
                                          <p:spTgt spid="23555">
                                            <p:txEl>
                                              <p:pRg st="3" end="3"/>
                                            </p:txEl>
                                          </p:spTgt>
                                        </p:tgtEl>
                                      </p:cBhvr>
                                    </p:animEffect>
                                    <p:anim calcmode="lin" valueType="num">
                                      <p:cBhvr>
                                        <p:cTn id="36"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355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60350"/>
            <a:ext cx="7772400" cy="1152525"/>
          </a:xfrm>
        </p:spPr>
        <p:txBody>
          <a:bodyPr/>
          <a:lstStyle/>
          <a:p>
            <a:r>
              <a:rPr lang="en-AU" altLang="en-US" b="1"/>
              <a:t>Communication Choices</a:t>
            </a:r>
            <a:endParaRPr lang="en-US" altLang="en-US" b="1"/>
          </a:p>
        </p:txBody>
      </p:sp>
      <p:sp>
        <p:nvSpPr>
          <p:cNvPr id="32771" name="Rectangle 3"/>
          <p:cNvSpPr>
            <a:spLocks noGrp="1" noChangeArrowheads="1"/>
          </p:cNvSpPr>
          <p:nvPr>
            <p:ph type="body" idx="1"/>
          </p:nvPr>
        </p:nvSpPr>
        <p:spPr>
          <a:xfrm>
            <a:off x="827088" y="1412875"/>
            <a:ext cx="7777162" cy="4968875"/>
          </a:xfrm>
        </p:spPr>
        <p:txBody>
          <a:bodyPr/>
          <a:lstStyle/>
          <a:p>
            <a:pPr>
              <a:lnSpc>
                <a:spcPct val="90000"/>
              </a:lnSpc>
              <a:buClr>
                <a:schemeClr val="tx1"/>
              </a:buClr>
              <a:buFont typeface="Wingdings" pitchFamily="2" charset="2"/>
              <a:buChar char="§"/>
            </a:pPr>
            <a:r>
              <a:rPr lang="en-US" altLang="en-US" b="1"/>
              <a:t>Aggressive</a:t>
            </a:r>
            <a:r>
              <a:rPr lang="en-US" altLang="en-US"/>
              <a:t> is characterised by anger, blame and insensitivity to others. </a:t>
            </a:r>
          </a:p>
          <a:p>
            <a:pPr>
              <a:lnSpc>
                <a:spcPct val="90000"/>
              </a:lnSpc>
              <a:buClr>
                <a:schemeClr val="tx1"/>
              </a:buClr>
              <a:buFont typeface="Wingdings" pitchFamily="2" charset="2"/>
              <a:buChar char="§"/>
            </a:pPr>
            <a:r>
              <a:rPr lang="en-US" altLang="en-US" b="1"/>
              <a:t>Dominating</a:t>
            </a:r>
            <a:r>
              <a:rPr lang="en-US" altLang="en-US"/>
              <a:t> is bossy and puts people’s backs up.</a:t>
            </a:r>
          </a:p>
          <a:p>
            <a:pPr>
              <a:lnSpc>
                <a:spcPct val="90000"/>
              </a:lnSpc>
              <a:buClr>
                <a:schemeClr val="tx1"/>
              </a:buClr>
              <a:buFont typeface="Wingdings" pitchFamily="2" charset="2"/>
              <a:buChar char="§"/>
            </a:pPr>
            <a:r>
              <a:rPr lang="en-US" altLang="en-US" b="1"/>
              <a:t>Passive</a:t>
            </a:r>
            <a:r>
              <a:rPr lang="en-US" altLang="en-US"/>
              <a:t> lets others trample all over you. </a:t>
            </a:r>
          </a:p>
          <a:p>
            <a:pPr>
              <a:lnSpc>
                <a:spcPct val="90000"/>
              </a:lnSpc>
              <a:buClr>
                <a:schemeClr val="tx1"/>
              </a:buClr>
              <a:buFont typeface="Wingdings" pitchFamily="2" charset="2"/>
              <a:buChar char="§"/>
            </a:pPr>
            <a:r>
              <a:rPr lang="en-US" altLang="en-US" b="1"/>
              <a:t>Restrained</a:t>
            </a:r>
            <a:r>
              <a:rPr lang="en-US" altLang="en-US"/>
              <a:t> may be inoffensive but does not fully  take part in a team. </a:t>
            </a:r>
          </a:p>
          <a:p>
            <a:pPr>
              <a:lnSpc>
                <a:spcPct val="90000"/>
              </a:lnSpc>
              <a:buClr>
                <a:schemeClr val="tx1"/>
              </a:buClr>
              <a:buFont typeface="Wingdings" pitchFamily="2" charset="2"/>
              <a:buNone/>
            </a:pPr>
            <a:endParaRPr lang="en-US" altLang="en-US"/>
          </a:p>
          <a:p>
            <a:pPr>
              <a:lnSpc>
                <a:spcPct val="90000"/>
              </a:lnSpc>
              <a:buClr>
                <a:schemeClr val="tx1"/>
              </a:buClr>
              <a:buFont typeface="Wingdings" pitchFamily="2" charset="2"/>
              <a:buChar char="§"/>
            </a:pPr>
            <a:r>
              <a:rPr lang="en-US" altLang="en-US" b="1"/>
              <a:t>Assertive</a:t>
            </a:r>
            <a:r>
              <a:rPr lang="en-US" altLang="en-US"/>
              <a:t> </a:t>
            </a:r>
            <a:r>
              <a:rPr lang="en-US" altLang="en-US" i="1"/>
              <a:t>is</a:t>
            </a:r>
            <a:r>
              <a:rPr lang="en-US" altLang="en-US" b="1" i="1"/>
              <a:t> the one in the middle, the one to aim for in communicating with people in your team</a:t>
            </a:r>
            <a:r>
              <a:rPr lang="en-US" altLang="en-US" i="1"/>
              <a:t>. </a:t>
            </a:r>
            <a:r>
              <a:rPr lang="en-US" altLang="en-US"/>
              <a:t>  </a:t>
            </a:r>
            <a:r>
              <a:rPr lang="en-US" altLang="en-US" b="1"/>
              <a:t> </a:t>
            </a:r>
            <a:r>
              <a:rPr lang="en-US" altLang="en-US"/>
              <a:t> </a:t>
            </a:r>
          </a:p>
          <a:p>
            <a:pPr>
              <a:lnSpc>
                <a:spcPct val="90000"/>
              </a:lnSpc>
              <a:buFontTx/>
              <a:buNone/>
            </a:pPr>
            <a:endParaRPr lang="en-US" altLang="en-US"/>
          </a:p>
        </p:txBody>
      </p:sp>
    </p:spTree>
  </p:cSld>
  <p:clrMapOvr>
    <a:masterClrMapping/>
  </p:clrMapOvr>
  <p:transition spd="slow">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333375"/>
            <a:ext cx="7772400" cy="1079500"/>
          </a:xfrm>
        </p:spPr>
        <p:txBody>
          <a:bodyPr/>
          <a:lstStyle/>
          <a:p>
            <a:r>
              <a:rPr lang="en-AU" altLang="en-US" b="1"/>
              <a:t>Workshop Objectives</a:t>
            </a:r>
            <a:endParaRPr lang="en-US" altLang="en-US" b="1"/>
          </a:p>
        </p:txBody>
      </p:sp>
      <p:sp>
        <p:nvSpPr>
          <p:cNvPr id="56323" name="Rectangle 3"/>
          <p:cNvSpPr>
            <a:spLocks noGrp="1" noChangeArrowheads="1"/>
          </p:cNvSpPr>
          <p:nvPr>
            <p:ph type="body" idx="1"/>
          </p:nvPr>
        </p:nvSpPr>
        <p:spPr>
          <a:xfrm>
            <a:off x="0" y="1844675"/>
            <a:ext cx="9144000" cy="4824413"/>
          </a:xfrm>
        </p:spPr>
        <p:txBody>
          <a:bodyPr/>
          <a:lstStyle/>
          <a:p>
            <a:pPr>
              <a:lnSpc>
                <a:spcPct val="90000"/>
              </a:lnSpc>
              <a:buFont typeface="Wingdings" pitchFamily="2" charset="2"/>
              <a:buChar char="Ø"/>
            </a:pPr>
            <a:r>
              <a:rPr lang="en-AU" altLang="en-US"/>
              <a:t>To identify the characteristics of effective and ineffective teams</a:t>
            </a:r>
          </a:p>
          <a:p>
            <a:pPr>
              <a:lnSpc>
                <a:spcPct val="90000"/>
              </a:lnSpc>
              <a:buFont typeface="Wingdings" pitchFamily="2" charset="2"/>
              <a:buChar char="Ø"/>
            </a:pPr>
            <a:r>
              <a:rPr lang="en-AU" altLang="en-US"/>
              <a:t>To examine the motivations and roles of team members </a:t>
            </a:r>
          </a:p>
          <a:p>
            <a:pPr>
              <a:lnSpc>
                <a:spcPct val="90000"/>
              </a:lnSpc>
              <a:buFont typeface="Wingdings" pitchFamily="2" charset="2"/>
              <a:buChar char="Ø"/>
            </a:pPr>
            <a:r>
              <a:rPr lang="en-AU" altLang="en-US"/>
              <a:t>To understand stages of team development </a:t>
            </a:r>
          </a:p>
          <a:p>
            <a:pPr>
              <a:lnSpc>
                <a:spcPct val="90000"/>
              </a:lnSpc>
              <a:buFont typeface="Wingdings" pitchFamily="2" charset="2"/>
              <a:buChar char="Ø"/>
            </a:pPr>
            <a:r>
              <a:rPr lang="en-AU" altLang="en-US"/>
              <a:t>To consider expectations placed on work teams and obstacles to effectiveness</a:t>
            </a:r>
          </a:p>
          <a:p>
            <a:pPr>
              <a:lnSpc>
                <a:spcPct val="90000"/>
              </a:lnSpc>
              <a:buFont typeface="Wingdings" pitchFamily="2" charset="2"/>
              <a:buChar char="Ø"/>
            </a:pPr>
            <a:r>
              <a:rPr lang="en-AU" altLang="en-US"/>
              <a:t>To identify and practise the skills that enable members of a team to work together successfully</a:t>
            </a:r>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fade">
                                      <p:cBhvr>
                                        <p:cTn id="7" dur="1000"/>
                                        <p:tgtEl>
                                          <p:spTgt spid="56322"/>
                                        </p:tgtEl>
                                      </p:cBhvr>
                                    </p:animEffect>
                                    <p:anim calcmode="lin" valueType="num">
                                      <p:cBhvr>
                                        <p:cTn id="8" dur="1000" fill="hold"/>
                                        <p:tgtEl>
                                          <p:spTgt spid="56322"/>
                                        </p:tgtEl>
                                        <p:attrNameLst>
                                          <p:attrName>ppt_x</p:attrName>
                                        </p:attrNameLst>
                                      </p:cBhvr>
                                      <p:tavLst>
                                        <p:tav tm="0">
                                          <p:val>
                                            <p:strVal val="#ppt_x"/>
                                          </p:val>
                                        </p:tav>
                                        <p:tav tm="100000">
                                          <p:val>
                                            <p:strVal val="#ppt_x"/>
                                          </p:val>
                                        </p:tav>
                                      </p:tavLst>
                                    </p:anim>
                                    <p:anim calcmode="lin" valueType="num">
                                      <p:cBhvr>
                                        <p:cTn id="9" dur="1000" fill="hold"/>
                                        <p:tgtEl>
                                          <p:spTgt spid="5632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6323">
                                            <p:txEl>
                                              <p:pRg st="0" end="0"/>
                                            </p:txEl>
                                          </p:spTgt>
                                        </p:tgtEl>
                                        <p:attrNameLst>
                                          <p:attrName>style.visibility</p:attrName>
                                        </p:attrNameLst>
                                      </p:cBhvr>
                                      <p:to>
                                        <p:strVal val="visible"/>
                                      </p:to>
                                    </p:set>
                                    <p:animEffect transition="in" filter="fade">
                                      <p:cBhvr>
                                        <p:cTn id="14" dur="1000"/>
                                        <p:tgtEl>
                                          <p:spTgt spid="56323">
                                            <p:txEl>
                                              <p:pRg st="0" end="0"/>
                                            </p:txEl>
                                          </p:spTgt>
                                        </p:tgtEl>
                                      </p:cBhvr>
                                    </p:animEffect>
                                    <p:anim calcmode="lin" valueType="num">
                                      <p:cBhvr>
                                        <p:cTn id="15" dur="10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632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6323">
                                            <p:txEl>
                                              <p:pRg st="1" end="1"/>
                                            </p:txEl>
                                          </p:spTgt>
                                        </p:tgtEl>
                                        <p:attrNameLst>
                                          <p:attrName>style.visibility</p:attrName>
                                        </p:attrNameLst>
                                      </p:cBhvr>
                                      <p:to>
                                        <p:strVal val="visible"/>
                                      </p:to>
                                    </p:set>
                                    <p:animEffect transition="in" filter="fade">
                                      <p:cBhvr>
                                        <p:cTn id="19" dur="1000"/>
                                        <p:tgtEl>
                                          <p:spTgt spid="56323">
                                            <p:txEl>
                                              <p:pRg st="1" end="1"/>
                                            </p:txEl>
                                          </p:spTgt>
                                        </p:tgtEl>
                                      </p:cBhvr>
                                    </p:animEffect>
                                    <p:anim calcmode="lin" valueType="num">
                                      <p:cBhvr>
                                        <p:cTn id="20" dur="10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632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56323">
                                            <p:txEl>
                                              <p:pRg st="2" end="2"/>
                                            </p:txEl>
                                          </p:spTgt>
                                        </p:tgtEl>
                                        <p:attrNameLst>
                                          <p:attrName>style.visibility</p:attrName>
                                        </p:attrNameLst>
                                      </p:cBhvr>
                                      <p:to>
                                        <p:strVal val="visible"/>
                                      </p:to>
                                    </p:set>
                                    <p:animEffect transition="in" filter="fade">
                                      <p:cBhvr>
                                        <p:cTn id="24" dur="1000"/>
                                        <p:tgtEl>
                                          <p:spTgt spid="56323">
                                            <p:txEl>
                                              <p:pRg st="2" end="2"/>
                                            </p:txEl>
                                          </p:spTgt>
                                        </p:tgtEl>
                                      </p:cBhvr>
                                    </p:animEffect>
                                    <p:anim calcmode="lin" valueType="num">
                                      <p:cBhvr>
                                        <p:cTn id="25" dur="10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5632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56323">
                                            <p:txEl>
                                              <p:pRg st="3" end="3"/>
                                            </p:txEl>
                                          </p:spTgt>
                                        </p:tgtEl>
                                        <p:attrNameLst>
                                          <p:attrName>style.visibility</p:attrName>
                                        </p:attrNameLst>
                                      </p:cBhvr>
                                      <p:to>
                                        <p:strVal val="visible"/>
                                      </p:to>
                                    </p:set>
                                    <p:animEffect transition="in" filter="fade">
                                      <p:cBhvr>
                                        <p:cTn id="29" dur="1000"/>
                                        <p:tgtEl>
                                          <p:spTgt spid="56323">
                                            <p:txEl>
                                              <p:pRg st="3" end="3"/>
                                            </p:txEl>
                                          </p:spTgt>
                                        </p:tgtEl>
                                      </p:cBhvr>
                                    </p:animEffect>
                                    <p:anim calcmode="lin" valueType="num">
                                      <p:cBhvr>
                                        <p:cTn id="30" dur="10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5632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56323">
                                            <p:txEl>
                                              <p:pRg st="4" end="4"/>
                                            </p:txEl>
                                          </p:spTgt>
                                        </p:tgtEl>
                                        <p:attrNameLst>
                                          <p:attrName>style.visibility</p:attrName>
                                        </p:attrNameLst>
                                      </p:cBhvr>
                                      <p:to>
                                        <p:strVal val="visible"/>
                                      </p:to>
                                    </p:set>
                                    <p:animEffect transition="in" filter="fade">
                                      <p:cBhvr>
                                        <p:cTn id="34" dur="1000"/>
                                        <p:tgtEl>
                                          <p:spTgt spid="56323">
                                            <p:txEl>
                                              <p:pRg st="4" end="4"/>
                                            </p:txEl>
                                          </p:spTgt>
                                        </p:tgtEl>
                                      </p:cBhvr>
                                    </p:animEffect>
                                    <p:anim calcmode="lin" valueType="num">
                                      <p:cBhvr>
                                        <p:cTn id="35" dur="1000" fill="hold"/>
                                        <p:tgtEl>
                                          <p:spTgt spid="5632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563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0"/>
            <a:ext cx="7772400" cy="1268413"/>
          </a:xfrm>
        </p:spPr>
        <p:txBody>
          <a:bodyPr/>
          <a:lstStyle/>
          <a:p>
            <a:r>
              <a:rPr lang="en-AU" altLang="en-US" b="1"/>
              <a:t>Assertiveness</a:t>
            </a:r>
            <a:endParaRPr lang="en-US" altLang="en-US" b="1"/>
          </a:p>
        </p:txBody>
      </p:sp>
      <p:sp>
        <p:nvSpPr>
          <p:cNvPr id="34819" name="Rectangle 3"/>
          <p:cNvSpPr>
            <a:spLocks noGrp="1" noChangeArrowheads="1"/>
          </p:cNvSpPr>
          <p:nvPr>
            <p:ph type="body" idx="1"/>
          </p:nvPr>
        </p:nvSpPr>
        <p:spPr>
          <a:xfrm>
            <a:off x="539750" y="1268413"/>
            <a:ext cx="8064500" cy="4968875"/>
          </a:xfrm>
        </p:spPr>
        <p:txBody>
          <a:bodyPr/>
          <a:lstStyle/>
          <a:p>
            <a:pPr>
              <a:lnSpc>
                <a:spcPct val="90000"/>
              </a:lnSpc>
              <a:buClr>
                <a:schemeClr val="tx1"/>
              </a:buClr>
              <a:buFont typeface="Wingdings" pitchFamily="2" charset="2"/>
              <a:buChar char="ü"/>
            </a:pPr>
            <a:r>
              <a:rPr lang="en-US" altLang="en-US" b="1"/>
              <a:t> </a:t>
            </a:r>
            <a:r>
              <a:rPr lang="en-US" altLang="en-US"/>
              <a:t>  	Communicates clearly and honestly        </a:t>
            </a:r>
          </a:p>
          <a:p>
            <a:pPr>
              <a:lnSpc>
                <a:spcPct val="90000"/>
              </a:lnSpc>
              <a:buClr>
                <a:schemeClr val="tx1"/>
              </a:buClr>
              <a:buFont typeface="Wingdings" pitchFamily="2" charset="2"/>
              <a:buChar char="ü"/>
            </a:pPr>
            <a:r>
              <a:rPr lang="en-US" altLang="en-US"/>
              <a:t>	Expects that s/he has as much right as</a:t>
            </a:r>
          </a:p>
          <a:p>
            <a:pPr>
              <a:lnSpc>
                <a:spcPct val="90000"/>
              </a:lnSpc>
              <a:buClr>
                <a:schemeClr val="tx1"/>
              </a:buClr>
              <a:buFont typeface="Wingdings" pitchFamily="2" charset="2"/>
              <a:buNone/>
            </a:pPr>
            <a:r>
              <a:rPr lang="en-US" altLang="en-US"/>
              <a:t>		 anyone else in the team to be heard       </a:t>
            </a:r>
          </a:p>
          <a:p>
            <a:pPr>
              <a:lnSpc>
                <a:spcPct val="90000"/>
              </a:lnSpc>
              <a:buClr>
                <a:schemeClr val="tx1"/>
              </a:buClr>
              <a:buFont typeface="Wingdings" pitchFamily="2" charset="2"/>
              <a:buChar char="ü"/>
            </a:pPr>
            <a:r>
              <a:rPr lang="en-US" altLang="en-US"/>
              <a:t>	Can say ‘no’ </a:t>
            </a:r>
          </a:p>
          <a:p>
            <a:pPr>
              <a:lnSpc>
                <a:spcPct val="90000"/>
              </a:lnSpc>
              <a:buClr>
                <a:schemeClr val="tx1"/>
              </a:buClr>
              <a:buFont typeface="Wingdings" pitchFamily="2" charset="2"/>
              <a:buChar char="ü"/>
            </a:pPr>
            <a:r>
              <a:rPr lang="en-US" altLang="en-US"/>
              <a:t>   	Respects and listens to others        </a:t>
            </a:r>
          </a:p>
          <a:p>
            <a:pPr>
              <a:lnSpc>
                <a:spcPct val="90000"/>
              </a:lnSpc>
              <a:buClr>
                <a:schemeClr val="tx1"/>
              </a:buClr>
              <a:buFont typeface="Wingdings" pitchFamily="2" charset="2"/>
              <a:buChar char="ü"/>
            </a:pPr>
            <a:r>
              <a:rPr lang="en-US" altLang="en-US"/>
              <a:t>	Admits to errors without feeling s/he has</a:t>
            </a:r>
          </a:p>
          <a:p>
            <a:pPr>
              <a:lnSpc>
                <a:spcPct val="90000"/>
              </a:lnSpc>
              <a:buClr>
                <a:schemeClr val="tx1"/>
              </a:buClr>
              <a:buFont typeface="Wingdings" pitchFamily="2" charset="2"/>
              <a:buNone/>
            </a:pPr>
            <a:r>
              <a:rPr lang="en-US" altLang="en-US"/>
              <a:t>		lost face      </a:t>
            </a:r>
          </a:p>
          <a:p>
            <a:pPr>
              <a:lnSpc>
                <a:spcPct val="90000"/>
              </a:lnSpc>
              <a:buClr>
                <a:schemeClr val="tx1"/>
              </a:buClr>
              <a:buFont typeface="Wingdings" pitchFamily="2" charset="2"/>
              <a:buChar char="ü"/>
            </a:pPr>
            <a:r>
              <a:rPr lang="en-US" altLang="en-US"/>
              <a:t>	Knows s/he deserves respect </a:t>
            </a:r>
          </a:p>
          <a:p>
            <a:pPr>
              <a:lnSpc>
                <a:spcPct val="90000"/>
              </a:lnSpc>
              <a:buClr>
                <a:schemeClr val="tx1"/>
              </a:buClr>
              <a:buFont typeface="Wingdings" pitchFamily="2" charset="2"/>
              <a:buChar char="ü"/>
            </a:pPr>
            <a:r>
              <a:rPr lang="en-US" altLang="en-US"/>
              <a:t>     Gives the same rights to others as s/he</a:t>
            </a:r>
          </a:p>
          <a:p>
            <a:pPr>
              <a:lnSpc>
                <a:spcPct val="90000"/>
              </a:lnSpc>
              <a:buClr>
                <a:schemeClr val="tx1"/>
              </a:buClr>
              <a:buFont typeface="Wingdings" pitchFamily="2" charset="2"/>
              <a:buNone/>
            </a:pPr>
            <a:r>
              <a:rPr lang="en-US" altLang="en-US"/>
              <a:t>		claims for her/ himself</a:t>
            </a:r>
            <a:r>
              <a:rPr lang="en-US" altLang="en-US" b="1"/>
              <a:t> </a:t>
            </a:r>
            <a:r>
              <a:rPr lang="en-US" altLang="en-US"/>
              <a:t>       </a:t>
            </a:r>
          </a:p>
          <a:p>
            <a:pPr>
              <a:lnSpc>
                <a:spcPct val="90000"/>
              </a:lnSpc>
            </a:pPr>
            <a:endParaRPr lang="en-US" altLang="en-US"/>
          </a:p>
        </p:txBody>
      </p:sp>
    </p:spTree>
  </p:cSld>
  <p:clrMapOvr>
    <a:masterClrMapping/>
  </p:clrMapOvr>
  <p:transition spd="slow">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260350"/>
            <a:ext cx="7772400" cy="1223963"/>
          </a:xfrm>
        </p:spPr>
        <p:txBody>
          <a:bodyPr/>
          <a:lstStyle/>
          <a:p>
            <a:r>
              <a:rPr lang="en-US" altLang="en-US" b="1"/>
              <a:t>Listening Responsively</a:t>
            </a:r>
          </a:p>
        </p:txBody>
      </p:sp>
      <p:sp>
        <p:nvSpPr>
          <p:cNvPr id="24579" name="Rectangle 3"/>
          <p:cNvSpPr>
            <a:spLocks noGrp="1" noChangeArrowheads="1"/>
          </p:cNvSpPr>
          <p:nvPr>
            <p:ph type="body" idx="1"/>
          </p:nvPr>
        </p:nvSpPr>
        <p:spPr>
          <a:xfrm>
            <a:off x="611188" y="1268413"/>
            <a:ext cx="8281987" cy="4897437"/>
          </a:xfrm>
        </p:spPr>
        <p:txBody>
          <a:bodyPr/>
          <a:lstStyle/>
          <a:p>
            <a:pPr>
              <a:buFontTx/>
              <a:buNone/>
            </a:pPr>
            <a:r>
              <a:rPr lang="en-US" altLang="en-US"/>
              <a:t> </a:t>
            </a:r>
          </a:p>
          <a:p>
            <a:pPr>
              <a:buFontTx/>
              <a:buNone/>
            </a:pPr>
            <a:r>
              <a:rPr lang="en-US" altLang="en-US"/>
              <a:t>Listening is part of assertive behaviour: ·    </a:t>
            </a:r>
          </a:p>
          <a:p>
            <a:pPr>
              <a:buClr>
                <a:schemeClr val="tx1"/>
              </a:buClr>
              <a:buFont typeface="Wingdings" pitchFamily="2" charset="2"/>
              <a:buChar char="§"/>
            </a:pPr>
            <a:r>
              <a:rPr lang="en-US" altLang="en-US" b="1"/>
              <a:t>Aggressive</a:t>
            </a:r>
            <a:r>
              <a:rPr lang="en-US" altLang="en-US"/>
              <a:t>: always talks·           </a:t>
            </a:r>
          </a:p>
          <a:p>
            <a:pPr>
              <a:buClr>
                <a:schemeClr val="tx1"/>
              </a:buClr>
              <a:buFont typeface="Wingdings" pitchFamily="2" charset="2"/>
              <a:buChar char="§"/>
            </a:pPr>
            <a:r>
              <a:rPr lang="en-US" altLang="en-US" b="1"/>
              <a:t>Assertive</a:t>
            </a:r>
            <a:r>
              <a:rPr lang="en-US" altLang="en-US"/>
              <a:t>: listens and talks appropriately·           </a:t>
            </a:r>
          </a:p>
          <a:p>
            <a:pPr>
              <a:buClr>
                <a:schemeClr val="tx1"/>
              </a:buClr>
              <a:buFont typeface="Wingdings" pitchFamily="2" charset="2"/>
              <a:buChar char="§"/>
            </a:pPr>
            <a:r>
              <a:rPr lang="en-US" altLang="en-US" b="1"/>
              <a:t>Passive</a:t>
            </a:r>
            <a:r>
              <a:rPr lang="en-US" altLang="en-US"/>
              <a:t>: always listens </a:t>
            </a:r>
          </a:p>
          <a:p>
            <a:pPr>
              <a:buClr>
                <a:schemeClr val="tx1"/>
              </a:buClr>
              <a:buFont typeface="Wingdings" pitchFamily="2" charset="2"/>
              <a:buNone/>
            </a:pPr>
            <a:endParaRPr lang="en-US" altLang="en-US"/>
          </a:p>
          <a:p>
            <a:pPr>
              <a:buFontTx/>
              <a:buNone/>
            </a:pPr>
            <a:r>
              <a:rPr lang="en-US" altLang="en-US"/>
              <a:t>	How can you use questions to check that you have understood?</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fade">
                                      <p:cBhvr>
                                        <p:cTn id="7" dur="1000"/>
                                        <p:tgtEl>
                                          <p:spTgt spid="24578"/>
                                        </p:tgtEl>
                                      </p:cBhvr>
                                    </p:animEffect>
                                    <p:anim calcmode="lin" valueType="num">
                                      <p:cBhvr>
                                        <p:cTn id="8" dur="1000" fill="hold"/>
                                        <p:tgtEl>
                                          <p:spTgt spid="24578"/>
                                        </p:tgtEl>
                                        <p:attrNameLst>
                                          <p:attrName>ppt_x</p:attrName>
                                        </p:attrNameLst>
                                      </p:cBhvr>
                                      <p:tavLst>
                                        <p:tav tm="0">
                                          <p:val>
                                            <p:strVal val="#ppt_x"/>
                                          </p:val>
                                        </p:tav>
                                        <p:tav tm="100000">
                                          <p:val>
                                            <p:strVal val="#ppt_x"/>
                                          </p:val>
                                        </p:tav>
                                      </p:tavLst>
                                    </p:anim>
                                    <p:anim calcmode="lin" valueType="num">
                                      <p:cBhvr>
                                        <p:cTn id="9" dur="1000" fill="hold"/>
                                        <p:tgtEl>
                                          <p:spTgt spid="2457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579">
                                            <p:txEl>
                                              <p:pRg st="0" end="0"/>
                                            </p:txEl>
                                          </p:spTgt>
                                        </p:tgtEl>
                                        <p:attrNameLst>
                                          <p:attrName>style.visibility</p:attrName>
                                        </p:attrNameLst>
                                      </p:cBhvr>
                                      <p:to>
                                        <p:strVal val="visible"/>
                                      </p:to>
                                    </p:set>
                                    <p:animEffect transition="in" filter="fade">
                                      <p:cBhvr>
                                        <p:cTn id="14" dur="1000"/>
                                        <p:tgtEl>
                                          <p:spTgt spid="24579">
                                            <p:txEl>
                                              <p:pRg st="0" end="0"/>
                                            </p:txEl>
                                          </p:spTgt>
                                        </p:tgtEl>
                                      </p:cBhvr>
                                    </p:animEffect>
                                    <p:anim calcmode="lin" valueType="num">
                                      <p:cBhvr>
                                        <p:cTn id="15" dur="10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45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4579">
                                            <p:txEl>
                                              <p:pRg st="1" end="1"/>
                                            </p:txEl>
                                          </p:spTgt>
                                        </p:tgtEl>
                                        <p:attrNameLst>
                                          <p:attrName>style.visibility</p:attrName>
                                        </p:attrNameLst>
                                      </p:cBhvr>
                                      <p:to>
                                        <p:strVal val="visible"/>
                                      </p:to>
                                    </p:set>
                                    <p:animEffect transition="in" filter="fade">
                                      <p:cBhvr>
                                        <p:cTn id="21" dur="1000"/>
                                        <p:tgtEl>
                                          <p:spTgt spid="24579">
                                            <p:txEl>
                                              <p:pRg st="1" end="1"/>
                                            </p:txEl>
                                          </p:spTgt>
                                        </p:tgtEl>
                                      </p:cBhvr>
                                    </p:animEffect>
                                    <p:anim calcmode="lin" valueType="num">
                                      <p:cBhvr>
                                        <p:cTn id="22" dur="10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45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579">
                                            <p:txEl>
                                              <p:pRg st="2" end="2"/>
                                            </p:txEl>
                                          </p:spTgt>
                                        </p:tgtEl>
                                        <p:attrNameLst>
                                          <p:attrName>style.visibility</p:attrName>
                                        </p:attrNameLst>
                                      </p:cBhvr>
                                      <p:to>
                                        <p:strVal val="visible"/>
                                      </p:to>
                                    </p:set>
                                    <p:animEffect transition="in" filter="fade">
                                      <p:cBhvr>
                                        <p:cTn id="28" dur="1000"/>
                                        <p:tgtEl>
                                          <p:spTgt spid="24579">
                                            <p:txEl>
                                              <p:pRg st="2" end="2"/>
                                            </p:txEl>
                                          </p:spTgt>
                                        </p:tgtEl>
                                      </p:cBhvr>
                                    </p:animEffect>
                                    <p:anim calcmode="lin" valueType="num">
                                      <p:cBhvr>
                                        <p:cTn id="29" dur="10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45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4579">
                                            <p:txEl>
                                              <p:pRg st="3" end="3"/>
                                            </p:txEl>
                                          </p:spTgt>
                                        </p:tgtEl>
                                        <p:attrNameLst>
                                          <p:attrName>style.visibility</p:attrName>
                                        </p:attrNameLst>
                                      </p:cBhvr>
                                      <p:to>
                                        <p:strVal val="visible"/>
                                      </p:to>
                                    </p:set>
                                    <p:animEffect transition="in" filter="fade">
                                      <p:cBhvr>
                                        <p:cTn id="35" dur="1000"/>
                                        <p:tgtEl>
                                          <p:spTgt spid="24579">
                                            <p:txEl>
                                              <p:pRg st="3" end="3"/>
                                            </p:txEl>
                                          </p:spTgt>
                                        </p:tgtEl>
                                      </p:cBhvr>
                                    </p:animEffect>
                                    <p:anim calcmode="lin" valueType="num">
                                      <p:cBhvr>
                                        <p:cTn id="36" dur="10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45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579">
                                            <p:txEl>
                                              <p:pRg st="4" end="4"/>
                                            </p:txEl>
                                          </p:spTgt>
                                        </p:tgtEl>
                                        <p:attrNameLst>
                                          <p:attrName>style.visibility</p:attrName>
                                        </p:attrNameLst>
                                      </p:cBhvr>
                                      <p:to>
                                        <p:strVal val="visible"/>
                                      </p:to>
                                    </p:set>
                                    <p:animEffect transition="in" filter="fade">
                                      <p:cBhvr>
                                        <p:cTn id="42" dur="1000"/>
                                        <p:tgtEl>
                                          <p:spTgt spid="24579">
                                            <p:txEl>
                                              <p:pRg st="4" end="4"/>
                                            </p:txEl>
                                          </p:spTgt>
                                        </p:tgtEl>
                                      </p:cBhvr>
                                    </p:animEffect>
                                    <p:anim calcmode="lin" valueType="num">
                                      <p:cBhvr>
                                        <p:cTn id="43" dur="10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45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4579">
                                            <p:txEl>
                                              <p:pRg st="6" end="6"/>
                                            </p:txEl>
                                          </p:spTgt>
                                        </p:tgtEl>
                                        <p:attrNameLst>
                                          <p:attrName>style.visibility</p:attrName>
                                        </p:attrNameLst>
                                      </p:cBhvr>
                                      <p:to>
                                        <p:strVal val="visible"/>
                                      </p:to>
                                    </p:set>
                                    <p:animEffect transition="in" filter="fade">
                                      <p:cBhvr>
                                        <p:cTn id="49" dur="1000"/>
                                        <p:tgtEl>
                                          <p:spTgt spid="24579">
                                            <p:txEl>
                                              <p:pRg st="6" end="6"/>
                                            </p:txEl>
                                          </p:spTgt>
                                        </p:tgtEl>
                                      </p:cBhvr>
                                    </p:animEffect>
                                    <p:anim calcmode="lin" valueType="num">
                                      <p:cBhvr>
                                        <p:cTn id="50" dur="1000" fill="hold"/>
                                        <p:tgtEl>
                                          <p:spTgt spid="2457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457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260350"/>
            <a:ext cx="7772400" cy="1008063"/>
          </a:xfrm>
        </p:spPr>
        <p:txBody>
          <a:bodyPr/>
          <a:lstStyle/>
          <a:p>
            <a:r>
              <a:rPr lang="en-AU" altLang="en-US" b="1"/>
              <a:t>Speaking</a:t>
            </a:r>
            <a:r>
              <a:rPr lang="en-AU" altLang="en-US" b="1">
                <a:solidFill>
                  <a:srgbClr val="003399"/>
                </a:solidFill>
              </a:rPr>
              <a:t> </a:t>
            </a:r>
            <a:r>
              <a:rPr lang="en-AU" altLang="en-US" b="1"/>
              <a:t>Confidently</a:t>
            </a:r>
            <a:endParaRPr lang="en-US" altLang="en-US" b="1"/>
          </a:p>
        </p:txBody>
      </p:sp>
      <p:sp>
        <p:nvSpPr>
          <p:cNvPr id="31747" name="Rectangle 3"/>
          <p:cNvSpPr>
            <a:spLocks noGrp="1" noChangeArrowheads="1"/>
          </p:cNvSpPr>
          <p:nvPr>
            <p:ph type="body" idx="1"/>
          </p:nvPr>
        </p:nvSpPr>
        <p:spPr>
          <a:xfrm>
            <a:off x="395288" y="1412875"/>
            <a:ext cx="8064500" cy="4608513"/>
          </a:xfrm>
        </p:spPr>
        <p:txBody>
          <a:bodyPr/>
          <a:lstStyle/>
          <a:p>
            <a:pPr>
              <a:buClr>
                <a:schemeClr val="tx1"/>
              </a:buClr>
              <a:buFont typeface="Wingdings" pitchFamily="2" charset="2"/>
              <a:buChar char="ü"/>
            </a:pPr>
            <a:r>
              <a:rPr lang="en-US" altLang="en-US"/>
              <a:t>Team members contribute with honesty and integrity even though they disagree.         </a:t>
            </a:r>
          </a:p>
          <a:p>
            <a:pPr>
              <a:buClr>
                <a:schemeClr val="tx1"/>
              </a:buClr>
              <a:buFont typeface="Wingdings" pitchFamily="2" charset="2"/>
              <a:buChar char="ü"/>
            </a:pPr>
            <a:r>
              <a:rPr lang="en-US" altLang="en-US"/>
              <a:t>Be assertive - but consider what you say may be crucial </a:t>
            </a:r>
            <a:r>
              <a:rPr lang="en-US" altLang="en-US" b="1"/>
              <a:t>or</a:t>
            </a:r>
            <a:r>
              <a:rPr lang="en-US" altLang="en-US"/>
              <a:t> may be wrong. </a:t>
            </a:r>
          </a:p>
          <a:p>
            <a:pPr>
              <a:buClr>
                <a:schemeClr val="tx1"/>
              </a:buClr>
              <a:buFont typeface="Wingdings" pitchFamily="2" charset="2"/>
              <a:buChar char="ü"/>
            </a:pPr>
            <a:r>
              <a:rPr lang="en-US" altLang="en-US"/>
              <a:t>‘Play the ball but not the person’ - disagree with an idea not the person who thought of it.</a:t>
            </a:r>
          </a:p>
          <a:p>
            <a:pPr>
              <a:buClr>
                <a:schemeClr val="tx1"/>
              </a:buClr>
              <a:buFont typeface="Wingdings" pitchFamily="2" charset="2"/>
              <a:buChar char="ü"/>
            </a:pPr>
            <a:r>
              <a:rPr lang="en-US" altLang="en-US"/>
              <a:t>Acknowledge other people’s ideas and contributions and build on them. </a:t>
            </a:r>
          </a:p>
          <a:p>
            <a:pPr>
              <a:buClr>
                <a:schemeClr val="tx1"/>
              </a:buClr>
              <a:buFont typeface="Wingdings" pitchFamily="2" charset="2"/>
              <a:buChar char="ü"/>
            </a:pPr>
            <a:r>
              <a:rPr lang="en-US" altLang="en-US"/>
              <a:t>Speak with enthusiasm not emotion.  </a:t>
            </a:r>
          </a:p>
        </p:txBody>
      </p:sp>
    </p:spTree>
  </p:cSld>
  <p:clrMapOvr>
    <a:masterClrMapping/>
  </p:clrMapOvr>
  <p:transition spd="slow">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404813"/>
            <a:ext cx="7772400" cy="1079500"/>
          </a:xfrm>
        </p:spPr>
        <p:txBody>
          <a:bodyPr/>
          <a:lstStyle/>
          <a:p>
            <a:r>
              <a:rPr lang="en-AU" altLang="en-US" b="1"/>
              <a:t>Stakeholder</a:t>
            </a:r>
            <a:r>
              <a:rPr lang="en-AU" altLang="en-US" b="1">
                <a:solidFill>
                  <a:srgbClr val="003399"/>
                </a:solidFill>
              </a:rPr>
              <a:t> E</a:t>
            </a:r>
            <a:r>
              <a:rPr lang="en-AU" altLang="en-US" b="1"/>
              <a:t>xpectations</a:t>
            </a:r>
            <a:endParaRPr lang="en-US" altLang="en-US" b="1"/>
          </a:p>
        </p:txBody>
      </p:sp>
      <p:sp>
        <p:nvSpPr>
          <p:cNvPr id="9219" name="Rectangle 3"/>
          <p:cNvSpPr>
            <a:spLocks noGrp="1" noChangeArrowheads="1"/>
          </p:cNvSpPr>
          <p:nvPr>
            <p:ph type="body" idx="1"/>
          </p:nvPr>
        </p:nvSpPr>
        <p:spPr>
          <a:xfrm>
            <a:off x="611188" y="1916113"/>
            <a:ext cx="8281987" cy="4176712"/>
          </a:xfrm>
        </p:spPr>
        <p:txBody>
          <a:bodyPr/>
          <a:lstStyle/>
          <a:p>
            <a:pPr>
              <a:buFontTx/>
              <a:buNone/>
            </a:pPr>
            <a:r>
              <a:rPr lang="en-AU" altLang="en-US"/>
              <a:t>	What does an organisation want from the people it puts together in a team?</a:t>
            </a:r>
          </a:p>
          <a:p>
            <a:pPr>
              <a:buFontTx/>
              <a:buNone/>
            </a:pPr>
            <a:r>
              <a:rPr lang="en-AU" altLang="en-US"/>
              <a:t>	What do fellow workers want?</a:t>
            </a:r>
            <a:endParaRPr lang="en-US" altLang="en-US"/>
          </a:p>
          <a:p>
            <a:pPr>
              <a:buFontTx/>
              <a:buNone/>
            </a:pPr>
            <a:r>
              <a:rPr lang="en-AU" altLang="en-US"/>
              <a:t>	What do the customers want?</a:t>
            </a:r>
          </a:p>
          <a:p>
            <a:pPr>
              <a:buFontTx/>
              <a:buNone/>
            </a:pPr>
            <a:endParaRPr lang="en-AU" altLang="en-US"/>
          </a:p>
          <a:p>
            <a:pPr>
              <a:buFontTx/>
              <a:buNone/>
            </a:pPr>
            <a:r>
              <a:rPr lang="en-AU" altLang="en-US"/>
              <a:t>	What could prevent this from being achieved?</a:t>
            </a:r>
          </a:p>
        </p:txBody>
      </p:sp>
    </p:spTree>
  </p:cSld>
  <p:clrMapOvr>
    <a:masterClrMapping/>
  </p:clrMapOvr>
  <p:transition spd="slow">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4213" y="0"/>
            <a:ext cx="7772400" cy="1419225"/>
          </a:xfrm>
        </p:spPr>
        <p:txBody>
          <a:bodyPr/>
          <a:lstStyle/>
          <a:p>
            <a:r>
              <a:rPr lang="en-AU" altLang="en-US" b="1"/>
              <a:t>Conflict Resolution</a:t>
            </a:r>
            <a:endParaRPr lang="en-US" altLang="en-US" b="1"/>
          </a:p>
        </p:txBody>
      </p:sp>
      <p:sp>
        <p:nvSpPr>
          <p:cNvPr id="30723" name="Rectangle 3"/>
          <p:cNvSpPr>
            <a:spLocks noGrp="1" noChangeArrowheads="1"/>
          </p:cNvSpPr>
          <p:nvPr>
            <p:ph type="body" idx="1"/>
          </p:nvPr>
        </p:nvSpPr>
        <p:spPr>
          <a:xfrm>
            <a:off x="611188" y="1628775"/>
            <a:ext cx="7993062" cy="4608513"/>
          </a:xfrm>
        </p:spPr>
        <p:txBody>
          <a:bodyPr/>
          <a:lstStyle/>
          <a:p>
            <a:pPr>
              <a:buClr>
                <a:schemeClr val="tx1"/>
              </a:buClr>
              <a:buFont typeface="Wingdings" pitchFamily="2" charset="2"/>
              <a:buChar char="Ø"/>
            </a:pPr>
            <a:r>
              <a:rPr lang="en-US" altLang="en-US"/>
              <a:t>Because of an inability to resolve conflict the team may splinter and sub-groups may form. </a:t>
            </a:r>
          </a:p>
          <a:p>
            <a:pPr>
              <a:buClr>
                <a:schemeClr val="tx1"/>
              </a:buClr>
              <a:buFont typeface="Wingdings" pitchFamily="2" charset="2"/>
              <a:buChar char="Ø"/>
            </a:pPr>
            <a:r>
              <a:rPr lang="en-AU" altLang="en-US"/>
              <a:t>Anticipate conflict, know why it arises and have personal and team strategies to deal with it.</a:t>
            </a:r>
          </a:p>
          <a:p>
            <a:pPr>
              <a:buClr>
                <a:schemeClr val="tx1"/>
              </a:buClr>
              <a:buFont typeface="Wingdings" pitchFamily="2" charset="2"/>
              <a:buChar char="Ø"/>
            </a:pPr>
            <a:r>
              <a:rPr lang="en-AU" altLang="en-US"/>
              <a:t>Importance of protocols to manage conflict and other problems</a:t>
            </a:r>
          </a:p>
          <a:p>
            <a:pPr>
              <a:buClr>
                <a:schemeClr val="tx1"/>
              </a:buClr>
              <a:buFont typeface="Wingdings" pitchFamily="2" charset="2"/>
              <a:buNone/>
            </a:pPr>
            <a:endParaRPr lang="en-US" altLang="en-US"/>
          </a:p>
          <a:p>
            <a:pPr>
              <a:buClr>
                <a:schemeClr val="tx1"/>
              </a:buClr>
              <a:buFont typeface="Wingdings" pitchFamily="2" charset="2"/>
              <a:buNone/>
            </a:pPr>
            <a:r>
              <a:rPr lang="en-US" altLang="en-US" b="1" i="1"/>
              <a:t>"Don't blame the people.  Blame the system" </a:t>
            </a:r>
          </a:p>
        </p:txBody>
      </p:sp>
    </p:spTree>
  </p:cSld>
  <p:clrMapOvr>
    <a:masterClrMapping/>
  </p:clrMapOvr>
  <p:transition spd="slow">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404813"/>
            <a:ext cx="7772400" cy="1079500"/>
          </a:xfrm>
        </p:spPr>
        <p:txBody>
          <a:bodyPr/>
          <a:lstStyle/>
          <a:p>
            <a:r>
              <a:rPr lang="en-AU" altLang="en-US" b="1"/>
              <a:t>Team Leadership</a:t>
            </a:r>
            <a:endParaRPr lang="en-US" altLang="en-US" b="1"/>
          </a:p>
        </p:txBody>
      </p:sp>
      <p:sp>
        <p:nvSpPr>
          <p:cNvPr id="13315" name="Rectangle 3"/>
          <p:cNvSpPr>
            <a:spLocks noGrp="1" noChangeArrowheads="1"/>
          </p:cNvSpPr>
          <p:nvPr>
            <p:ph type="body" idx="1"/>
          </p:nvPr>
        </p:nvSpPr>
        <p:spPr>
          <a:xfrm>
            <a:off x="539750" y="1981200"/>
            <a:ext cx="8280400" cy="4114800"/>
          </a:xfrm>
        </p:spPr>
        <p:txBody>
          <a:bodyPr/>
          <a:lstStyle/>
          <a:p>
            <a:pPr>
              <a:lnSpc>
                <a:spcPct val="90000"/>
              </a:lnSpc>
              <a:buFontTx/>
              <a:buNone/>
            </a:pPr>
            <a:r>
              <a:rPr lang="en-AU" altLang="en-US"/>
              <a:t>	Identify one or more you think is a good leader – what is it about their leadership that you admire?</a:t>
            </a:r>
          </a:p>
          <a:p>
            <a:pPr>
              <a:lnSpc>
                <a:spcPct val="90000"/>
              </a:lnSpc>
              <a:buFontTx/>
              <a:buNone/>
            </a:pPr>
            <a:endParaRPr lang="en-AU" altLang="en-US"/>
          </a:p>
          <a:p>
            <a:pPr>
              <a:lnSpc>
                <a:spcPct val="90000"/>
              </a:lnSpc>
              <a:buFontTx/>
              <a:buNone/>
            </a:pPr>
            <a:r>
              <a:rPr lang="en-AU" altLang="en-US"/>
              <a:t>	What is good leadership? </a:t>
            </a:r>
          </a:p>
          <a:p>
            <a:pPr>
              <a:lnSpc>
                <a:spcPct val="90000"/>
              </a:lnSpc>
              <a:buFontTx/>
              <a:buNone/>
            </a:pPr>
            <a:r>
              <a:rPr lang="en-AU" altLang="en-US"/>
              <a:t>	Do team leaders have to be great Persons?</a:t>
            </a:r>
          </a:p>
          <a:p>
            <a:pPr>
              <a:lnSpc>
                <a:spcPct val="90000"/>
              </a:lnSpc>
              <a:buFontTx/>
              <a:buNone/>
            </a:pPr>
            <a:endParaRPr lang="en-AU" altLang="en-US"/>
          </a:p>
          <a:p>
            <a:pPr>
              <a:lnSpc>
                <a:spcPct val="90000"/>
              </a:lnSpc>
              <a:buFontTx/>
              <a:buNone/>
            </a:pPr>
            <a:r>
              <a:rPr lang="en-AU" altLang="en-US"/>
              <a:t>	Comparison of an effective leader vs an ineffective leader</a:t>
            </a:r>
          </a:p>
          <a:p>
            <a:pPr>
              <a:lnSpc>
                <a:spcPct val="90000"/>
              </a:lnSpc>
            </a:pPr>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1000"/>
                                        <p:tgtEl>
                                          <p:spTgt spid="13314"/>
                                        </p:tgtEl>
                                      </p:cBhvr>
                                    </p:animEffect>
                                    <p:anim calcmode="lin" valueType="num">
                                      <p:cBhvr>
                                        <p:cTn id="8" dur="1000" fill="hold"/>
                                        <p:tgtEl>
                                          <p:spTgt spid="13314"/>
                                        </p:tgtEl>
                                        <p:attrNameLst>
                                          <p:attrName>ppt_x</p:attrName>
                                        </p:attrNameLst>
                                      </p:cBhvr>
                                      <p:tavLst>
                                        <p:tav tm="0">
                                          <p:val>
                                            <p:strVal val="#ppt_x"/>
                                          </p:val>
                                        </p:tav>
                                        <p:tav tm="100000">
                                          <p:val>
                                            <p:strVal val="#ppt_x"/>
                                          </p:val>
                                        </p:tav>
                                      </p:tavLst>
                                    </p:anim>
                                    <p:anim calcmode="lin" valueType="num">
                                      <p:cBhvr>
                                        <p:cTn id="9" dur="1000" fill="hold"/>
                                        <p:tgtEl>
                                          <p:spTgt spid="1331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fade">
                                      <p:cBhvr>
                                        <p:cTn id="14" dur="1000"/>
                                        <p:tgtEl>
                                          <p:spTgt spid="13315">
                                            <p:txEl>
                                              <p:pRg st="0" end="0"/>
                                            </p:txEl>
                                          </p:spTgt>
                                        </p:tgtEl>
                                      </p:cBhvr>
                                    </p:animEffect>
                                    <p:anim calcmode="lin" valueType="num">
                                      <p:cBhvr>
                                        <p:cTn id="15"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5">
                                            <p:txEl>
                                              <p:pRg st="5" end="5"/>
                                            </p:txEl>
                                          </p:spTgt>
                                        </p:tgtEl>
                                        <p:attrNameLst>
                                          <p:attrName>style.visibility</p:attrName>
                                        </p:attrNameLst>
                                      </p:cBhvr>
                                      <p:to>
                                        <p:strVal val="visible"/>
                                      </p:to>
                                    </p:set>
                                    <p:animEffect transition="in" filter="fade">
                                      <p:cBhvr>
                                        <p:cTn id="35" dur="1000"/>
                                        <p:tgtEl>
                                          <p:spTgt spid="13315">
                                            <p:txEl>
                                              <p:pRg st="5" end="5"/>
                                            </p:txEl>
                                          </p:spTgt>
                                        </p:tgtEl>
                                      </p:cBhvr>
                                    </p:animEffect>
                                    <p:anim calcmode="lin" valueType="num">
                                      <p:cBhvr>
                                        <p:cTn id="36"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333375"/>
            <a:ext cx="7772400" cy="1150938"/>
          </a:xfrm>
        </p:spPr>
        <p:txBody>
          <a:bodyPr/>
          <a:lstStyle/>
          <a:p>
            <a:r>
              <a:rPr lang="en-AU" altLang="en-US" b="1"/>
              <a:t>Team Maintenance</a:t>
            </a:r>
            <a:endParaRPr lang="en-US" altLang="en-US" b="1"/>
          </a:p>
        </p:txBody>
      </p:sp>
      <p:sp>
        <p:nvSpPr>
          <p:cNvPr id="51203" name="Rectangle 3"/>
          <p:cNvSpPr>
            <a:spLocks noGrp="1" noChangeArrowheads="1"/>
          </p:cNvSpPr>
          <p:nvPr>
            <p:ph type="body" idx="1"/>
          </p:nvPr>
        </p:nvSpPr>
        <p:spPr/>
        <p:txBody>
          <a:bodyPr/>
          <a:lstStyle/>
          <a:p>
            <a:r>
              <a:rPr lang="en-AU" altLang="en-US"/>
              <a:t>Coming together is a beginning</a:t>
            </a:r>
          </a:p>
          <a:p>
            <a:r>
              <a:rPr lang="en-AU" altLang="en-US"/>
              <a:t>Working together is progress</a:t>
            </a:r>
          </a:p>
          <a:p>
            <a:r>
              <a:rPr lang="en-AU" altLang="en-US"/>
              <a:t>Staying together is a triumph</a:t>
            </a:r>
          </a:p>
          <a:p>
            <a:endParaRPr lang="en-AU" altLang="en-US"/>
          </a:p>
          <a:p>
            <a:pPr>
              <a:buFontTx/>
              <a:buNone/>
            </a:pPr>
            <a:r>
              <a:rPr lang="en-AU" altLang="en-US"/>
              <a:t>	How can we all support, nurture or reinforce effective teams?</a:t>
            </a:r>
          </a:p>
          <a:p>
            <a:pPr>
              <a:buFontTx/>
              <a:buNone/>
            </a:pPr>
            <a:r>
              <a:rPr lang="en-AU" altLang="en-US"/>
              <a:t>	Identify “maintenance” actions.</a:t>
            </a:r>
            <a:endParaRPr lang="en-US" altLang="en-US"/>
          </a:p>
        </p:txBody>
      </p:sp>
    </p:spTree>
  </p:cSld>
  <p:clrMapOvr>
    <a:masterClrMapping/>
  </p:clrMapOvr>
  <p:transition spd="slow">
    <p:zoom/>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333375"/>
            <a:ext cx="7772400" cy="1079500"/>
          </a:xfrm>
        </p:spPr>
        <p:txBody>
          <a:bodyPr/>
          <a:lstStyle/>
          <a:p>
            <a:r>
              <a:rPr lang="en-AU" altLang="en-US" b="1"/>
              <a:t>Workshop Objectives</a:t>
            </a:r>
            <a:endParaRPr lang="en-US" altLang="en-US" b="1"/>
          </a:p>
        </p:txBody>
      </p:sp>
      <p:sp>
        <p:nvSpPr>
          <p:cNvPr id="55299" name="Rectangle 3"/>
          <p:cNvSpPr>
            <a:spLocks noGrp="1" noChangeArrowheads="1"/>
          </p:cNvSpPr>
          <p:nvPr>
            <p:ph type="body" idx="1"/>
          </p:nvPr>
        </p:nvSpPr>
        <p:spPr>
          <a:xfrm>
            <a:off x="539750" y="1844675"/>
            <a:ext cx="8064500" cy="4321175"/>
          </a:xfrm>
        </p:spPr>
        <p:txBody>
          <a:bodyPr/>
          <a:lstStyle/>
          <a:p>
            <a:pPr>
              <a:lnSpc>
                <a:spcPct val="90000"/>
              </a:lnSpc>
              <a:buFont typeface="Wingdings" pitchFamily="2" charset="2"/>
              <a:buChar char="ü"/>
            </a:pPr>
            <a:r>
              <a:rPr lang="en-AU" altLang="en-US"/>
              <a:t>To identify the characteristics of effective and ineffective teams</a:t>
            </a:r>
          </a:p>
          <a:p>
            <a:pPr>
              <a:lnSpc>
                <a:spcPct val="90000"/>
              </a:lnSpc>
              <a:buFont typeface="Wingdings" pitchFamily="2" charset="2"/>
              <a:buChar char="ü"/>
            </a:pPr>
            <a:r>
              <a:rPr lang="en-AU" altLang="en-US"/>
              <a:t>To examine the motivations and roles of team members </a:t>
            </a:r>
          </a:p>
          <a:p>
            <a:pPr>
              <a:lnSpc>
                <a:spcPct val="90000"/>
              </a:lnSpc>
              <a:buFont typeface="Wingdings" pitchFamily="2" charset="2"/>
              <a:buChar char="ü"/>
            </a:pPr>
            <a:r>
              <a:rPr lang="en-AU" altLang="en-US"/>
              <a:t>To understand stages of team development </a:t>
            </a:r>
          </a:p>
          <a:p>
            <a:pPr>
              <a:lnSpc>
                <a:spcPct val="90000"/>
              </a:lnSpc>
              <a:buFont typeface="Wingdings" pitchFamily="2" charset="2"/>
              <a:buChar char="ü"/>
            </a:pPr>
            <a:r>
              <a:rPr lang="en-AU" altLang="en-US"/>
              <a:t>To consider expectations placed on work teams and obstacles to effectiveness</a:t>
            </a:r>
          </a:p>
          <a:p>
            <a:pPr>
              <a:lnSpc>
                <a:spcPct val="90000"/>
              </a:lnSpc>
              <a:buFont typeface="Wingdings" pitchFamily="2" charset="2"/>
              <a:buChar char="ü"/>
            </a:pPr>
            <a:r>
              <a:rPr lang="en-AU" altLang="en-US"/>
              <a:t>To identify and practise the skills that enable members of a team to work together successfully</a:t>
            </a:r>
            <a:endParaRPr lang="en-US" altLang="en-US"/>
          </a:p>
        </p:txBody>
      </p:sp>
    </p:spTree>
  </p:cSld>
  <p:clrMapOvr>
    <a:masterClrMapping/>
  </p:clrMapOvr>
  <p:transition spd="slow">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187450" y="3284538"/>
            <a:ext cx="6932613" cy="11969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AU" altLang="en-US" sz="2400" b="1">
                <a:latin typeface="Arial" charset="0"/>
              </a:rPr>
              <a:t>Please complete an evaluation form and leave </a:t>
            </a:r>
          </a:p>
          <a:p>
            <a:pPr algn="ctr"/>
            <a:r>
              <a:rPr lang="en-AU" altLang="en-US" sz="2400" b="1">
                <a:latin typeface="Arial" charset="0"/>
              </a:rPr>
              <a:t>it with the trainer before you leave</a:t>
            </a:r>
          </a:p>
          <a:p>
            <a:pPr algn="ctr"/>
            <a:r>
              <a:rPr lang="en-AU" altLang="en-US" sz="2400" b="1">
                <a:latin typeface="Arial" charset="0"/>
                <a:sym typeface="Wingdings" pitchFamily="2" charset="2"/>
              </a:rPr>
              <a:t> </a:t>
            </a:r>
            <a:r>
              <a:rPr lang="en-AU" altLang="en-US" sz="2400" b="1">
                <a:latin typeface="Arial" charset="0"/>
              </a:rPr>
              <a:t>THANK YOU </a:t>
            </a:r>
            <a:r>
              <a:rPr lang="en-AU" altLang="en-US" sz="2400" b="1">
                <a:latin typeface="Arial" charset="0"/>
                <a:sym typeface="Wingdings" pitchFamily="2" charset="2"/>
              </a:rPr>
              <a:t> </a:t>
            </a:r>
          </a:p>
        </p:txBody>
      </p:sp>
      <p:sp>
        <p:nvSpPr>
          <p:cNvPr id="90115" name="Text Box 3"/>
          <p:cNvSpPr txBox="1">
            <a:spLocks noChangeArrowheads="1"/>
          </p:cNvSpPr>
          <p:nvPr/>
        </p:nvSpPr>
        <p:spPr bwMode="auto">
          <a:xfrm>
            <a:off x="2751138" y="2151063"/>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AU" altLang="en-US" sz="2400" b="1">
              <a:latin typeface="Arial" charset="0"/>
            </a:endParaRPr>
          </a:p>
        </p:txBody>
      </p:sp>
      <p:sp>
        <p:nvSpPr>
          <p:cNvPr id="90116" name="Text Box 4"/>
          <p:cNvSpPr txBox="1">
            <a:spLocks noChangeArrowheads="1"/>
          </p:cNvSpPr>
          <p:nvPr/>
        </p:nvSpPr>
        <p:spPr bwMode="auto">
          <a:xfrm>
            <a:off x="3348038" y="549275"/>
            <a:ext cx="25209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AU" altLang="en-US" sz="3200" b="1">
                <a:solidFill>
                  <a:srgbClr val="FF201B"/>
                </a:solidFill>
                <a:latin typeface="Arial" charset="0"/>
              </a:rPr>
              <a:t>Evaluation</a:t>
            </a:r>
          </a:p>
        </p:txBody>
      </p:sp>
      <p:pic>
        <p:nvPicPr>
          <p:cNvPr id="90117" name="Picture 5" descr="Black_horizont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5445125"/>
            <a:ext cx="41402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90116">
                                            <p:txEl>
                                              <p:pRg st="0" end="0"/>
                                            </p:txEl>
                                          </p:spTgt>
                                        </p:tgtEl>
                                        <p:attrNameLst>
                                          <p:attrName>style.visibility</p:attrName>
                                        </p:attrNameLst>
                                      </p:cBhvr>
                                      <p:to>
                                        <p:strVal val="visible"/>
                                      </p:to>
                                    </p:set>
                                    <p:animEffect transition="in" filter="fade">
                                      <p:cBhvr>
                                        <p:cTn id="7" dur="500"/>
                                        <p:tgtEl>
                                          <p:spTgt spid="90116">
                                            <p:txEl>
                                              <p:pRg st="0" end="0"/>
                                            </p:txEl>
                                          </p:spTgt>
                                        </p:tgtEl>
                                      </p:cBhvr>
                                    </p:animEffect>
                                    <p:anim calcmode="lin" valueType="num">
                                      <p:cBhvr>
                                        <p:cTn id="8" dur="500" fill="hold"/>
                                        <p:tgtEl>
                                          <p:spTgt spid="9011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0116">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500"/>
                            </p:stCondLst>
                            <p:childTnLst>
                              <p:par>
                                <p:cTn id="11" presetID="23" presetClass="entr" presetSubtype="16" fill="hold" nodeType="afterEffect">
                                  <p:stCondLst>
                                    <p:cond delay="0"/>
                                  </p:stCondLst>
                                  <p:childTnLst>
                                    <p:set>
                                      <p:cBhvr>
                                        <p:cTn id="12" dur="1" fill="hold">
                                          <p:stCondLst>
                                            <p:cond delay="0"/>
                                          </p:stCondLst>
                                        </p:cTn>
                                        <p:tgtEl>
                                          <p:spTgt spid="90114"/>
                                        </p:tgtEl>
                                        <p:attrNameLst>
                                          <p:attrName>style.visibility</p:attrName>
                                        </p:attrNameLst>
                                      </p:cBhvr>
                                      <p:to>
                                        <p:strVal val="visible"/>
                                      </p:to>
                                    </p:set>
                                    <p:anim calcmode="lin" valueType="num">
                                      <p:cBhvr>
                                        <p:cTn id="13" dur="500" fill="hold"/>
                                        <p:tgtEl>
                                          <p:spTgt spid="90114"/>
                                        </p:tgtEl>
                                        <p:attrNameLst>
                                          <p:attrName>ppt_w</p:attrName>
                                        </p:attrNameLst>
                                      </p:cBhvr>
                                      <p:tavLst>
                                        <p:tav tm="0">
                                          <p:val>
                                            <p:fltVal val="0"/>
                                          </p:val>
                                        </p:tav>
                                        <p:tav tm="100000">
                                          <p:val>
                                            <p:strVal val="#ppt_w"/>
                                          </p:val>
                                        </p:tav>
                                      </p:tavLst>
                                    </p:anim>
                                    <p:anim calcmode="lin" valueType="num">
                                      <p:cBhvr>
                                        <p:cTn id="14" dur="500" fill="hold"/>
                                        <p:tgtEl>
                                          <p:spTgt spid="901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5" name="Rectangle 3"/>
          <p:cNvSpPr>
            <a:spLocks noGrp="1" noChangeArrowheads="1"/>
          </p:cNvSpPr>
          <p:nvPr>
            <p:ph type="title"/>
          </p:nvPr>
        </p:nvSpPr>
        <p:spPr>
          <a:xfrm>
            <a:off x="395288" y="188913"/>
            <a:ext cx="8229600" cy="1417637"/>
          </a:xfrm>
        </p:spPr>
        <p:txBody>
          <a:bodyPr/>
          <a:lstStyle/>
          <a:p>
            <a:r>
              <a:rPr lang="en-AU" altLang="en-US" sz="2800" b="1"/>
              <a:t>Why TEAM work?</a:t>
            </a:r>
            <a:endParaRPr lang="en-US" altLang="en-US" sz="2800" b="1"/>
          </a:p>
        </p:txBody>
      </p:sp>
      <p:sp>
        <p:nvSpPr>
          <p:cNvPr id="74756" name="Rectangle 4"/>
          <p:cNvSpPr>
            <a:spLocks noGrp="1" noChangeArrowheads="1"/>
          </p:cNvSpPr>
          <p:nvPr>
            <p:ph type="body" idx="1"/>
          </p:nvPr>
        </p:nvSpPr>
        <p:spPr>
          <a:xfrm>
            <a:off x="468313" y="1844675"/>
            <a:ext cx="8229600" cy="5013325"/>
          </a:xfrm>
        </p:spPr>
        <p:txBody>
          <a:bodyPr/>
          <a:lstStyle/>
          <a:p>
            <a:pPr>
              <a:buFontTx/>
              <a:buNone/>
            </a:pPr>
            <a:r>
              <a:rPr lang="en-AU" altLang="en-US" sz="3200" b="1" u="sng"/>
              <a:t>T</a:t>
            </a:r>
            <a:r>
              <a:rPr lang="en-AU" altLang="en-US" sz="3200" b="1"/>
              <a:t>ogether </a:t>
            </a:r>
            <a:r>
              <a:rPr lang="en-AU" altLang="en-US" sz="3200" b="1" u="sng"/>
              <a:t>E</a:t>
            </a:r>
            <a:r>
              <a:rPr lang="en-AU" altLang="en-US" sz="3200" b="1"/>
              <a:t>veryone </a:t>
            </a:r>
            <a:r>
              <a:rPr lang="en-AU" altLang="en-US" sz="3200" b="1" u="sng"/>
              <a:t>A</a:t>
            </a:r>
            <a:r>
              <a:rPr lang="en-AU" altLang="en-US" sz="3200" b="1"/>
              <a:t>chieves </a:t>
            </a:r>
            <a:r>
              <a:rPr lang="en-AU" altLang="en-US" sz="3200" b="1" u="sng"/>
              <a:t>M</a:t>
            </a:r>
            <a:r>
              <a:rPr lang="en-AU" altLang="en-US" sz="3200" b="1"/>
              <a:t>ore</a:t>
            </a:r>
          </a:p>
          <a:p>
            <a:pPr>
              <a:buFontTx/>
              <a:buNone/>
            </a:pPr>
            <a:endParaRPr lang="en-AU" altLang="en-US" sz="3200" b="1"/>
          </a:p>
          <a:p>
            <a:pPr>
              <a:buFontTx/>
              <a:buNone/>
            </a:pPr>
            <a:r>
              <a:rPr lang="en-AU" altLang="en-US" sz="2400" b="1" i="1"/>
              <a:t>	Never doubt that a small group of thoughtful, committed people can change the world: indeed it is the only thing that ever has.                                                </a:t>
            </a:r>
            <a:r>
              <a:rPr lang="en-AU" altLang="en-US" sz="1400" b="1" i="1"/>
              <a:t>Margaret Mead</a:t>
            </a:r>
          </a:p>
          <a:p>
            <a:pPr>
              <a:buFontTx/>
              <a:buNone/>
            </a:pPr>
            <a:endParaRPr lang="en-AU" altLang="en-US" sz="2400" b="1" i="1"/>
          </a:p>
          <a:p>
            <a:pPr>
              <a:buFontTx/>
              <a:buNone/>
            </a:pPr>
            <a:r>
              <a:rPr lang="en-AU" altLang="en-US" sz="2400" b="1" i="1"/>
              <a:t>	Innovation is simply group intelligence having fun</a:t>
            </a:r>
          </a:p>
          <a:p>
            <a:pPr>
              <a:buFontTx/>
              <a:buNone/>
            </a:pPr>
            <a:r>
              <a:rPr lang="en-AU" altLang="en-US" sz="2400" b="1" i="1"/>
              <a:t>								  </a:t>
            </a:r>
            <a:r>
              <a:rPr lang="en-AU" altLang="en-US" sz="1400" b="1" i="1"/>
              <a:t>Tom Peters</a:t>
            </a:r>
            <a:r>
              <a:rPr lang="en-AU" altLang="en-US" sz="2400" b="1" i="1"/>
              <a:t>									</a:t>
            </a:r>
            <a:endParaRPr lang="en-US" altLang="en-US" sz="2400" b="1" i="1"/>
          </a:p>
          <a:p>
            <a:pPr lvl="2">
              <a:buFontTx/>
              <a:buNone/>
            </a:pPr>
            <a:endParaRPr lang="en-US" altLang="en-US" sz="200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4755"/>
                                        </p:tgtEl>
                                        <p:attrNameLst>
                                          <p:attrName>style.visibility</p:attrName>
                                        </p:attrNameLst>
                                      </p:cBhvr>
                                      <p:to>
                                        <p:strVal val="visible"/>
                                      </p:to>
                                    </p:set>
                                    <p:animEffect transition="in" filter="fade">
                                      <p:cBhvr>
                                        <p:cTn id="7" dur="1000"/>
                                        <p:tgtEl>
                                          <p:spTgt spid="74755"/>
                                        </p:tgtEl>
                                      </p:cBhvr>
                                    </p:animEffect>
                                    <p:anim calcmode="lin" valueType="num">
                                      <p:cBhvr>
                                        <p:cTn id="8" dur="1000" fill="hold"/>
                                        <p:tgtEl>
                                          <p:spTgt spid="74755"/>
                                        </p:tgtEl>
                                        <p:attrNameLst>
                                          <p:attrName>ppt_x</p:attrName>
                                        </p:attrNameLst>
                                      </p:cBhvr>
                                      <p:tavLst>
                                        <p:tav tm="0">
                                          <p:val>
                                            <p:strVal val="#ppt_x"/>
                                          </p:val>
                                        </p:tav>
                                        <p:tav tm="100000">
                                          <p:val>
                                            <p:strVal val="#ppt_x"/>
                                          </p:val>
                                        </p:tav>
                                      </p:tavLst>
                                    </p:anim>
                                    <p:anim calcmode="lin" valueType="num">
                                      <p:cBhvr>
                                        <p:cTn id="9" dur="1000" fill="hold"/>
                                        <p:tgtEl>
                                          <p:spTgt spid="74755"/>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3" presetClass="entr" presetSubtype="16" fill="hold" grpId="0" nodeType="afterEffect">
                                  <p:stCondLst>
                                    <p:cond delay="0"/>
                                  </p:stCondLst>
                                  <p:childTnLst>
                                    <p:set>
                                      <p:cBhvr>
                                        <p:cTn id="12" dur="1" fill="hold">
                                          <p:stCondLst>
                                            <p:cond delay="0"/>
                                          </p:stCondLst>
                                        </p:cTn>
                                        <p:tgtEl>
                                          <p:spTgt spid="74756">
                                            <p:txEl>
                                              <p:pRg st="0" end="0"/>
                                            </p:txEl>
                                          </p:spTgt>
                                        </p:tgtEl>
                                        <p:attrNameLst>
                                          <p:attrName>style.visibility</p:attrName>
                                        </p:attrNameLst>
                                      </p:cBhvr>
                                      <p:to>
                                        <p:strVal val="visible"/>
                                      </p:to>
                                    </p:set>
                                    <p:anim calcmode="lin" valueType="num">
                                      <p:cBhvr>
                                        <p:cTn id="13" dur="2000" fill="hold"/>
                                        <p:tgtEl>
                                          <p:spTgt spid="74756">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74756">
                                            <p:txEl>
                                              <p:pRg st="0" end="0"/>
                                            </p:txEl>
                                          </p:spTgt>
                                        </p:tgtEl>
                                        <p:attrNameLst>
                                          <p:attrName>ppt_h</p:attrName>
                                        </p:attrNameLst>
                                      </p:cBhvr>
                                      <p:tavLst>
                                        <p:tav tm="0">
                                          <p:val>
                                            <p:fltVal val="0"/>
                                          </p:val>
                                        </p:tav>
                                        <p:tav tm="100000">
                                          <p:val>
                                            <p:strVal val="#ppt_h"/>
                                          </p:val>
                                        </p:tav>
                                      </p:tavLst>
                                    </p:anim>
                                  </p:childTnLst>
                                </p:cTn>
                              </p:par>
                            </p:childTnLst>
                          </p:cTn>
                        </p:par>
                        <p:par>
                          <p:cTn id="15" fill="hold" nodeType="afterGroup">
                            <p:stCondLst>
                              <p:cond delay="3000"/>
                            </p:stCondLst>
                            <p:childTnLst>
                              <p:par>
                                <p:cTn id="16" presetID="23" presetClass="entr" presetSubtype="16" fill="hold" grpId="0" nodeType="afterEffect">
                                  <p:stCondLst>
                                    <p:cond delay="0"/>
                                  </p:stCondLst>
                                  <p:childTnLst>
                                    <p:set>
                                      <p:cBhvr>
                                        <p:cTn id="17" dur="1" fill="hold">
                                          <p:stCondLst>
                                            <p:cond delay="0"/>
                                          </p:stCondLst>
                                        </p:cTn>
                                        <p:tgtEl>
                                          <p:spTgt spid="74756">
                                            <p:txEl>
                                              <p:pRg st="2" end="2"/>
                                            </p:txEl>
                                          </p:spTgt>
                                        </p:tgtEl>
                                        <p:attrNameLst>
                                          <p:attrName>style.visibility</p:attrName>
                                        </p:attrNameLst>
                                      </p:cBhvr>
                                      <p:to>
                                        <p:strVal val="visible"/>
                                      </p:to>
                                    </p:set>
                                    <p:anim calcmode="lin" valueType="num">
                                      <p:cBhvr>
                                        <p:cTn id="18" dur="2000" fill="hold"/>
                                        <p:tgtEl>
                                          <p:spTgt spid="74756">
                                            <p:txEl>
                                              <p:pRg st="2" end="2"/>
                                            </p:txEl>
                                          </p:spTgt>
                                        </p:tgtEl>
                                        <p:attrNameLst>
                                          <p:attrName>ppt_w</p:attrName>
                                        </p:attrNameLst>
                                      </p:cBhvr>
                                      <p:tavLst>
                                        <p:tav tm="0">
                                          <p:val>
                                            <p:fltVal val="0"/>
                                          </p:val>
                                        </p:tav>
                                        <p:tav tm="100000">
                                          <p:val>
                                            <p:strVal val="#ppt_w"/>
                                          </p:val>
                                        </p:tav>
                                      </p:tavLst>
                                    </p:anim>
                                    <p:anim calcmode="lin" valueType="num">
                                      <p:cBhvr>
                                        <p:cTn id="19" dur="2000" fill="hold"/>
                                        <p:tgtEl>
                                          <p:spTgt spid="74756">
                                            <p:txEl>
                                              <p:pRg st="2" end="2"/>
                                            </p:txEl>
                                          </p:spTgt>
                                        </p:tgtEl>
                                        <p:attrNameLst>
                                          <p:attrName>ppt_h</p:attrName>
                                        </p:attrNameLst>
                                      </p:cBhvr>
                                      <p:tavLst>
                                        <p:tav tm="0">
                                          <p:val>
                                            <p:fltVal val="0"/>
                                          </p:val>
                                        </p:tav>
                                        <p:tav tm="100000">
                                          <p:val>
                                            <p:strVal val="#ppt_h"/>
                                          </p:val>
                                        </p:tav>
                                      </p:tavLst>
                                    </p:anim>
                                  </p:childTnLst>
                                </p:cTn>
                              </p:par>
                            </p:childTnLst>
                          </p:cTn>
                        </p:par>
                        <p:par>
                          <p:cTn id="20" fill="hold" nodeType="afterGroup">
                            <p:stCondLst>
                              <p:cond delay="5000"/>
                            </p:stCondLst>
                            <p:childTnLst>
                              <p:par>
                                <p:cTn id="21" presetID="23" presetClass="entr" presetSubtype="16" fill="hold" grpId="0" nodeType="afterEffect">
                                  <p:stCondLst>
                                    <p:cond delay="0"/>
                                  </p:stCondLst>
                                  <p:childTnLst>
                                    <p:set>
                                      <p:cBhvr>
                                        <p:cTn id="22" dur="1" fill="hold">
                                          <p:stCondLst>
                                            <p:cond delay="0"/>
                                          </p:stCondLst>
                                        </p:cTn>
                                        <p:tgtEl>
                                          <p:spTgt spid="74756">
                                            <p:txEl>
                                              <p:pRg st="4" end="4"/>
                                            </p:txEl>
                                          </p:spTgt>
                                        </p:tgtEl>
                                        <p:attrNameLst>
                                          <p:attrName>style.visibility</p:attrName>
                                        </p:attrNameLst>
                                      </p:cBhvr>
                                      <p:to>
                                        <p:strVal val="visible"/>
                                      </p:to>
                                    </p:set>
                                    <p:anim calcmode="lin" valueType="num">
                                      <p:cBhvr>
                                        <p:cTn id="23" dur="2000" fill="hold"/>
                                        <p:tgtEl>
                                          <p:spTgt spid="74756">
                                            <p:txEl>
                                              <p:pRg st="4" end="4"/>
                                            </p:txEl>
                                          </p:spTgt>
                                        </p:tgtEl>
                                        <p:attrNameLst>
                                          <p:attrName>ppt_w</p:attrName>
                                        </p:attrNameLst>
                                      </p:cBhvr>
                                      <p:tavLst>
                                        <p:tav tm="0">
                                          <p:val>
                                            <p:fltVal val="0"/>
                                          </p:val>
                                        </p:tav>
                                        <p:tav tm="100000">
                                          <p:val>
                                            <p:strVal val="#ppt_w"/>
                                          </p:val>
                                        </p:tav>
                                      </p:tavLst>
                                    </p:anim>
                                    <p:anim calcmode="lin" valueType="num">
                                      <p:cBhvr>
                                        <p:cTn id="24" dur="2000" fill="hold"/>
                                        <p:tgtEl>
                                          <p:spTgt spid="74756">
                                            <p:txEl>
                                              <p:pRg st="4" end="4"/>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7000"/>
                            </p:stCondLst>
                            <p:childTnLst>
                              <p:par>
                                <p:cTn id="26" presetID="23" presetClass="entr" presetSubtype="16" fill="hold" grpId="0" nodeType="afterEffect">
                                  <p:stCondLst>
                                    <p:cond delay="0"/>
                                  </p:stCondLst>
                                  <p:childTnLst>
                                    <p:set>
                                      <p:cBhvr>
                                        <p:cTn id="27" dur="1" fill="hold">
                                          <p:stCondLst>
                                            <p:cond delay="0"/>
                                          </p:stCondLst>
                                        </p:cTn>
                                        <p:tgtEl>
                                          <p:spTgt spid="74756">
                                            <p:txEl>
                                              <p:pRg st="5" end="5"/>
                                            </p:txEl>
                                          </p:spTgt>
                                        </p:tgtEl>
                                        <p:attrNameLst>
                                          <p:attrName>style.visibility</p:attrName>
                                        </p:attrNameLst>
                                      </p:cBhvr>
                                      <p:to>
                                        <p:strVal val="visible"/>
                                      </p:to>
                                    </p:set>
                                    <p:anim calcmode="lin" valueType="num">
                                      <p:cBhvr>
                                        <p:cTn id="28" dur="2000" fill="hold"/>
                                        <p:tgtEl>
                                          <p:spTgt spid="74756">
                                            <p:txEl>
                                              <p:pRg st="5" end="5"/>
                                            </p:txEl>
                                          </p:spTgt>
                                        </p:tgtEl>
                                        <p:attrNameLst>
                                          <p:attrName>ppt_w</p:attrName>
                                        </p:attrNameLst>
                                      </p:cBhvr>
                                      <p:tavLst>
                                        <p:tav tm="0">
                                          <p:val>
                                            <p:fltVal val="0"/>
                                          </p:val>
                                        </p:tav>
                                        <p:tav tm="100000">
                                          <p:val>
                                            <p:strVal val="#ppt_w"/>
                                          </p:val>
                                        </p:tav>
                                      </p:tavLst>
                                    </p:anim>
                                    <p:anim calcmode="lin" valueType="num">
                                      <p:cBhvr>
                                        <p:cTn id="29" dur="2000" fill="hold"/>
                                        <p:tgtEl>
                                          <p:spTgt spid="74756">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p:bldP spid="74756"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60350"/>
            <a:ext cx="7772400" cy="1223963"/>
          </a:xfrm>
        </p:spPr>
        <p:txBody>
          <a:bodyPr/>
          <a:lstStyle/>
          <a:p>
            <a:r>
              <a:rPr lang="en-AU" altLang="en-US" b="1"/>
              <a:t>What is Teamwork?</a:t>
            </a:r>
            <a:endParaRPr lang="en-US" altLang="en-US" b="1"/>
          </a:p>
        </p:txBody>
      </p:sp>
      <p:sp>
        <p:nvSpPr>
          <p:cNvPr id="6147" name="Rectangle 3"/>
          <p:cNvSpPr>
            <a:spLocks noGrp="1" noChangeArrowheads="1"/>
          </p:cNvSpPr>
          <p:nvPr>
            <p:ph type="body" idx="1"/>
          </p:nvPr>
        </p:nvSpPr>
        <p:spPr>
          <a:xfrm>
            <a:off x="250825" y="1700213"/>
            <a:ext cx="8893175" cy="5157787"/>
          </a:xfrm>
        </p:spPr>
        <p:txBody>
          <a:bodyPr/>
          <a:lstStyle/>
          <a:p>
            <a:pPr>
              <a:buFontTx/>
              <a:buNone/>
            </a:pPr>
            <a:r>
              <a:rPr lang="en-AU" altLang="en-US"/>
              <a:t>How would you define it?</a:t>
            </a:r>
          </a:p>
          <a:p>
            <a:pPr>
              <a:buFontTx/>
              <a:buNone/>
            </a:pPr>
            <a:r>
              <a:rPr lang="en-AU" altLang="en-US"/>
              <a:t>What do we think of as the qualities of  a good team?</a:t>
            </a:r>
          </a:p>
          <a:p>
            <a:pPr>
              <a:buFontTx/>
              <a:buNone/>
            </a:pPr>
            <a:endParaRPr lang="en-US" altLang="en-US" b="1"/>
          </a:p>
          <a:p>
            <a:pPr>
              <a:buFontTx/>
              <a:buNone/>
            </a:pPr>
            <a:r>
              <a:rPr lang="en-US" altLang="en-US" b="1"/>
              <a:t>With a partner, make a list of what makes a winning team:  </a:t>
            </a:r>
          </a:p>
          <a:p>
            <a:pPr>
              <a:buFontTx/>
              <a:buNone/>
            </a:pPr>
            <a:r>
              <a:rPr lang="en-AU" altLang="en-US" b="1"/>
              <a:t>Team list:</a:t>
            </a:r>
            <a:endParaRPr lang="en-US" altLang="en-US" b="1"/>
          </a:p>
          <a:p>
            <a:pPr>
              <a:buFontTx/>
              <a:buNone/>
            </a:pPr>
            <a:r>
              <a:rPr lang="en-US" altLang="en-US" b="1"/>
              <a:t>What Makes a Winning Team?</a:t>
            </a:r>
          </a:p>
        </p:txBody>
      </p:sp>
    </p:spTree>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33375"/>
            <a:ext cx="7772400" cy="1295400"/>
          </a:xfrm>
        </p:spPr>
        <p:txBody>
          <a:bodyPr/>
          <a:lstStyle/>
          <a:p>
            <a:r>
              <a:rPr lang="en-AU" altLang="en-US" b="1"/>
              <a:t>What makes an Effective Team?</a:t>
            </a:r>
            <a:endParaRPr lang="en-US" altLang="en-US" b="1"/>
          </a:p>
        </p:txBody>
      </p:sp>
      <p:sp>
        <p:nvSpPr>
          <p:cNvPr id="7171" name="Rectangle 3"/>
          <p:cNvSpPr>
            <a:spLocks noGrp="1" noChangeArrowheads="1"/>
          </p:cNvSpPr>
          <p:nvPr>
            <p:ph type="body" idx="1"/>
          </p:nvPr>
        </p:nvSpPr>
        <p:spPr>
          <a:xfrm>
            <a:off x="755650" y="1700213"/>
            <a:ext cx="7777163" cy="4725987"/>
          </a:xfrm>
        </p:spPr>
        <p:txBody>
          <a:bodyPr/>
          <a:lstStyle/>
          <a:p>
            <a:pPr>
              <a:buFontTx/>
              <a:buNone/>
            </a:pPr>
            <a:r>
              <a:rPr lang="en-US" altLang="en-US"/>
              <a:t>Basic Elements of Effectiveness:</a:t>
            </a:r>
          </a:p>
          <a:p>
            <a:r>
              <a:rPr lang="en-US" altLang="en-US"/>
              <a:t>Good Communication &amp; Social Skills</a:t>
            </a:r>
          </a:p>
          <a:p>
            <a:r>
              <a:rPr lang="en-US" altLang="en-US"/>
              <a:t>Positive Interdependence: We instead of me</a:t>
            </a:r>
          </a:p>
          <a:p>
            <a:r>
              <a:rPr lang="en-US" altLang="en-US"/>
              <a:t>Individual Accountability/ Personal Responsibility</a:t>
            </a:r>
          </a:p>
          <a:p>
            <a:r>
              <a:rPr lang="en-US" altLang="en-US"/>
              <a:t>Group Processing</a:t>
            </a:r>
          </a:p>
          <a:p>
            <a:r>
              <a:rPr lang="en-US" altLang="en-US"/>
              <a:t>S</a:t>
            </a:r>
            <a:r>
              <a:rPr lang="en-AU" altLang="en-US"/>
              <a:t>hared goals</a:t>
            </a:r>
          </a:p>
          <a:p>
            <a:r>
              <a:rPr lang="en-AU" altLang="en-US"/>
              <a:t>Processes for Conflict Resolution</a:t>
            </a:r>
            <a:endParaRPr lang="en-US" altLang="en-US"/>
          </a:p>
          <a:p>
            <a:endParaRPr lang="en-US" altLang="en-US"/>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pRg st="0" end="0"/>
                                            </p:txEl>
                                          </p:spTgt>
                                        </p:tgtEl>
                                        <p:attrNameLst>
                                          <p:attrName>style.visibility</p:attrName>
                                        </p:attrNameLst>
                                      </p:cBhvr>
                                      <p:to>
                                        <p:strVal val="visible"/>
                                      </p:to>
                                    </p:set>
                                    <p:animEffect transition="in" filter="fade">
                                      <p:cBhvr>
                                        <p:cTn id="14" dur="1000"/>
                                        <p:tgtEl>
                                          <p:spTgt spid="7171">
                                            <p:txEl>
                                              <p:pRg st="0" end="0"/>
                                            </p:txEl>
                                          </p:spTgt>
                                        </p:tgtEl>
                                      </p:cBhvr>
                                    </p:animEffect>
                                    <p:anim calcmode="lin" valueType="num">
                                      <p:cBhvr>
                                        <p:cTn id="15"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pRg st="1" end="1"/>
                                            </p:txEl>
                                          </p:spTgt>
                                        </p:tgtEl>
                                        <p:attrNameLst>
                                          <p:attrName>style.visibility</p:attrName>
                                        </p:attrNameLst>
                                      </p:cBhvr>
                                      <p:to>
                                        <p:strVal val="visible"/>
                                      </p:to>
                                    </p:set>
                                    <p:animEffect transition="in" filter="fade">
                                      <p:cBhvr>
                                        <p:cTn id="21" dur="1000"/>
                                        <p:tgtEl>
                                          <p:spTgt spid="7171">
                                            <p:txEl>
                                              <p:pRg st="1" end="1"/>
                                            </p:txEl>
                                          </p:spTgt>
                                        </p:tgtEl>
                                      </p:cBhvr>
                                    </p:animEffect>
                                    <p:anim calcmode="lin" valueType="num">
                                      <p:cBhvr>
                                        <p:cTn id="22"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pRg st="2" end="2"/>
                                            </p:txEl>
                                          </p:spTgt>
                                        </p:tgtEl>
                                        <p:attrNameLst>
                                          <p:attrName>style.visibility</p:attrName>
                                        </p:attrNameLst>
                                      </p:cBhvr>
                                      <p:to>
                                        <p:strVal val="visible"/>
                                      </p:to>
                                    </p:set>
                                    <p:animEffect transition="in" filter="fade">
                                      <p:cBhvr>
                                        <p:cTn id="28" dur="1000"/>
                                        <p:tgtEl>
                                          <p:spTgt spid="7171">
                                            <p:txEl>
                                              <p:pRg st="2" end="2"/>
                                            </p:txEl>
                                          </p:spTgt>
                                        </p:tgtEl>
                                      </p:cBhvr>
                                    </p:animEffect>
                                    <p:anim calcmode="lin" valueType="num">
                                      <p:cBhvr>
                                        <p:cTn id="29"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171">
                                            <p:txEl>
                                              <p:pRg st="3" end="3"/>
                                            </p:txEl>
                                          </p:spTgt>
                                        </p:tgtEl>
                                        <p:attrNameLst>
                                          <p:attrName>style.visibility</p:attrName>
                                        </p:attrNameLst>
                                      </p:cBhvr>
                                      <p:to>
                                        <p:strVal val="visible"/>
                                      </p:to>
                                    </p:set>
                                    <p:animEffect transition="in" filter="fade">
                                      <p:cBhvr>
                                        <p:cTn id="35" dur="1000"/>
                                        <p:tgtEl>
                                          <p:spTgt spid="7171">
                                            <p:txEl>
                                              <p:pRg st="3" end="3"/>
                                            </p:txEl>
                                          </p:spTgt>
                                        </p:tgtEl>
                                      </p:cBhvr>
                                    </p:animEffect>
                                    <p:anim calcmode="lin" valueType="num">
                                      <p:cBhvr>
                                        <p:cTn id="36"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171">
                                            <p:txEl>
                                              <p:pRg st="4" end="4"/>
                                            </p:txEl>
                                          </p:spTgt>
                                        </p:tgtEl>
                                        <p:attrNameLst>
                                          <p:attrName>style.visibility</p:attrName>
                                        </p:attrNameLst>
                                      </p:cBhvr>
                                      <p:to>
                                        <p:strVal val="visible"/>
                                      </p:to>
                                    </p:set>
                                    <p:animEffect transition="in" filter="fade">
                                      <p:cBhvr>
                                        <p:cTn id="42" dur="1000"/>
                                        <p:tgtEl>
                                          <p:spTgt spid="7171">
                                            <p:txEl>
                                              <p:pRg st="4" end="4"/>
                                            </p:txEl>
                                          </p:spTgt>
                                        </p:tgtEl>
                                      </p:cBhvr>
                                    </p:animEffect>
                                    <p:anim calcmode="lin" valueType="num">
                                      <p:cBhvr>
                                        <p:cTn id="43"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171">
                                            <p:txEl>
                                              <p:pRg st="5" end="5"/>
                                            </p:txEl>
                                          </p:spTgt>
                                        </p:tgtEl>
                                        <p:attrNameLst>
                                          <p:attrName>style.visibility</p:attrName>
                                        </p:attrNameLst>
                                      </p:cBhvr>
                                      <p:to>
                                        <p:strVal val="visible"/>
                                      </p:to>
                                    </p:set>
                                    <p:animEffect transition="in" filter="fade">
                                      <p:cBhvr>
                                        <p:cTn id="49" dur="1000"/>
                                        <p:tgtEl>
                                          <p:spTgt spid="7171">
                                            <p:txEl>
                                              <p:pRg st="5" end="5"/>
                                            </p:txEl>
                                          </p:spTgt>
                                        </p:tgtEl>
                                      </p:cBhvr>
                                    </p:animEffect>
                                    <p:anim calcmode="lin" valueType="num">
                                      <p:cBhvr>
                                        <p:cTn id="50"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7171">
                                            <p:txEl>
                                              <p:pRg st="6" end="6"/>
                                            </p:txEl>
                                          </p:spTgt>
                                        </p:tgtEl>
                                        <p:attrNameLst>
                                          <p:attrName>style.visibility</p:attrName>
                                        </p:attrNameLst>
                                      </p:cBhvr>
                                      <p:to>
                                        <p:strVal val="visible"/>
                                      </p:to>
                                    </p:set>
                                    <p:animEffect transition="in" filter="fade">
                                      <p:cBhvr>
                                        <p:cTn id="56" dur="1000"/>
                                        <p:tgtEl>
                                          <p:spTgt spid="7171">
                                            <p:txEl>
                                              <p:pRg st="6" end="6"/>
                                            </p:txEl>
                                          </p:spTgt>
                                        </p:tgtEl>
                                      </p:cBhvr>
                                    </p:animEffect>
                                    <p:anim calcmode="lin" valueType="num">
                                      <p:cBhvr>
                                        <p:cTn id="57" dur="1000" fill="hold"/>
                                        <p:tgtEl>
                                          <p:spTgt spid="7171">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717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850" y="333375"/>
            <a:ext cx="8134350" cy="1223963"/>
          </a:xfrm>
        </p:spPr>
        <p:txBody>
          <a:bodyPr/>
          <a:lstStyle/>
          <a:p>
            <a:r>
              <a:rPr lang="en-AU" altLang="en-US" b="1"/>
              <a:t>Motivation Matters</a:t>
            </a:r>
            <a:endParaRPr lang="en-US" altLang="en-US" b="1"/>
          </a:p>
        </p:txBody>
      </p:sp>
      <p:sp>
        <p:nvSpPr>
          <p:cNvPr id="8195" name="Rectangle 3"/>
          <p:cNvSpPr>
            <a:spLocks noGrp="1" noChangeArrowheads="1"/>
          </p:cNvSpPr>
          <p:nvPr>
            <p:ph type="body" idx="1"/>
          </p:nvPr>
        </p:nvSpPr>
        <p:spPr>
          <a:xfrm>
            <a:off x="685800" y="1981200"/>
            <a:ext cx="7772400" cy="4400550"/>
          </a:xfrm>
        </p:spPr>
        <p:txBody>
          <a:bodyPr/>
          <a:lstStyle/>
          <a:p>
            <a:r>
              <a:rPr lang="en-AU" altLang="en-US"/>
              <a:t>Think about your own work teams - why are people there? </a:t>
            </a:r>
          </a:p>
          <a:p>
            <a:r>
              <a:rPr lang="en-AU" altLang="en-US"/>
              <a:t>Do paid and volunteer staff have different reasons for being there?</a:t>
            </a:r>
          </a:p>
          <a:p>
            <a:r>
              <a:rPr lang="en-AU" altLang="en-US"/>
              <a:t>Is there potential for conflict because of this?</a:t>
            </a:r>
          </a:p>
          <a:p>
            <a:r>
              <a:rPr lang="en-AU" altLang="en-US"/>
              <a:t>How can this be dealt with?</a:t>
            </a:r>
            <a:endParaRPr lang="en-US" altLang="en-US"/>
          </a:p>
        </p:txBody>
      </p:sp>
    </p:spTree>
  </p:cSld>
  <p:clrMapOvr>
    <a:masterClrMapping/>
  </p:clrMapOvr>
  <p:transition spd="slow">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z="2800"/>
              <a:t> </a:t>
            </a:r>
            <a:r>
              <a:rPr lang="en-US" altLang="en-US" b="1"/>
              <a:t>Stages of Team Development</a:t>
            </a:r>
            <a:r>
              <a:rPr lang="en-US" altLang="en-US"/>
              <a:t/>
            </a:r>
            <a:br>
              <a:rPr lang="en-US" altLang="en-US"/>
            </a:br>
            <a:endParaRPr lang="en-US" altLang="en-US"/>
          </a:p>
        </p:txBody>
      </p:sp>
      <p:sp>
        <p:nvSpPr>
          <p:cNvPr id="25603" name="Rectangle 3"/>
          <p:cNvSpPr>
            <a:spLocks noGrp="1" noChangeArrowheads="1"/>
          </p:cNvSpPr>
          <p:nvPr>
            <p:ph type="body" idx="1"/>
          </p:nvPr>
        </p:nvSpPr>
        <p:spPr>
          <a:xfrm>
            <a:off x="611188" y="1628775"/>
            <a:ext cx="7848600" cy="4679950"/>
          </a:xfrm>
        </p:spPr>
        <p:txBody>
          <a:bodyPr/>
          <a:lstStyle/>
          <a:p>
            <a:pPr lvl="1">
              <a:lnSpc>
                <a:spcPct val="90000"/>
              </a:lnSpc>
              <a:buClr>
                <a:schemeClr val="tx1"/>
              </a:buClr>
              <a:buFont typeface="Wingdings" pitchFamily="2" charset="2"/>
              <a:buChar char="Ø"/>
            </a:pPr>
            <a:r>
              <a:rPr lang="en-AU" altLang="en-US"/>
              <a:t> Forming</a:t>
            </a:r>
            <a:endParaRPr lang="en-US" altLang="en-US"/>
          </a:p>
          <a:p>
            <a:pPr lvl="1">
              <a:lnSpc>
                <a:spcPct val="90000"/>
              </a:lnSpc>
              <a:buClr>
                <a:schemeClr val="tx1"/>
              </a:buClr>
              <a:buFont typeface="Wingdings" pitchFamily="2" charset="2"/>
              <a:buChar char="Ø"/>
            </a:pPr>
            <a:r>
              <a:rPr lang="en-US" altLang="en-US"/>
              <a:t> Storming</a:t>
            </a:r>
          </a:p>
          <a:p>
            <a:pPr lvl="1">
              <a:lnSpc>
                <a:spcPct val="90000"/>
              </a:lnSpc>
              <a:buClr>
                <a:schemeClr val="tx1"/>
              </a:buClr>
              <a:buFont typeface="Wingdings" pitchFamily="2" charset="2"/>
              <a:buChar char="Ø"/>
            </a:pPr>
            <a:r>
              <a:rPr lang="en-US" altLang="en-US"/>
              <a:t> Norming</a:t>
            </a:r>
          </a:p>
          <a:p>
            <a:pPr lvl="1">
              <a:lnSpc>
                <a:spcPct val="90000"/>
              </a:lnSpc>
              <a:buClr>
                <a:schemeClr val="tx1"/>
              </a:buClr>
              <a:buFont typeface="Wingdings" pitchFamily="2" charset="2"/>
              <a:buChar char="Ø"/>
            </a:pPr>
            <a:r>
              <a:rPr lang="en-US" altLang="en-US"/>
              <a:t> Performing </a:t>
            </a:r>
          </a:p>
          <a:p>
            <a:pPr>
              <a:lnSpc>
                <a:spcPct val="90000"/>
              </a:lnSpc>
              <a:buFontTx/>
              <a:buNone/>
            </a:pPr>
            <a:r>
              <a:rPr lang="en-US" altLang="en-US"/>
              <a:t>	</a:t>
            </a:r>
          </a:p>
          <a:p>
            <a:pPr>
              <a:lnSpc>
                <a:spcPct val="90000"/>
              </a:lnSpc>
              <a:buFontTx/>
              <a:buNone/>
            </a:pPr>
            <a:r>
              <a:rPr lang="en-US" altLang="en-US"/>
              <a:t>	How long a stage lasts depends on how long the group is together and the nature of the task. </a:t>
            </a:r>
          </a:p>
          <a:p>
            <a:pPr>
              <a:lnSpc>
                <a:spcPct val="90000"/>
              </a:lnSpc>
              <a:buFontTx/>
              <a:buNone/>
            </a:pPr>
            <a:r>
              <a:rPr lang="en-US" altLang="en-US"/>
              <a:t>	Teams are dynamic, not a fixed entity.</a:t>
            </a:r>
          </a:p>
          <a:p>
            <a:pPr>
              <a:lnSpc>
                <a:spcPct val="90000"/>
              </a:lnSpc>
              <a:buFontTx/>
              <a:buNone/>
            </a:pPr>
            <a:r>
              <a:rPr lang="en-US" altLang="en-US"/>
              <a:t>	 </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1000"/>
                                        <p:tgtEl>
                                          <p:spTgt spid="25602"/>
                                        </p:tgtEl>
                                      </p:cBhvr>
                                    </p:animEffect>
                                    <p:anim calcmode="lin" valueType="num">
                                      <p:cBhvr>
                                        <p:cTn id="8" dur="1000" fill="hold"/>
                                        <p:tgtEl>
                                          <p:spTgt spid="25602"/>
                                        </p:tgtEl>
                                        <p:attrNameLst>
                                          <p:attrName>ppt_x</p:attrName>
                                        </p:attrNameLst>
                                      </p:cBhvr>
                                      <p:tavLst>
                                        <p:tav tm="0">
                                          <p:val>
                                            <p:strVal val="#ppt_x"/>
                                          </p:val>
                                        </p:tav>
                                        <p:tav tm="100000">
                                          <p:val>
                                            <p:strVal val="#ppt_x"/>
                                          </p:val>
                                        </p:tav>
                                      </p:tavLst>
                                    </p:anim>
                                    <p:anim calcmode="lin" valueType="num">
                                      <p:cBhvr>
                                        <p:cTn id="9" dur="1000" fill="hold"/>
                                        <p:tgtEl>
                                          <p:spTgt spid="2560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603">
                                            <p:txEl>
                                              <p:pRg st="0" end="0"/>
                                            </p:txEl>
                                          </p:spTgt>
                                        </p:tgtEl>
                                        <p:attrNameLst>
                                          <p:attrName>style.visibility</p:attrName>
                                        </p:attrNameLst>
                                      </p:cBhvr>
                                      <p:to>
                                        <p:strVal val="visible"/>
                                      </p:to>
                                    </p:set>
                                    <p:animEffect transition="in" filter="fade">
                                      <p:cBhvr>
                                        <p:cTn id="14" dur="1000"/>
                                        <p:tgtEl>
                                          <p:spTgt spid="25603">
                                            <p:txEl>
                                              <p:pRg st="0" end="0"/>
                                            </p:txEl>
                                          </p:spTgt>
                                        </p:tgtEl>
                                      </p:cBhvr>
                                    </p:animEffect>
                                    <p:anim calcmode="lin" valueType="num">
                                      <p:cBhvr>
                                        <p:cTn id="15" dur="1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560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5603">
                                            <p:txEl>
                                              <p:pRg st="1" end="1"/>
                                            </p:txEl>
                                          </p:spTgt>
                                        </p:tgtEl>
                                        <p:attrNameLst>
                                          <p:attrName>style.visibility</p:attrName>
                                        </p:attrNameLst>
                                      </p:cBhvr>
                                      <p:to>
                                        <p:strVal val="visible"/>
                                      </p:to>
                                    </p:set>
                                    <p:animEffect transition="in" filter="fade">
                                      <p:cBhvr>
                                        <p:cTn id="19" dur="1000"/>
                                        <p:tgtEl>
                                          <p:spTgt spid="25603">
                                            <p:txEl>
                                              <p:pRg st="1" end="1"/>
                                            </p:txEl>
                                          </p:spTgt>
                                        </p:tgtEl>
                                      </p:cBhvr>
                                    </p:animEffect>
                                    <p:anim calcmode="lin" valueType="num">
                                      <p:cBhvr>
                                        <p:cTn id="20"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560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5603">
                                            <p:txEl>
                                              <p:pRg st="2" end="2"/>
                                            </p:txEl>
                                          </p:spTgt>
                                        </p:tgtEl>
                                        <p:attrNameLst>
                                          <p:attrName>style.visibility</p:attrName>
                                        </p:attrNameLst>
                                      </p:cBhvr>
                                      <p:to>
                                        <p:strVal val="visible"/>
                                      </p:to>
                                    </p:set>
                                    <p:animEffect transition="in" filter="fade">
                                      <p:cBhvr>
                                        <p:cTn id="24" dur="1000"/>
                                        <p:tgtEl>
                                          <p:spTgt spid="25603">
                                            <p:txEl>
                                              <p:pRg st="2" end="2"/>
                                            </p:txEl>
                                          </p:spTgt>
                                        </p:tgtEl>
                                      </p:cBhvr>
                                    </p:animEffect>
                                    <p:anim calcmode="lin" valueType="num">
                                      <p:cBhvr>
                                        <p:cTn id="25" dur="10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560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5603">
                                            <p:txEl>
                                              <p:pRg st="3" end="3"/>
                                            </p:txEl>
                                          </p:spTgt>
                                        </p:tgtEl>
                                        <p:attrNameLst>
                                          <p:attrName>style.visibility</p:attrName>
                                        </p:attrNameLst>
                                      </p:cBhvr>
                                      <p:to>
                                        <p:strVal val="visible"/>
                                      </p:to>
                                    </p:set>
                                    <p:animEffect transition="in" filter="fade">
                                      <p:cBhvr>
                                        <p:cTn id="29" dur="1000"/>
                                        <p:tgtEl>
                                          <p:spTgt spid="25603">
                                            <p:txEl>
                                              <p:pRg st="3" end="3"/>
                                            </p:txEl>
                                          </p:spTgt>
                                        </p:tgtEl>
                                      </p:cBhvr>
                                    </p:animEffect>
                                    <p:anim calcmode="lin" valueType="num">
                                      <p:cBhvr>
                                        <p:cTn id="30" dur="10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2560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5603">
                                            <p:txEl>
                                              <p:pRg st="4" end="4"/>
                                            </p:txEl>
                                          </p:spTgt>
                                        </p:tgtEl>
                                        <p:attrNameLst>
                                          <p:attrName>style.visibility</p:attrName>
                                        </p:attrNameLst>
                                      </p:cBhvr>
                                      <p:to>
                                        <p:strVal val="visible"/>
                                      </p:to>
                                    </p:set>
                                    <p:animEffect transition="in" filter="fade">
                                      <p:cBhvr>
                                        <p:cTn id="36" dur="1000"/>
                                        <p:tgtEl>
                                          <p:spTgt spid="25603">
                                            <p:txEl>
                                              <p:pRg st="4" end="4"/>
                                            </p:txEl>
                                          </p:spTgt>
                                        </p:tgtEl>
                                      </p:cBhvr>
                                    </p:animEffect>
                                    <p:anim calcmode="lin" valueType="num">
                                      <p:cBhvr>
                                        <p:cTn id="37" dur="10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2560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5603">
                                            <p:txEl>
                                              <p:pRg st="5" end="5"/>
                                            </p:txEl>
                                          </p:spTgt>
                                        </p:tgtEl>
                                        <p:attrNameLst>
                                          <p:attrName>style.visibility</p:attrName>
                                        </p:attrNameLst>
                                      </p:cBhvr>
                                      <p:to>
                                        <p:strVal val="visible"/>
                                      </p:to>
                                    </p:set>
                                    <p:animEffect transition="in" filter="fade">
                                      <p:cBhvr>
                                        <p:cTn id="43" dur="1000"/>
                                        <p:tgtEl>
                                          <p:spTgt spid="25603">
                                            <p:txEl>
                                              <p:pRg st="5" end="5"/>
                                            </p:txEl>
                                          </p:spTgt>
                                        </p:tgtEl>
                                      </p:cBhvr>
                                    </p:animEffect>
                                    <p:anim calcmode="lin" valueType="num">
                                      <p:cBhvr>
                                        <p:cTn id="44" dur="1000" fill="hold"/>
                                        <p:tgtEl>
                                          <p:spTgt spid="2560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2560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25603">
                                            <p:txEl>
                                              <p:pRg st="6" end="6"/>
                                            </p:txEl>
                                          </p:spTgt>
                                        </p:tgtEl>
                                        <p:attrNameLst>
                                          <p:attrName>style.visibility</p:attrName>
                                        </p:attrNameLst>
                                      </p:cBhvr>
                                      <p:to>
                                        <p:strVal val="visible"/>
                                      </p:to>
                                    </p:set>
                                    <p:animEffect transition="in" filter="fade">
                                      <p:cBhvr>
                                        <p:cTn id="50" dur="1000"/>
                                        <p:tgtEl>
                                          <p:spTgt spid="25603">
                                            <p:txEl>
                                              <p:pRg st="6" end="6"/>
                                            </p:txEl>
                                          </p:spTgt>
                                        </p:tgtEl>
                                      </p:cBhvr>
                                    </p:animEffect>
                                    <p:anim calcmode="lin" valueType="num">
                                      <p:cBhvr>
                                        <p:cTn id="51" dur="10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2560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25603">
                                            <p:txEl>
                                              <p:pRg st="7" end="7"/>
                                            </p:txEl>
                                          </p:spTgt>
                                        </p:tgtEl>
                                        <p:attrNameLst>
                                          <p:attrName>style.visibility</p:attrName>
                                        </p:attrNameLst>
                                      </p:cBhvr>
                                      <p:to>
                                        <p:strVal val="visible"/>
                                      </p:to>
                                    </p:set>
                                    <p:animEffect transition="in" filter="fade">
                                      <p:cBhvr>
                                        <p:cTn id="57" dur="1000"/>
                                        <p:tgtEl>
                                          <p:spTgt spid="25603">
                                            <p:txEl>
                                              <p:pRg st="7" end="7"/>
                                            </p:txEl>
                                          </p:spTgt>
                                        </p:tgtEl>
                                      </p:cBhvr>
                                    </p:animEffect>
                                    <p:anim calcmode="lin" valueType="num">
                                      <p:cBhvr>
                                        <p:cTn id="58" dur="1000" fill="hold"/>
                                        <p:tgtEl>
                                          <p:spTgt spid="25603">
                                            <p:txEl>
                                              <p:pRg st="7" end="7"/>
                                            </p:txEl>
                                          </p:spTgt>
                                        </p:tgtEl>
                                        <p:attrNameLst>
                                          <p:attrName>ppt_x</p:attrName>
                                        </p:attrNameLst>
                                      </p:cBhvr>
                                      <p:tavLst>
                                        <p:tav tm="0">
                                          <p:val>
                                            <p:strVal val="#ppt_x"/>
                                          </p:val>
                                        </p:tav>
                                        <p:tav tm="100000">
                                          <p:val>
                                            <p:strVal val="#ppt_x"/>
                                          </p:val>
                                        </p:tav>
                                      </p:tavLst>
                                    </p:anim>
                                    <p:anim calcmode="lin" valueType="num">
                                      <p:cBhvr>
                                        <p:cTn id="59" dur="1000" fill="hold"/>
                                        <p:tgtEl>
                                          <p:spTgt spid="2560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33375"/>
            <a:ext cx="7772400" cy="1150938"/>
          </a:xfrm>
        </p:spPr>
        <p:txBody>
          <a:bodyPr/>
          <a:lstStyle/>
          <a:p>
            <a:r>
              <a:rPr lang="en-AU" altLang="en-US" b="1"/>
              <a:t>Stage 1 - Forming a Team</a:t>
            </a:r>
            <a:endParaRPr lang="en-US" altLang="en-US" b="1"/>
          </a:p>
        </p:txBody>
      </p:sp>
      <p:sp>
        <p:nvSpPr>
          <p:cNvPr id="26627" name="Rectangle 3"/>
          <p:cNvSpPr>
            <a:spLocks noGrp="1" noChangeArrowheads="1"/>
          </p:cNvSpPr>
          <p:nvPr>
            <p:ph type="body" idx="1"/>
          </p:nvPr>
        </p:nvSpPr>
        <p:spPr>
          <a:xfrm>
            <a:off x="971550" y="1700213"/>
            <a:ext cx="7561263" cy="4654550"/>
          </a:xfrm>
        </p:spPr>
        <p:txBody>
          <a:bodyPr/>
          <a:lstStyle/>
          <a:p>
            <a:pPr>
              <a:buFontTx/>
              <a:buNone/>
            </a:pPr>
            <a:r>
              <a:rPr lang="en-AU" altLang="en-US"/>
              <a:t>	People feel uncomfortable when they first join a team or group.</a:t>
            </a:r>
          </a:p>
          <a:p>
            <a:pPr>
              <a:buFontTx/>
              <a:buNone/>
            </a:pPr>
            <a:endParaRPr lang="en-US" altLang="en-US"/>
          </a:p>
          <a:p>
            <a:pPr>
              <a:buFontTx/>
              <a:buNone/>
            </a:pPr>
            <a:r>
              <a:rPr lang="en-US" altLang="en-US"/>
              <a:t>	How is this shown and what can we do about it?</a:t>
            </a:r>
          </a:p>
          <a:p>
            <a:pPr>
              <a:buFontTx/>
              <a:buNone/>
            </a:pPr>
            <a:endParaRPr lang="en-US" altLang="en-US"/>
          </a:p>
          <a:p>
            <a:pPr>
              <a:buFontTx/>
              <a:buNone/>
            </a:pPr>
            <a:r>
              <a:rPr lang="en-US" altLang="en-US"/>
              <a:t>	How can we move on from this and help people unite and work together?</a:t>
            </a:r>
          </a:p>
        </p:txBody>
      </p:sp>
    </p:spTree>
  </p:cSld>
  <p:clrMapOvr>
    <a:masterClrMapping/>
  </p:clrMapOvr>
  <p:transition spd="slow">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9875" name="Text Box 3"/>
          <p:cNvSpPr txBox="1">
            <a:spLocks noChangeArrowheads="1"/>
          </p:cNvSpPr>
          <p:nvPr/>
        </p:nvSpPr>
        <p:spPr bwMode="auto">
          <a:xfrm>
            <a:off x="2751138" y="2151063"/>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AU" altLang="en-US" sz="2400" b="1">
              <a:latin typeface="Arial" charset="0"/>
            </a:endParaRPr>
          </a:p>
        </p:txBody>
      </p:sp>
      <p:sp>
        <p:nvSpPr>
          <p:cNvPr id="79876" name="Text Box 4"/>
          <p:cNvSpPr txBox="1">
            <a:spLocks noChangeArrowheads="1"/>
          </p:cNvSpPr>
          <p:nvPr/>
        </p:nvSpPr>
        <p:spPr bwMode="auto">
          <a:xfrm>
            <a:off x="2411413" y="476250"/>
            <a:ext cx="4321175" cy="641350"/>
          </a:xfrm>
          <a:prstGeom prst="rect">
            <a:avLst/>
          </a:prstGeom>
          <a:noFill/>
          <a:ln>
            <a:noFill/>
          </a:ln>
          <a:effectLst/>
          <a:extLst>
            <a:ext uri="{909E8E84-426E-40DD-AFC4-6F175D3DCCD1}">
              <a14:hiddenFill xmlns:a14="http://schemas.microsoft.com/office/drawing/2010/main">
                <a:solidFill>
                  <a:srgbClr val="6DAD7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AU" altLang="en-US" sz="3600" b="1">
                <a:solidFill>
                  <a:srgbClr val="FF201B"/>
                </a:solidFill>
                <a:latin typeface="Arial" charset="0"/>
              </a:rPr>
              <a:t>Deciding on Goals</a:t>
            </a:r>
          </a:p>
        </p:txBody>
      </p:sp>
      <p:sp>
        <p:nvSpPr>
          <p:cNvPr id="79877" name="Text Box 5"/>
          <p:cNvSpPr txBox="1">
            <a:spLocks noChangeArrowheads="1"/>
          </p:cNvSpPr>
          <p:nvPr/>
        </p:nvSpPr>
        <p:spPr bwMode="auto">
          <a:xfrm>
            <a:off x="827088" y="1916113"/>
            <a:ext cx="7850187" cy="2332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Tx/>
              <a:buChar char="•"/>
            </a:pPr>
            <a:r>
              <a:rPr lang="en-AU" altLang="en-US" sz="3200">
                <a:latin typeface="Arial" charset="0"/>
              </a:rPr>
              <a:t>Charter or Constitution</a:t>
            </a:r>
            <a:endParaRPr lang="en-US" altLang="en-US" sz="3200">
              <a:latin typeface="Arial" charset="0"/>
            </a:endParaRPr>
          </a:p>
          <a:p>
            <a:pPr>
              <a:spcBef>
                <a:spcPct val="20000"/>
              </a:spcBef>
              <a:buFontTx/>
              <a:buChar char="•"/>
            </a:pPr>
            <a:r>
              <a:rPr lang="en-US" altLang="en-US" sz="3200">
                <a:latin typeface="Arial" charset="0"/>
              </a:rPr>
              <a:t>The Survey-Feedback method </a:t>
            </a:r>
          </a:p>
          <a:p>
            <a:pPr>
              <a:spcBef>
                <a:spcPct val="20000"/>
              </a:spcBef>
              <a:buFontTx/>
              <a:buChar char="•"/>
            </a:pPr>
            <a:r>
              <a:rPr lang="en-US" altLang="en-US" sz="3200">
                <a:latin typeface="Arial" charset="0"/>
              </a:rPr>
              <a:t>Critical Path Method – starts with the end</a:t>
            </a:r>
          </a:p>
          <a:p>
            <a:pPr>
              <a:spcBef>
                <a:spcPct val="20000"/>
              </a:spcBef>
            </a:pPr>
            <a:r>
              <a:rPr lang="en-US" altLang="en-US" sz="3200">
                <a:latin typeface="Arial" charset="0"/>
              </a:rPr>
              <a:t> they want to achieve</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9876"/>
                                        </p:tgtEl>
                                        <p:attrNameLst>
                                          <p:attrName>style.visibility</p:attrName>
                                        </p:attrNameLst>
                                      </p:cBhvr>
                                      <p:to>
                                        <p:strVal val="visible"/>
                                      </p:to>
                                    </p:set>
                                    <p:animEffect transition="in" filter="fade">
                                      <p:cBhvr>
                                        <p:cTn id="7" dur="1000"/>
                                        <p:tgtEl>
                                          <p:spTgt spid="79876"/>
                                        </p:tgtEl>
                                      </p:cBhvr>
                                    </p:animEffect>
                                    <p:anim calcmode="lin" valueType="num">
                                      <p:cBhvr>
                                        <p:cTn id="8" dur="1000" fill="hold"/>
                                        <p:tgtEl>
                                          <p:spTgt spid="79876"/>
                                        </p:tgtEl>
                                        <p:attrNameLst>
                                          <p:attrName>ppt_x</p:attrName>
                                        </p:attrNameLst>
                                      </p:cBhvr>
                                      <p:tavLst>
                                        <p:tav tm="0">
                                          <p:val>
                                            <p:strVal val="#ppt_x"/>
                                          </p:val>
                                        </p:tav>
                                        <p:tav tm="100000">
                                          <p:val>
                                            <p:strVal val="#ppt_x"/>
                                          </p:val>
                                        </p:tav>
                                      </p:tavLst>
                                    </p:anim>
                                    <p:anim calcmode="lin" valueType="num">
                                      <p:cBhvr>
                                        <p:cTn id="9" dur="1000" fill="hold"/>
                                        <p:tgtEl>
                                          <p:spTgt spid="7987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9877">
                                            <p:txEl>
                                              <p:pRg st="0" end="0"/>
                                            </p:txEl>
                                          </p:spTgt>
                                        </p:tgtEl>
                                        <p:attrNameLst>
                                          <p:attrName>style.visibility</p:attrName>
                                        </p:attrNameLst>
                                      </p:cBhvr>
                                      <p:to>
                                        <p:strVal val="visible"/>
                                      </p:to>
                                    </p:set>
                                    <p:animEffect transition="in" filter="fade">
                                      <p:cBhvr>
                                        <p:cTn id="12" dur="2000"/>
                                        <p:tgtEl>
                                          <p:spTgt spid="79877">
                                            <p:txEl>
                                              <p:pRg st="0" end="0"/>
                                            </p:txEl>
                                          </p:spTgt>
                                        </p:tgtEl>
                                      </p:cBhvr>
                                    </p:animEffect>
                                    <p:anim calcmode="lin" valueType="num">
                                      <p:cBhvr>
                                        <p:cTn id="13" dur="2000" fill="hold"/>
                                        <p:tgtEl>
                                          <p:spTgt spid="79877">
                                            <p:txEl>
                                              <p:pRg st="0" end="0"/>
                                            </p:txEl>
                                          </p:spTgt>
                                        </p:tgtEl>
                                        <p:attrNameLst>
                                          <p:attrName>ppt_x</p:attrName>
                                        </p:attrNameLst>
                                      </p:cBhvr>
                                      <p:tavLst>
                                        <p:tav tm="0">
                                          <p:val>
                                            <p:strVal val="#ppt_x"/>
                                          </p:val>
                                        </p:tav>
                                        <p:tav tm="100000">
                                          <p:val>
                                            <p:strVal val="#ppt_x"/>
                                          </p:val>
                                        </p:tav>
                                      </p:tavLst>
                                    </p:anim>
                                    <p:anim calcmode="lin" valueType="num">
                                      <p:cBhvr>
                                        <p:cTn id="14" dur="2000" fill="hold"/>
                                        <p:tgtEl>
                                          <p:spTgt spid="7987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9877">
                                            <p:txEl>
                                              <p:pRg st="1" end="1"/>
                                            </p:txEl>
                                          </p:spTgt>
                                        </p:tgtEl>
                                        <p:attrNameLst>
                                          <p:attrName>style.visibility</p:attrName>
                                        </p:attrNameLst>
                                      </p:cBhvr>
                                      <p:to>
                                        <p:strVal val="visible"/>
                                      </p:to>
                                    </p:set>
                                    <p:animEffect transition="in" filter="fade">
                                      <p:cBhvr>
                                        <p:cTn id="19" dur="2000"/>
                                        <p:tgtEl>
                                          <p:spTgt spid="79877">
                                            <p:txEl>
                                              <p:pRg st="1" end="1"/>
                                            </p:txEl>
                                          </p:spTgt>
                                        </p:tgtEl>
                                      </p:cBhvr>
                                    </p:animEffect>
                                    <p:anim calcmode="lin" valueType="num">
                                      <p:cBhvr>
                                        <p:cTn id="20" dur="2000" fill="hold"/>
                                        <p:tgtEl>
                                          <p:spTgt spid="79877">
                                            <p:txEl>
                                              <p:pRg st="1" end="1"/>
                                            </p:txEl>
                                          </p:spTgt>
                                        </p:tgtEl>
                                        <p:attrNameLst>
                                          <p:attrName>ppt_x</p:attrName>
                                        </p:attrNameLst>
                                      </p:cBhvr>
                                      <p:tavLst>
                                        <p:tav tm="0">
                                          <p:val>
                                            <p:strVal val="#ppt_x"/>
                                          </p:val>
                                        </p:tav>
                                        <p:tav tm="100000">
                                          <p:val>
                                            <p:strVal val="#ppt_x"/>
                                          </p:val>
                                        </p:tav>
                                      </p:tavLst>
                                    </p:anim>
                                    <p:anim calcmode="lin" valueType="num">
                                      <p:cBhvr>
                                        <p:cTn id="21" dur="2000" fill="hold"/>
                                        <p:tgtEl>
                                          <p:spTgt spid="7987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9877">
                                            <p:txEl>
                                              <p:pRg st="2" end="2"/>
                                            </p:txEl>
                                          </p:spTgt>
                                        </p:tgtEl>
                                        <p:attrNameLst>
                                          <p:attrName>style.visibility</p:attrName>
                                        </p:attrNameLst>
                                      </p:cBhvr>
                                      <p:to>
                                        <p:strVal val="visible"/>
                                      </p:to>
                                    </p:set>
                                    <p:animEffect transition="in" filter="fade">
                                      <p:cBhvr>
                                        <p:cTn id="26" dur="2000"/>
                                        <p:tgtEl>
                                          <p:spTgt spid="79877">
                                            <p:txEl>
                                              <p:pRg st="2" end="2"/>
                                            </p:txEl>
                                          </p:spTgt>
                                        </p:tgtEl>
                                      </p:cBhvr>
                                    </p:animEffect>
                                    <p:anim calcmode="lin" valueType="num">
                                      <p:cBhvr>
                                        <p:cTn id="27" dur="2000" fill="hold"/>
                                        <p:tgtEl>
                                          <p:spTgt spid="79877">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7987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9877">
                                            <p:txEl>
                                              <p:pRg st="3" end="3"/>
                                            </p:txEl>
                                          </p:spTgt>
                                        </p:tgtEl>
                                        <p:attrNameLst>
                                          <p:attrName>style.visibility</p:attrName>
                                        </p:attrNameLst>
                                      </p:cBhvr>
                                      <p:to>
                                        <p:strVal val="visible"/>
                                      </p:to>
                                    </p:set>
                                    <p:animEffect transition="in" filter="fade">
                                      <p:cBhvr>
                                        <p:cTn id="33" dur="2000"/>
                                        <p:tgtEl>
                                          <p:spTgt spid="79877">
                                            <p:txEl>
                                              <p:pRg st="3" end="3"/>
                                            </p:txEl>
                                          </p:spTgt>
                                        </p:tgtEl>
                                      </p:cBhvr>
                                    </p:animEffect>
                                    <p:anim calcmode="lin" valueType="num">
                                      <p:cBhvr>
                                        <p:cTn id="34" dur="2000" fill="hold"/>
                                        <p:tgtEl>
                                          <p:spTgt spid="79877">
                                            <p:txEl>
                                              <p:pRg st="3" end="3"/>
                                            </p:txEl>
                                          </p:spTgt>
                                        </p:tgtEl>
                                        <p:attrNameLst>
                                          <p:attrName>ppt_x</p:attrName>
                                        </p:attrNameLst>
                                      </p:cBhvr>
                                      <p:tavLst>
                                        <p:tav tm="0">
                                          <p:val>
                                            <p:strVal val="#ppt_x"/>
                                          </p:val>
                                        </p:tav>
                                        <p:tav tm="100000">
                                          <p:val>
                                            <p:strVal val="#ppt_x"/>
                                          </p:val>
                                        </p:tav>
                                      </p:tavLst>
                                    </p:anim>
                                    <p:anim calcmode="lin" valueType="num">
                                      <p:cBhvr>
                                        <p:cTn id="35" dur="2000" fill="hold"/>
                                        <p:tgtEl>
                                          <p:spTgt spid="7987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p:bldP spid="79877"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Proposal</Template>
  <TotalTime>622</TotalTime>
  <Words>1543</Words>
  <Application>Microsoft Office PowerPoint</Application>
  <PresentationFormat>On-screen Show (4:3)</PresentationFormat>
  <Paragraphs>276</Paragraphs>
  <Slides>28</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Times New Roman</vt:lpstr>
      <vt:lpstr>Arial</vt:lpstr>
      <vt:lpstr>Arial Black</vt:lpstr>
      <vt:lpstr>Wingdings</vt:lpstr>
      <vt:lpstr>Default Design</vt:lpstr>
      <vt:lpstr>PowerPoint Presentation</vt:lpstr>
      <vt:lpstr>Workshop Objectives</vt:lpstr>
      <vt:lpstr>Why TEAM work?</vt:lpstr>
      <vt:lpstr>What is Teamwork?</vt:lpstr>
      <vt:lpstr>What makes an Effective Team?</vt:lpstr>
      <vt:lpstr>Motivation Matters</vt:lpstr>
      <vt:lpstr> Stages of Team Development </vt:lpstr>
      <vt:lpstr>Stage 1 - Forming a Team</vt:lpstr>
      <vt:lpstr>PowerPoint Presentation</vt:lpstr>
      <vt:lpstr>Stage 2 - Storming</vt:lpstr>
      <vt:lpstr>Stage 3 - Norming</vt:lpstr>
      <vt:lpstr>4 - Performing</vt:lpstr>
      <vt:lpstr>Building a Team </vt:lpstr>
      <vt:lpstr>Roles of Team Members</vt:lpstr>
      <vt:lpstr>Factors Critical for Strong Teams</vt:lpstr>
      <vt:lpstr>Basic Team Skills</vt:lpstr>
      <vt:lpstr>Team Communication</vt:lpstr>
      <vt:lpstr>Communication Behaviours</vt:lpstr>
      <vt:lpstr>Communication Choices</vt:lpstr>
      <vt:lpstr>Assertiveness</vt:lpstr>
      <vt:lpstr>Listening Responsively</vt:lpstr>
      <vt:lpstr>Speaking Confidently</vt:lpstr>
      <vt:lpstr>Stakeholder Expectations</vt:lpstr>
      <vt:lpstr>Conflict Resolution</vt:lpstr>
      <vt:lpstr>Team Leadership</vt:lpstr>
      <vt:lpstr>Team Maintenance</vt:lpstr>
      <vt:lpstr>Workshop Objectives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Triganza Scott</dc:creator>
  <cp:lastModifiedBy>Andrew Triganza Scott</cp:lastModifiedBy>
  <cp:revision>141</cp:revision>
  <dcterms:created xsi:type="dcterms:W3CDTF">1601-01-01T00:00:00Z</dcterms:created>
  <dcterms:modified xsi:type="dcterms:W3CDTF">2015-09-24T14:23:12Z</dcterms:modified>
</cp:coreProperties>
</file>