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63" r:id="rId5"/>
    <p:sldId id="259" r:id="rId6"/>
    <p:sldId id="260" r:id="rId7"/>
    <p:sldId id="261" r:id="rId8"/>
    <p:sldId id="264" r:id="rId9"/>
    <p:sldId id="268" r:id="rId10"/>
    <p:sldId id="265" r:id="rId11"/>
    <p:sldId id="269" r:id="rId12"/>
    <p:sldId id="266" r:id="rId13"/>
    <p:sldId id="267"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98628F-D2AE-4DAC-BBD5-45DFA6F2FECE}" type="datetimeFigureOut">
              <a:rPr lang="en-GB" smtClean="0"/>
              <a:pPr/>
              <a:t>21/11/2012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C294F-C367-414D-994E-675DD1FB2443}" type="slidenum">
              <a:rPr lang="en-GB" smtClean="0"/>
              <a:pPr/>
              <a:t>‹#›</a:t>
            </a:fld>
            <a:endParaRPr lang="en-GB"/>
          </a:p>
        </p:txBody>
      </p:sp>
    </p:spTree>
    <p:extLst>
      <p:ext uri="{BB962C8B-B14F-4D97-AF65-F5344CB8AC3E}">
        <p14:creationId xmlns:p14="http://schemas.microsoft.com/office/powerpoint/2010/main" xmlns="" val="3728133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A08274D-FE58-4295-8702-C8B5ABDB95DA}" type="datetime1">
              <a:rPr lang="en-US" smtClean="0"/>
              <a:pPr/>
              <a:t>11/21/2012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(C) Krystle Attard 2012</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CFDFDA8-9B74-4E38-8DCA-1036C407FC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E64461-C5CF-4401-9EFC-5C43436DBBB6}" type="datetime1">
              <a:rPr lang="en-US" smtClean="0"/>
              <a:pPr/>
              <a:t>11/21/2012</a:t>
            </a:fld>
            <a:endParaRPr lang="en-US"/>
          </a:p>
        </p:txBody>
      </p:sp>
      <p:sp>
        <p:nvSpPr>
          <p:cNvPr id="5" name="Footer Placeholder 4"/>
          <p:cNvSpPr>
            <a:spLocks noGrp="1"/>
          </p:cNvSpPr>
          <p:nvPr>
            <p:ph type="ftr" sz="quarter" idx="11"/>
          </p:nvPr>
        </p:nvSpPr>
        <p:spPr/>
        <p:txBody>
          <a:bodyPr/>
          <a:lstStyle>
            <a:extLst/>
          </a:lstStyle>
          <a:p>
            <a:r>
              <a:rPr lang="en-US" smtClean="0"/>
              <a:t>(C) Krystle Attard 2012</a:t>
            </a:r>
            <a:endParaRPr lang="en-US"/>
          </a:p>
        </p:txBody>
      </p:sp>
      <p:sp>
        <p:nvSpPr>
          <p:cNvPr id="6" name="Slide Number Placeholder 5"/>
          <p:cNvSpPr>
            <a:spLocks noGrp="1"/>
          </p:cNvSpPr>
          <p:nvPr>
            <p:ph type="sldNum" sz="quarter" idx="12"/>
          </p:nvPr>
        </p:nvSpPr>
        <p:spPr/>
        <p:txBody>
          <a:bodyPr/>
          <a:lstStyle>
            <a:extLst/>
          </a:lstStyle>
          <a:p>
            <a:fld id="{9CFDFDA8-9B74-4E38-8DCA-1036C407FC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250ADC4-1BD3-4557-B973-EA5593AC5DC1}" type="datetime1">
              <a:rPr lang="en-US" smtClean="0"/>
              <a:pPr/>
              <a:t>11/21/2012</a:t>
            </a:fld>
            <a:endParaRPr lang="en-US"/>
          </a:p>
        </p:txBody>
      </p:sp>
      <p:sp>
        <p:nvSpPr>
          <p:cNvPr id="5" name="Footer Placeholder 4"/>
          <p:cNvSpPr>
            <a:spLocks noGrp="1"/>
          </p:cNvSpPr>
          <p:nvPr>
            <p:ph type="ftr" sz="quarter" idx="11"/>
          </p:nvPr>
        </p:nvSpPr>
        <p:spPr/>
        <p:txBody>
          <a:bodyPr/>
          <a:lstStyle>
            <a:extLst/>
          </a:lstStyle>
          <a:p>
            <a:r>
              <a:rPr lang="en-US" smtClean="0"/>
              <a:t>(C) Krystle Attard 2012</a:t>
            </a:r>
            <a:endParaRPr lang="en-US"/>
          </a:p>
        </p:txBody>
      </p:sp>
      <p:sp>
        <p:nvSpPr>
          <p:cNvPr id="6" name="Slide Number Placeholder 5"/>
          <p:cNvSpPr>
            <a:spLocks noGrp="1"/>
          </p:cNvSpPr>
          <p:nvPr>
            <p:ph type="sldNum" sz="quarter" idx="12"/>
          </p:nvPr>
        </p:nvSpPr>
        <p:spPr/>
        <p:txBody>
          <a:bodyPr/>
          <a:lstStyle>
            <a:extLst/>
          </a:lstStyle>
          <a:p>
            <a:fld id="{9CFDFDA8-9B74-4E38-8DCA-1036C407FC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6789B0-D71D-48B2-8FEB-5004CB565C81}" type="datetime1">
              <a:rPr lang="en-US" smtClean="0"/>
              <a:pPr/>
              <a:t>11/21/2012</a:t>
            </a:fld>
            <a:endParaRPr lang="en-US"/>
          </a:p>
        </p:txBody>
      </p:sp>
      <p:sp>
        <p:nvSpPr>
          <p:cNvPr id="5" name="Footer Placeholder 4"/>
          <p:cNvSpPr>
            <a:spLocks noGrp="1"/>
          </p:cNvSpPr>
          <p:nvPr>
            <p:ph type="ftr" sz="quarter" idx="11"/>
          </p:nvPr>
        </p:nvSpPr>
        <p:spPr/>
        <p:txBody>
          <a:bodyPr/>
          <a:lstStyle>
            <a:extLst/>
          </a:lstStyle>
          <a:p>
            <a:r>
              <a:rPr lang="en-US" smtClean="0"/>
              <a:t>(C) Krystle Attard 2012</a:t>
            </a:r>
            <a:endParaRPr lang="en-US"/>
          </a:p>
        </p:txBody>
      </p:sp>
      <p:sp>
        <p:nvSpPr>
          <p:cNvPr id="6" name="Slide Number Placeholder 5"/>
          <p:cNvSpPr>
            <a:spLocks noGrp="1"/>
          </p:cNvSpPr>
          <p:nvPr>
            <p:ph type="sldNum" sz="quarter" idx="12"/>
          </p:nvPr>
        </p:nvSpPr>
        <p:spPr/>
        <p:txBody>
          <a:bodyPr/>
          <a:lstStyle>
            <a:extLst/>
          </a:lstStyle>
          <a:p>
            <a:fld id="{9CFDFDA8-9B74-4E38-8DCA-1036C407FC5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C0A090D-F1D8-484B-BB0A-B6204A50C73A}" type="datetime1">
              <a:rPr lang="en-US" smtClean="0"/>
              <a:pPr/>
              <a:t>11/21/2012</a:t>
            </a:fld>
            <a:endParaRPr lang="en-US"/>
          </a:p>
        </p:txBody>
      </p:sp>
      <p:sp>
        <p:nvSpPr>
          <p:cNvPr id="5" name="Footer Placeholder 4"/>
          <p:cNvSpPr>
            <a:spLocks noGrp="1"/>
          </p:cNvSpPr>
          <p:nvPr>
            <p:ph type="ftr" sz="quarter" idx="11"/>
          </p:nvPr>
        </p:nvSpPr>
        <p:spPr/>
        <p:txBody>
          <a:bodyPr/>
          <a:lstStyle>
            <a:extLst/>
          </a:lstStyle>
          <a:p>
            <a:r>
              <a:rPr lang="en-US" smtClean="0"/>
              <a:t>(C) Krystle Attard 2012</a:t>
            </a:r>
            <a:endParaRPr lang="en-US"/>
          </a:p>
        </p:txBody>
      </p:sp>
      <p:sp>
        <p:nvSpPr>
          <p:cNvPr id="6" name="Slide Number Placeholder 5"/>
          <p:cNvSpPr>
            <a:spLocks noGrp="1"/>
          </p:cNvSpPr>
          <p:nvPr>
            <p:ph type="sldNum" sz="quarter" idx="12"/>
          </p:nvPr>
        </p:nvSpPr>
        <p:spPr/>
        <p:txBody>
          <a:bodyPr/>
          <a:lstStyle>
            <a:extLst/>
          </a:lstStyle>
          <a:p>
            <a:fld id="{9CFDFDA8-9B74-4E38-8DCA-1036C407FC5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CE367BB-E224-425B-B905-BFD13C7213FF}" type="datetime1">
              <a:rPr lang="en-US" smtClean="0"/>
              <a:pPr/>
              <a:t>11/21/2012</a:t>
            </a:fld>
            <a:endParaRPr lang="en-US"/>
          </a:p>
        </p:txBody>
      </p:sp>
      <p:sp>
        <p:nvSpPr>
          <p:cNvPr id="6" name="Footer Placeholder 5"/>
          <p:cNvSpPr>
            <a:spLocks noGrp="1"/>
          </p:cNvSpPr>
          <p:nvPr>
            <p:ph type="ftr" sz="quarter" idx="11"/>
          </p:nvPr>
        </p:nvSpPr>
        <p:spPr/>
        <p:txBody>
          <a:bodyPr/>
          <a:lstStyle>
            <a:extLst/>
          </a:lstStyle>
          <a:p>
            <a:r>
              <a:rPr lang="en-US" smtClean="0"/>
              <a:t>(C) Krystle Attard 2012</a:t>
            </a:r>
            <a:endParaRPr lang="en-US"/>
          </a:p>
        </p:txBody>
      </p:sp>
      <p:sp>
        <p:nvSpPr>
          <p:cNvPr id="7" name="Slide Number Placeholder 6"/>
          <p:cNvSpPr>
            <a:spLocks noGrp="1"/>
          </p:cNvSpPr>
          <p:nvPr>
            <p:ph type="sldNum" sz="quarter" idx="12"/>
          </p:nvPr>
        </p:nvSpPr>
        <p:spPr/>
        <p:txBody>
          <a:bodyPr/>
          <a:lstStyle>
            <a:extLst/>
          </a:lstStyle>
          <a:p>
            <a:fld id="{9CFDFDA8-9B74-4E38-8DCA-1036C407FC5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6F2A74E-F1D5-451A-A5A5-46922A2C7526}" type="datetime1">
              <a:rPr lang="en-US" smtClean="0"/>
              <a:pPr/>
              <a:t>11/21/2012</a:t>
            </a:fld>
            <a:endParaRPr lang="en-US"/>
          </a:p>
        </p:txBody>
      </p:sp>
      <p:sp>
        <p:nvSpPr>
          <p:cNvPr id="8" name="Footer Placeholder 7"/>
          <p:cNvSpPr>
            <a:spLocks noGrp="1"/>
          </p:cNvSpPr>
          <p:nvPr>
            <p:ph type="ftr" sz="quarter" idx="11"/>
          </p:nvPr>
        </p:nvSpPr>
        <p:spPr/>
        <p:txBody>
          <a:bodyPr/>
          <a:lstStyle>
            <a:extLst/>
          </a:lstStyle>
          <a:p>
            <a:r>
              <a:rPr lang="en-US" smtClean="0"/>
              <a:t>(C) Krystle Attard 2012</a:t>
            </a:r>
            <a:endParaRPr lang="en-US"/>
          </a:p>
        </p:txBody>
      </p:sp>
      <p:sp>
        <p:nvSpPr>
          <p:cNvPr id="9" name="Slide Number Placeholder 8"/>
          <p:cNvSpPr>
            <a:spLocks noGrp="1"/>
          </p:cNvSpPr>
          <p:nvPr>
            <p:ph type="sldNum" sz="quarter" idx="12"/>
          </p:nvPr>
        </p:nvSpPr>
        <p:spPr/>
        <p:txBody>
          <a:bodyPr/>
          <a:lstStyle>
            <a:extLst/>
          </a:lstStyle>
          <a:p>
            <a:fld id="{9CFDFDA8-9B74-4E38-8DCA-1036C407FC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9E8B484-E274-4D7F-BDD9-751727C295FD}" type="datetime1">
              <a:rPr lang="en-US" smtClean="0"/>
              <a:pPr/>
              <a:t>11/21/2012</a:t>
            </a:fld>
            <a:endParaRPr lang="en-US"/>
          </a:p>
        </p:txBody>
      </p:sp>
      <p:sp>
        <p:nvSpPr>
          <p:cNvPr id="4" name="Footer Placeholder 3"/>
          <p:cNvSpPr>
            <a:spLocks noGrp="1"/>
          </p:cNvSpPr>
          <p:nvPr>
            <p:ph type="ftr" sz="quarter" idx="11"/>
          </p:nvPr>
        </p:nvSpPr>
        <p:spPr/>
        <p:txBody>
          <a:bodyPr/>
          <a:lstStyle>
            <a:extLst/>
          </a:lstStyle>
          <a:p>
            <a:r>
              <a:rPr lang="en-US" smtClean="0"/>
              <a:t>(C) Krystle Attard 2012</a:t>
            </a:r>
            <a:endParaRPr lang="en-US"/>
          </a:p>
        </p:txBody>
      </p:sp>
      <p:sp>
        <p:nvSpPr>
          <p:cNvPr id="5" name="Slide Number Placeholder 4"/>
          <p:cNvSpPr>
            <a:spLocks noGrp="1"/>
          </p:cNvSpPr>
          <p:nvPr>
            <p:ph type="sldNum" sz="quarter" idx="12"/>
          </p:nvPr>
        </p:nvSpPr>
        <p:spPr/>
        <p:txBody>
          <a:bodyPr/>
          <a:lstStyle>
            <a:extLst/>
          </a:lstStyle>
          <a:p>
            <a:fld id="{9CFDFDA8-9B74-4E38-8DCA-1036C407FC5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9130DFD-8B2C-498E-9321-6B7AA3E9D4D3}" type="datetime1">
              <a:rPr lang="en-US" smtClean="0"/>
              <a:pPr/>
              <a:t>11/21/2012</a:t>
            </a:fld>
            <a:endParaRPr lang="en-US"/>
          </a:p>
        </p:txBody>
      </p:sp>
      <p:sp>
        <p:nvSpPr>
          <p:cNvPr id="3" name="Footer Placeholder 2"/>
          <p:cNvSpPr>
            <a:spLocks noGrp="1"/>
          </p:cNvSpPr>
          <p:nvPr>
            <p:ph type="ftr" sz="quarter" idx="11"/>
          </p:nvPr>
        </p:nvSpPr>
        <p:spPr/>
        <p:txBody>
          <a:bodyPr/>
          <a:lstStyle>
            <a:extLst/>
          </a:lstStyle>
          <a:p>
            <a:r>
              <a:rPr lang="en-US" smtClean="0"/>
              <a:t>(C) Krystle Attard 2012</a:t>
            </a:r>
            <a:endParaRPr lang="en-US"/>
          </a:p>
        </p:txBody>
      </p:sp>
      <p:sp>
        <p:nvSpPr>
          <p:cNvPr id="4" name="Slide Number Placeholder 3"/>
          <p:cNvSpPr>
            <a:spLocks noGrp="1"/>
          </p:cNvSpPr>
          <p:nvPr>
            <p:ph type="sldNum" sz="quarter" idx="12"/>
          </p:nvPr>
        </p:nvSpPr>
        <p:spPr/>
        <p:txBody>
          <a:bodyPr/>
          <a:lstStyle>
            <a:extLst/>
          </a:lstStyle>
          <a:p>
            <a:fld id="{9CFDFDA8-9B74-4E38-8DCA-1036C407FC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2446E00-AE99-4339-9781-15B34A75BA0F}" type="datetime1">
              <a:rPr lang="en-US" smtClean="0"/>
              <a:pPr/>
              <a:t>11/21/2012</a:t>
            </a:fld>
            <a:endParaRPr lang="en-US"/>
          </a:p>
        </p:txBody>
      </p:sp>
      <p:sp>
        <p:nvSpPr>
          <p:cNvPr id="6" name="Footer Placeholder 5"/>
          <p:cNvSpPr>
            <a:spLocks noGrp="1"/>
          </p:cNvSpPr>
          <p:nvPr>
            <p:ph type="ftr" sz="quarter" idx="11"/>
          </p:nvPr>
        </p:nvSpPr>
        <p:spPr/>
        <p:txBody>
          <a:bodyPr/>
          <a:lstStyle>
            <a:extLst/>
          </a:lstStyle>
          <a:p>
            <a:r>
              <a:rPr lang="en-US" smtClean="0"/>
              <a:t>(C) Krystle Attard 2012</a:t>
            </a:r>
            <a:endParaRPr lang="en-US"/>
          </a:p>
        </p:txBody>
      </p:sp>
      <p:sp>
        <p:nvSpPr>
          <p:cNvPr id="7" name="Slide Number Placeholder 6"/>
          <p:cNvSpPr>
            <a:spLocks noGrp="1"/>
          </p:cNvSpPr>
          <p:nvPr>
            <p:ph type="sldNum" sz="quarter" idx="12"/>
          </p:nvPr>
        </p:nvSpPr>
        <p:spPr/>
        <p:txBody>
          <a:bodyPr/>
          <a:lstStyle>
            <a:extLst/>
          </a:lstStyle>
          <a:p>
            <a:fld id="{9CFDFDA8-9B74-4E38-8DCA-1036C407FC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15C669B-29E5-4CBE-9C50-4B4993B237F0}" type="datetime1">
              <a:rPr lang="en-US" smtClean="0"/>
              <a:pPr/>
              <a:t>11/21/2012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(C) Krystle Attard 2012</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CFDFDA8-9B74-4E38-8DCA-1036C407FC5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00E0969-53C6-474B-84A6-DD80D1B6991F}" type="datetime1">
              <a:rPr lang="en-US" smtClean="0"/>
              <a:pPr/>
              <a:t>11/21/2012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(C) Krystle Attard 2012</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CFDFDA8-9B74-4E38-8DCA-1036C407FC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col.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Personal Development</a:t>
            </a:r>
            <a:endParaRPr lang="en-US" dirty="0"/>
          </a:p>
        </p:txBody>
      </p:sp>
      <p:sp>
        <p:nvSpPr>
          <p:cNvPr id="3" name="Subtitle 2"/>
          <p:cNvSpPr>
            <a:spLocks noGrp="1"/>
          </p:cNvSpPr>
          <p:nvPr>
            <p:ph type="subTitle" idx="1"/>
          </p:nvPr>
        </p:nvSpPr>
        <p:spPr/>
        <p:txBody>
          <a:bodyPr/>
          <a:lstStyle/>
          <a:p>
            <a:r>
              <a:rPr lang="en-GB" dirty="0" smtClean="0"/>
              <a:t>Substance </a:t>
            </a:r>
            <a:r>
              <a:rPr lang="en-GB" dirty="0" smtClean="0"/>
              <a:t>Misuse</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467952"/>
          </a:xfrm>
        </p:spPr>
        <p:txBody>
          <a:bodyPr>
            <a:normAutofit/>
          </a:bodyPr>
          <a:lstStyle/>
          <a:p>
            <a:pPr lvl="0"/>
            <a:r>
              <a:rPr lang="en-US" sz="2400" dirty="0" smtClean="0"/>
              <a:t>Runaway </a:t>
            </a:r>
            <a:r>
              <a:rPr lang="en-US" sz="2400" dirty="0"/>
              <a:t>and </a:t>
            </a:r>
            <a:r>
              <a:rPr lang="en-US" sz="2400" dirty="0" smtClean="0"/>
              <a:t>anti-social behaviour</a:t>
            </a:r>
          </a:p>
          <a:p>
            <a:pPr lvl="0"/>
            <a:endParaRPr lang="en-US" sz="1400" dirty="0" smtClean="0"/>
          </a:p>
          <a:p>
            <a:pPr lvl="0"/>
            <a:r>
              <a:rPr lang="en-US" sz="2400" dirty="0" smtClean="0"/>
              <a:t>Delinquent behaviour</a:t>
            </a:r>
            <a:endParaRPr lang="en-GB" sz="2400" dirty="0"/>
          </a:p>
          <a:p>
            <a:endParaRPr lang="en-US" sz="1400" dirty="0" smtClean="0"/>
          </a:p>
          <a:p>
            <a:r>
              <a:rPr lang="en-US" sz="2400" dirty="0" smtClean="0"/>
              <a:t>General </a:t>
            </a:r>
            <a:r>
              <a:rPr lang="en-US" sz="2400" dirty="0"/>
              <a:t>changes in overall attitude</a:t>
            </a:r>
            <a:endParaRPr lang="en-GB" sz="2400" dirty="0"/>
          </a:p>
          <a:p>
            <a:endParaRPr lang="en-US" sz="1400" dirty="0" smtClean="0"/>
          </a:p>
          <a:p>
            <a:r>
              <a:rPr lang="en-US" sz="2400" dirty="0" smtClean="0"/>
              <a:t>Withdrawal </a:t>
            </a:r>
            <a:r>
              <a:rPr lang="en-US" sz="2400" dirty="0"/>
              <a:t>from responsibility</a:t>
            </a:r>
            <a:endParaRPr lang="en-GB" sz="2400" dirty="0"/>
          </a:p>
          <a:p>
            <a:pPr lvl="0"/>
            <a:endParaRPr lang="en-US" sz="1400" dirty="0" smtClean="0"/>
          </a:p>
          <a:p>
            <a:pPr lvl="0"/>
            <a:r>
              <a:rPr lang="en-US" sz="2400" dirty="0" smtClean="0"/>
              <a:t>Suicide attempts</a:t>
            </a:r>
          </a:p>
          <a:p>
            <a:endParaRPr lang="en-US" sz="1400" dirty="0" smtClean="0"/>
          </a:p>
          <a:p>
            <a:r>
              <a:rPr lang="en-US" sz="2400" dirty="0" smtClean="0"/>
              <a:t>Impaired </a:t>
            </a:r>
            <a:r>
              <a:rPr lang="en-US" sz="2400" dirty="0"/>
              <a:t>interpersonal relationships (unexplainable termination of deep relationships)</a:t>
            </a:r>
            <a:endParaRPr lang="en-GB" sz="2400" dirty="0"/>
          </a:p>
          <a:p>
            <a:pPr lvl="0"/>
            <a:endParaRPr lang="en-GB" sz="2400" dirty="0"/>
          </a:p>
          <a:p>
            <a:endParaRPr lang="en-GB" dirty="0"/>
          </a:p>
        </p:txBody>
      </p:sp>
      <p:sp>
        <p:nvSpPr>
          <p:cNvPr id="3" name="Title 2"/>
          <p:cNvSpPr>
            <a:spLocks noGrp="1"/>
          </p:cNvSpPr>
          <p:nvPr>
            <p:ph type="title"/>
          </p:nvPr>
        </p:nvSpPr>
        <p:spPr/>
        <p:txBody>
          <a:bodyPr/>
          <a:lstStyle/>
          <a:p>
            <a:r>
              <a:rPr lang="en-GB" dirty="0" smtClean="0"/>
              <a:t>Personality Changes</a:t>
            </a:r>
            <a:endParaRPr lang="en-GB"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extLst>
      <p:ext uri="{BB962C8B-B14F-4D97-AF65-F5344CB8AC3E}">
        <p14:creationId xmlns:p14="http://schemas.microsoft.com/office/powerpoint/2010/main" xmlns="" val="5681115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400" dirty="0"/>
              <a:t>Frequent arguments, sudden mood changes, </a:t>
            </a:r>
            <a:r>
              <a:rPr lang="en-US" sz="2400" dirty="0" smtClean="0"/>
              <a:t>strange behaviour and </a:t>
            </a:r>
            <a:r>
              <a:rPr lang="en-US" sz="2400" dirty="0"/>
              <a:t>unexplained violent </a:t>
            </a:r>
            <a:r>
              <a:rPr lang="en-US" sz="2400" dirty="0" smtClean="0"/>
              <a:t>actions</a:t>
            </a:r>
          </a:p>
          <a:p>
            <a:pPr lvl="0"/>
            <a:endParaRPr lang="en-US" sz="1400" dirty="0" smtClean="0"/>
          </a:p>
          <a:p>
            <a:pPr lvl="0"/>
            <a:r>
              <a:rPr lang="en-US" sz="2400" dirty="0" smtClean="0"/>
              <a:t>Abrupt changes: lower </a:t>
            </a:r>
            <a:r>
              <a:rPr lang="en-US" sz="2400" dirty="0"/>
              <a:t>levels of </a:t>
            </a:r>
            <a:r>
              <a:rPr lang="en-US" sz="2400" dirty="0" smtClean="0"/>
              <a:t>self-discipline</a:t>
            </a:r>
            <a:endParaRPr lang="en-GB" sz="2400" dirty="0"/>
          </a:p>
          <a:p>
            <a:pPr lvl="0"/>
            <a:endParaRPr lang="en-US" sz="1400" dirty="0" smtClean="0"/>
          </a:p>
          <a:p>
            <a:pPr lvl="0"/>
            <a:r>
              <a:rPr lang="en-US" sz="2400" dirty="0" smtClean="0"/>
              <a:t>Unusual </a:t>
            </a:r>
            <a:r>
              <a:rPr lang="en-US" sz="2400" dirty="0"/>
              <a:t>flare-ups or outbreaks of temper.</a:t>
            </a:r>
            <a:endParaRPr lang="en-GB" sz="2400" dirty="0"/>
          </a:p>
          <a:p>
            <a:pPr lvl="0"/>
            <a:endParaRPr lang="en-US" sz="1400" dirty="0" smtClean="0"/>
          </a:p>
          <a:p>
            <a:pPr lvl="0"/>
            <a:r>
              <a:rPr lang="en-US" sz="2400" dirty="0" smtClean="0"/>
              <a:t>Obvious drunkenness or dizziness</a:t>
            </a:r>
          </a:p>
          <a:p>
            <a:pPr lvl="0"/>
            <a:endParaRPr lang="en-US" sz="1400" dirty="0" smtClean="0"/>
          </a:p>
          <a:p>
            <a:pPr lvl="0"/>
            <a:r>
              <a:rPr lang="en-US" sz="2400" dirty="0" smtClean="0"/>
              <a:t>Loss </a:t>
            </a:r>
            <a:r>
              <a:rPr lang="en-US" sz="2400" dirty="0"/>
              <a:t>of memory (blackouts)</a:t>
            </a:r>
            <a:endParaRPr lang="en-GB" sz="2400" dirty="0"/>
          </a:p>
          <a:p>
            <a:pPr lvl="0"/>
            <a:endParaRPr lang="en-GB" dirty="0"/>
          </a:p>
          <a:p>
            <a:endParaRPr lang="en-GB" dirty="0"/>
          </a:p>
        </p:txBody>
      </p:sp>
      <p:sp>
        <p:nvSpPr>
          <p:cNvPr id="3" name="Title 2"/>
          <p:cNvSpPr>
            <a:spLocks noGrp="1"/>
          </p:cNvSpPr>
          <p:nvPr>
            <p:ph type="title"/>
          </p:nvPr>
        </p:nvSpPr>
        <p:spPr/>
        <p:txBody>
          <a:bodyPr/>
          <a:lstStyle/>
          <a:p>
            <a:r>
              <a:rPr lang="en-GB" dirty="0" smtClean="0"/>
              <a:t>Behavioural changes</a:t>
            </a:r>
            <a:endParaRPr lang="en-GB"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extLst>
      <p:ext uri="{BB962C8B-B14F-4D97-AF65-F5344CB8AC3E}">
        <p14:creationId xmlns:p14="http://schemas.microsoft.com/office/powerpoint/2010/main" xmlns="" val="1190909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484784"/>
            <a:ext cx="8229600" cy="3819880"/>
          </a:xfrm>
        </p:spPr>
        <p:txBody>
          <a:bodyPr>
            <a:normAutofit/>
          </a:bodyPr>
          <a:lstStyle/>
          <a:p>
            <a:pPr lvl="0"/>
            <a:r>
              <a:rPr lang="en-US" sz="2400" dirty="0"/>
              <a:t>Radical change in choice of friends</a:t>
            </a:r>
            <a:endParaRPr lang="en-GB" sz="2400" dirty="0"/>
          </a:p>
          <a:p>
            <a:pPr lvl="0"/>
            <a:endParaRPr lang="en-US" sz="1400" dirty="0" smtClean="0"/>
          </a:p>
          <a:p>
            <a:pPr lvl="0"/>
            <a:r>
              <a:rPr lang="en-US" sz="2400" dirty="0" smtClean="0"/>
              <a:t>Change </a:t>
            </a:r>
            <a:r>
              <a:rPr lang="en-US" sz="2400" dirty="0"/>
              <a:t>in eating and sleeping patterns</a:t>
            </a:r>
            <a:endParaRPr lang="en-GB" sz="2400" dirty="0"/>
          </a:p>
          <a:p>
            <a:pPr lvl="0"/>
            <a:endParaRPr lang="en-US" sz="1400" dirty="0" smtClean="0"/>
          </a:p>
          <a:p>
            <a:pPr lvl="0"/>
            <a:r>
              <a:rPr lang="en-US" sz="2400" dirty="0" smtClean="0"/>
              <a:t>Association </a:t>
            </a:r>
            <a:r>
              <a:rPr lang="en-US" sz="2400" dirty="0"/>
              <a:t>with known substance </a:t>
            </a:r>
            <a:r>
              <a:rPr lang="en-US" sz="2400" dirty="0" smtClean="0"/>
              <a:t>abusers</a:t>
            </a:r>
            <a:endParaRPr lang="en-GB" sz="2400" dirty="0"/>
          </a:p>
          <a:p>
            <a:pPr lvl="0"/>
            <a:endParaRPr lang="en-US" sz="1400" dirty="0" smtClean="0"/>
          </a:p>
          <a:p>
            <a:pPr lvl="0"/>
            <a:r>
              <a:rPr lang="en-US" sz="2400" dirty="0" smtClean="0"/>
              <a:t>Unusual </a:t>
            </a:r>
            <a:r>
              <a:rPr lang="en-US" sz="2400" dirty="0"/>
              <a:t>borrowing of money from </a:t>
            </a:r>
            <a:r>
              <a:rPr lang="en-US" sz="2400" dirty="0" smtClean="0"/>
              <a:t>friends</a:t>
            </a:r>
            <a:endParaRPr lang="en-GB" sz="2400" dirty="0"/>
          </a:p>
          <a:p>
            <a:pPr lvl="0"/>
            <a:endParaRPr lang="en-US" sz="1400" dirty="0" smtClean="0"/>
          </a:p>
          <a:p>
            <a:pPr lvl="0"/>
            <a:r>
              <a:rPr lang="en-US" sz="2400" dirty="0" smtClean="0"/>
              <a:t>Changes </a:t>
            </a:r>
            <a:r>
              <a:rPr lang="en-US" sz="2400" dirty="0"/>
              <a:t>in </a:t>
            </a:r>
            <a:r>
              <a:rPr lang="en-US" sz="2400" dirty="0" smtClean="0"/>
              <a:t>peer </a:t>
            </a:r>
            <a:r>
              <a:rPr lang="en-US" sz="2400" dirty="0"/>
              <a:t>associations and </a:t>
            </a:r>
            <a:r>
              <a:rPr lang="en-US" sz="2400" dirty="0" smtClean="0"/>
              <a:t>friendships</a:t>
            </a:r>
            <a:endParaRPr lang="en-GB" sz="2400" dirty="0"/>
          </a:p>
          <a:p>
            <a:pPr lvl="0"/>
            <a:endParaRPr lang="en-US" sz="2400" dirty="0" smtClean="0"/>
          </a:p>
          <a:p>
            <a:endParaRPr lang="en-GB" dirty="0"/>
          </a:p>
        </p:txBody>
      </p:sp>
      <p:sp>
        <p:nvSpPr>
          <p:cNvPr id="3" name="Title 2"/>
          <p:cNvSpPr>
            <a:spLocks noGrp="1"/>
          </p:cNvSpPr>
          <p:nvPr>
            <p:ph type="title"/>
          </p:nvPr>
        </p:nvSpPr>
        <p:spPr/>
        <p:txBody>
          <a:bodyPr/>
          <a:lstStyle/>
          <a:p>
            <a:r>
              <a:rPr lang="en-GB" dirty="0" smtClean="0"/>
              <a:t>Radical changes in social life</a:t>
            </a:r>
            <a:endParaRPr lang="en-GB"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extLst>
      <p:ext uri="{BB962C8B-B14F-4D97-AF65-F5344CB8AC3E}">
        <p14:creationId xmlns:p14="http://schemas.microsoft.com/office/powerpoint/2010/main" xmlns="" val="2359570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3819880"/>
          </a:xfrm>
        </p:spPr>
        <p:txBody>
          <a:bodyPr>
            <a:normAutofit/>
          </a:bodyPr>
          <a:lstStyle/>
          <a:p>
            <a:pPr lvl="0"/>
            <a:r>
              <a:rPr lang="en-US" sz="2400" dirty="0"/>
              <a:t>Skipping </a:t>
            </a:r>
            <a:r>
              <a:rPr lang="en-US" sz="2400" dirty="0" smtClean="0"/>
              <a:t>school and failing </a:t>
            </a:r>
            <a:r>
              <a:rPr lang="en-US" sz="2400" dirty="0"/>
              <a:t>grades</a:t>
            </a:r>
            <a:endParaRPr lang="en-GB" sz="2400" dirty="0"/>
          </a:p>
          <a:p>
            <a:pPr marL="109728" lvl="0" indent="0">
              <a:buNone/>
            </a:pPr>
            <a:endParaRPr lang="en-US" sz="1400" dirty="0" smtClean="0"/>
          </a:p>
          <a:p>
            <a:pPr lvl="0"/>
            <a:r>
              <a:rPr lang="en-US" sz="2400" dirty="0" smtClean="0"/>
              <a:t>Stealing </a:t>
            </a:r>
            <a:r>
              <a:rPr lang="en-US" sz="2400" dirty="0"/>
              <a:t>small items from home or </a:t>
            </a:r>
            <a:r>
              <a:rPr lang="en-US" sz="2400" dirty="0" smtClean="0"/>
              <a:t>school</a:t>
            </a:r>
            <a:endParaRPr lang="en-GB" sz="2400" dirty="0"/>
          </a:p>
          <a:p>
            <a:pPr lvl="0"/>
            <a:endParaRPr lang="en-US" sz="1400" dirty="0" smtClean="0"/>
          </a:p>
          <a:p>
            <a:pPr lvl="0"/>
            <a:r>
              <a:rPr lang="en-US" sz="2400" dirty="0" smtClean="0"/>
              <a:t>Secretive </a:t>
            </a:r>
            <a:r>
              <a:rPr lang="en-US" sz="2400" dirty="0"/>
              <a:t>behaviour </a:t>
            </a:r>
            <a:r>
              <a:rPr lang="en-US" sz="2400" dirty="0" smtClean="0"/>
              <a:t>about actions </a:t>
            </a:r>
            <a:r>
              <a:rPr lang="en-US" sz="2400" dirty="0"/>
              <a:t>and </a:t>
            </a:r>
            <a:r>
              <a:rPr lang="en-US" sz="2400" dirty="0" smtClean="0"/>
              <a:t>possessions </a:t>
            </a:r>
          </a:p>
          <a:p>
            <a:pPr lvl="0"/>
            <a:endParaRPr lang="en-US" sz="1400" dirty="0" smtClean="0"/>
          </a:p>
          <a:p>
            <a:pPr lvl="0" algn="just"/>
            <a:r>
              <a:rPr lang="en-US" sz="2400" dirty="0" smtClean="0"/>
              <a:t>Poorly concealed </a:t>
            </a:r>
            <a:r>
              <a:rPr lang="en-US" sz="2400" dirty="0"/>
              <a:t>attempts to avoid attention and suspicion such </a:t>
            </a:r>
            <a:r>
              <a:rPr lang="en-US" sz="2400" dirty="0" smtClean="0"/>
              <a:t>as frequent </a:t>
            </a:r>
            <a:r>
              <a:rPr lang="en-US" sz="2400" dirty="0"/>
              <a:t>trips to storage rooms, restroom, </a:t>
            </a:r>
            <a:r>
              <a:rPr lang="en-US" sz="2400" dirty="0" smtClean="0"/>
              <a:t>basement...</a:t>
            </a:r>
            <a:endParaRPr lang="en-GB" sz="2400" dirty="0"/>
          </a:p>
          <a:p>
            <a:endParaRPr lang="en-GB" dirty="0"/>
          </a:p>
        </p:txBody>
      </p:sp>
      <p:sp>
        <p:nvSpPr>
          <p:cNvPr id="3" name="Title 2"/>
          <p:cNvSpPr>
            <a:spLocks noGrp="1"/>
          </p:cNvSpPr>
          <p:nvPr>
            <p:ph type="title"/>
          </p:nvPr>
        </p:nvSpPr>
        <p:spPr/>
        <p:txBody>
          <a:bodyPr>
            <a:normAutofit fontScale="90000"/>
          </a:bodyPr>
          <a:lstStyle/>
          <a:p>
            <a:r>
              <a:rPr lang="en-GB" dirty="0" smtClean="0"/>
              <a:t>Deteriorated social achievements</a:t>
            </a:r>
            <a:endParaRPr lang="en-GB"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extLst>
      <p:ext uri="{BB962C8B-B14F-4D97-AF65-F5344CB8AC3E}">
        <p14:creationId xmlns:p14="http://schemas.microsoft.com/office/powerpoint/2010/main" xmlns="" val="1755621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1947672"/>
          </a:xfrm>
        </p:spPr>
        <p:txBody>
          <a:bodyPr/>
          <a:lstStyle/>
          <a:p>
            <a:r>
              <a:rPr lang="en-US" dirty="0" smtClean="0">
                <a:hlinkClick r:id="rId2"/>
              </a:rPr>
              <a:t>Commonwealth of Learning</a:t>
            </a: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000" dirty="0" smtClean="0"/>
              <a:t>Mondi has lived with her aunt since she was 6 years old, after her mother passed away. She is now 13. </a:t>
            </a:r>
          </a:p>
          <a:p>
            <a:pPr algn="just"/>
            <a:endParaRPr lang="en-US" sz="2000" dirty="0" smtClean="0"/>
          </a:p>
          <a:p>
            <a:pPr algn="just"/>
            <a:r>
              <a:rPr lang="en-US" sz="2000" dirty="0" smtClean="0"/>
              <a:t>She has a pleasant and helpful character. She also does well at school. Since last year. Mondi moved to a different school where she did not know the other students. Since then, Mondi became unhappy and moody and was skipping school. She was also showing anger management problems. Her aunt wonders what has caused this change. </a:t>
            </a:r>
          </a:p>
          <a:p>
            <a:endParaRPr lang="en-US" sz="2000" dirty="0" smtClean="0"/>
          </a:p>
          <a:p>
            <a:r>
              <a:rPr lang="en-US" sz="2000" dirty="0" smtClean="0"/>
              <a:t>What do you think is causing Mondi’s behaviour change?</a:t>
            </a:r>
            <a:endParaRPr lang="en-US" sz="2000" dirty="0"/>
          </a:p>
        </p:txBody>
      </p:sp>
      <p:sp>
        <p:nvSpPr>
          <p:cNvPr id="3" name="Title 2"/>
          <p:cNvSpPr>
            <a:spLocks noGrp="1"/>
          </p:cNvSpPr>
          <p:nvPr>
            <p:ph type="title"/>
          </p:nvPr>
        </p:nvSpPr>
        <p:spPr/>
        <p:txBody>
          <a:bodyPr/>
          <a:lstStyle/>
          <a:p>
            <a:r>
              <a:rPr lang="en-GB" dirty="0" smtClean="0"/>
              <a:t>Introduction</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090812"/>
          </a:xfrm>
        </p:spPr>
        <p:txBody>
          <a:bodyPr>
            <a:noAutofit/>
          </a:bodyPr>
          <a:lstStyle/>
          <a:p>
            <a:pPr algn="just"/>
            <a:r>
              <a:rPr lang="en-US" sz="2400" dirty="0" smtClean="0"/>
              <a:t>Substance abuse is one possible explanation</a:t>
            </a:r>
          </a:p>
          <a:p>
            <a:pPr algn="just"/>
            <a:endParaRPr lang="en-US" sz="2400" dirty="0" smtClean="0"/>
          </a:p>
          <a:p>
            <a:pPr algn="just"/>
            <a:r>
              <a:rPr lang="en-US" sz="2400" dirty="0" smtClean="0"/>
              <a:t>Use of substances (drugs, alcohol or inhalants) can produce changes similar to Mondi’s behaviour</a:t>
            </a:r>
          </a:p>
          <a:p>
            <a:pPr algn="just"/>
            <a:endParaRPr lang="en-GB" sz="2400" dirty="0" smtClean="0"/>
          </a:p>
          <a:p>
            <a:pPr algn="just"/>
            <a:r>
              <a:rPr lang="en-GB" sz="2400" dirty="0" smtClean="0"/>
              <a:t>There is no recipe to identifying substance abuse</a:t>
            </a:r>
          </a:p>
          <a:p>
            <a:pPr algn="just"/>
            <a:endParaRPr lang="en-GB" sz="2400" dirty="0" smtClean="0"/>
          </a:p>
          <a:p>
            <a:pPr algn="just"/>
            <a:r>
              <a:rPr lang="en-GB" sz="2400" dirty="0" smtClean="0"/>
              <a:t>Awareness of symptoms and drastic behaviour changes</a:t>
            </a:r>
            <a:endParaRPr lang="en-US" sz="2400" dirty="0" smtClean="0"/>
          </a:p>
          <a:p>
            <a:endParaRPr lang="en-US" sz="2400" dirty="0" smtClean="0"/>
          </a:p>
        </p:txBody>
      </p:sp>
      <p:sp>
        <p:nvSpPr>
          <p:cNvPr id="3" name="Title 2"/>
          <p:cNvSpPr>
            <a:spLocks noGrp="1"/>
          </p:cNvSpPr>
          <p:nvPr>
            <p:ph type="title"/>
          </p:nvPr>
        </p:nvSpPr>
        <p:spPr/>
        <p:txBody>
          <a:bodyPr/>
          <a:lstStyle/>
          <a:p>
            <a:r>
              <a:rPr lang="en-GB" dirty="0" smtClean="0"/>
              <a:t>Possible explanations</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2400" b="1" dirty="0" smtClean="0">
                <a:solidFill>
                  <a:schemeClr val="accent2">
                    <a:lumMod val="75000"/>
                  </a:schemeClr>
                </a:solidFill>
              </a:rPr>
              <a:t>Use</a:t>
            </a:r>
            <a:r>
              <a:rPr lang="en-US" sz="2400" dirty="0" smtClean="0">
                <a:solidFill>
                  <a:schemeClr val="accent2">
                    <a:lumMod val="75000"/>
                  </a:schemeClr>
                </a:solidFill>
              </a:rPr>
              <a:t> </a:t>
            </a:r>
            <a:r>
              <a:rPr lang="en-US" sz="2400" dirty="0" smtClean="0"/>
              <a:t>-  applying a substance correctly or for its intended purpose. </a:t>
            </a:r>
          </a:p>
          <a:p>
            <a:pPr algn="just"/>
            <a:endParaRPr lang="en-US" sz="2400" dirty="0" smtClean="0"/>
          </a:p>
          <a:p>
            <a:pPr algn="just"/>
            <a:r>
              <a:rPr lang="en-US" sz="2400" b="1" dirty="0" smtClean="0">
                <a:solidFill>
                  <a:schemeClr val="accent2">
                    <a:lumMod val="75000"/>
                  </a:schemeClr>
                </a:solidFill>
              </a:rPr>
              <a:t>Misuse</a:t>
            </a:r>
            <a:r>
              <a:rPr lang="en-US" sz="2400" dirty="0" smtClean="0">
                <a:solidFill>
                  <a:schemeClr val="accent2">
                    <a:lumMod val="75000"/>
                  </a:schemeClr>
                </a:solidFill>
              </a:rPr>
              <a:t> </a:t>
            </a:r>
            <a:r>
              <a:rPr lang="en-US" sz="2400" dirty="0" smtClean="0"/>
              <a:t>-  wrong or unintentional purpose, usually harmful</a:t>
            </a:r>
          </a:p>
          <a:p>
            <a:pPr algn="just"/>
            <a:endParaRPr lang="en-US" sz="2400" dirty="0" smtClean="0"/>
          </a:p>
          <a:p>
            <a:pPr algn="just"/>
            <a:r>
              <a:rPr lang="en-US" sz="2400" b="1" dirty="0" smtClean="0">
                <a:solidFill>
                  <a:schemeClr val="accent2">
                    <a:lumMod val="75000"/>
                  </a:schemeClr>
                </a:solidFill>
              </a:rPr>
              <a:t>Abuse</a:t>
            </a:r>
            <a:r>
              <a:rPr lang="en-US" sz="2400" dirty="0" smtClean="0">
                <a:solidFill>
                  <a:schemeClr val="accent2">
                    <a:lumMod val="75000"/>
                  </a:schemeClr>
                </a:solidFill>
              </a:rPr>
              <a:t> </a:t>
            </a:r>
            <a:r>
              <a:rPr lang="en-US" sz="2400" dirty="0" smtClean="0"/>
              <a:t>-  Illegal substances or misuse of legitimate substances (e.g. cocaine, heroin, alcohol, glue…)</a:t>
            </a:r>
          </a:p>
          <a:p>
            <a:endParaRPr lang="en-US" dirty="0"/>
          </a:p>
        </p:txBody>
      </p:sp>
      <p:sp>
        <p:nvSpPr>
          <p:cNvPr id="3" name="Title 2"/>
          <p:cNvSpPr>
            <a:spLocks noGrp="1"/>
          </p:cNvSpPr>
          <p:nvPr>
            <p:ph type="title"/>
          </p:nvPr>
        </p:nvSpPr>
        <p:spPr/>
        <p:txBody>
          <a:bodyPr/>
          <a:lstStyle/>
          <a:p>
            <a:r>
              <a:rPr lang="en-GB" dirty="0" smtClean="0"/>
              <a:t>Definitions</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3733622"/>
          </a:xfrm>
        </p:spPr>
        <p:txBody>
          <a:bodyPr>
            <a:normAutofit/>
          </a:bodyPr>
          <a:lstStyle/>
          <a:p>
            <a:pPr algn="just"/>
            <a:r>
              <a:rPr lang="en-US" sz="2400" dirty="0" smtClean="0"/>
              <a:t>Effect on the individual </a:t>
            </a:r>
          </a:p>
          <a:p>
            <a:pPr algn="just"/>
            <a:endParaRPr lang="en-US" sz="1400" dirty="0" smtClean="0"/>
          </a:p>
          <a:p>
            <a:pPr algn="just"/>
            <a:r>
              <a:rPr lang="en-US" sz="2400" dirty="0" smtClean="0"/>
              <a:t>Substance abuse by youth can alter their lives permanently, destroying their health, productivity and relationships with others </a:t>
            </a:r>
          </a:p>
          <a:p>
            <a:pPr algn="just"/>
            <a:endParaRPr lang="en-US" sz="1400" dirty="0" smtClean="0"/>
          </a:p>
          <a:p>
            <a:pPr algn="just"/>
            <a:r>
              <a:rPr lang="en-US" sz="2400" dirty="0" smtClean="0"/>
              <a:t>Ripple effect within the abuser’s social circles</a:t>
            </a:r>
          </a:p>
          <a:p>
            <a:pPr algn="just"/>
            <a:endParaRPr lang="en-GB" sz="1400" dirty="0" smtClean="0"/>
          </a:p>
          <a:p>
            <a:pPr algn="just"/>
            <a:r>
              <a:rPr lang="en-GB" sz="2400" dirty="0" smtClean="0"/>
              <a:t>Widespread social consequences</a:t>
            </a:r>
            <a:endParaRPr lang="en-US" sz="2400" dirty="0"/>
          </a:p>
        </p:txBody>
      </p:sp>
      <p:sp>
        <p:nvSpPr>
          <p:cNvPr id="3" name="Title 2"/>
          <p:cNvSpPr>
            <a:spLocks noGrp="1"/>
          </p:cNvSpPr>
          <p:nvPr>
            <p:ph type="title"/>
          </p:nvPr>
        </p:nvSpPr>
        <p:spPr/>
        <p:txBody>
          <a:bodyPr/>
          <a:lstStyle/>
          <a:p>
            <a:r>
              <a:rPr lang="en-GB" dirty="0" smtClean="0"/>
              <a:t>Why be concerned?</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400" dirty="0" smtClean="0"/>
              <a:t>Feel less stressful and forget about problems</a:t>
            </a:r>
          </a:p>
          <a:p>
            <a:pPr algn="just"/>
            <a:r>
              <a:rPr lang="en-US" sz="2400" dirty="0" smtClean="0"/>
              <a:t>To feel good</a:t>
            </a:r>
          </a:p>
          <a:p>
            <a:pPr algn="just"/>
            <a:r>
              <a:rPr lang="en-US" sz="2400" dirty="0" smtClean="0"/>
              <a:t>Boredom (to give them something to do)</a:t>
            </a:r>
          </a:p>
          <a:p>
            <a:pPr algn="just"/>
            <a:r>
              <a:rPr lang="en-US" sz="2400" dirty="0" smtClean="0"/>
              <a:t>Curiosity</a:t>
            </a:r>
          </a:p>
          <a:p>
            <a:pPr algn="just"/>
            <a:r>
              <a:rPr lang="en-US" sz="2400" dirty="0" smtClean="0"/>
              <a:t>To feel more grown up</a:t>
            </a:r>
          </a:p>
          <a:p>
            <a:pPr algn="just"/>
            <a:r>
              <a:rPr lang="en-US" sz="2400" dirty="0" smtClean="0"/>
              <a:t>To fit in with peers </a:t>
            </a:r>
          </a:p>
          <a:p>
            <a:pPr algn="just"/>
            <a:endParaRPr lang="en-US" sz="2400" dirty="0" smtClean="0"/>
          </a:p>
          <a:p>
            <a:pPr algn="just"/>
            <a:r>
              <a:rPr lang="en-US" sz="2400" dirty="0" smtClean="0"/>
              <a:t>Why could Mondi be vulnerable to substance abuse?</a:t>
            </a:r>
            <a:endParaRPr lang="en-US" sz="2400" dirty="0"/>
          </a:p>
        </p:txBody>
      </p:sp>
      <p:sp>
        <p:nvSpPr>
          <p:cNvPr id="3" name="Title 2"/>
          <p:cNvSpPr>
            <a:spLocks noGrp="1"/>
          </p:cNvSpPr>
          <p:nvPr>
            <p:ph type="title"/>
          </p:nvPr>
        </p:nvSpPr>
        <p:spPr/>
        <p:txBody>
          <a:bodyPr/>
          <a:lstStyle/>
          <a:p>
            <a:r>
              <a:rPr lang="en-GB" dirty="0" smtClean="0"/>
              <a:t>Why is </a:t>
            </a:r>
            <a:r>
              <a:rPr lang="en-GB" smtClean="0"/>
              <a:t>it justified?</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3963895"/>
          </a:xfrm>
        </p:spPr>
        <p:txBody>
          <a:bodyPr>
            <a:noAutofit/>
          </a:bodyPr>
          <a:lstStyle/>
          <a:p>
            <a:endParaRPr lang="en-US" sz="2400" dirty="0" smtClean="0"/>
          </a:p>
          <a:p>
            <a:r>
              <a:rPr lang="en-US" sz="2400" dirty="0" smtClean="0"/>
              <a:t>Change in appearance</a:t>
            </a:r>
          </a:p>
          <a:p>
            <a:endParaRPr lang="en-US" sz="2400" dirty="0" smtClean="0"/>
          </a:p>
          <a:p>
            <a:r>
              <a:rPr lang="en-US" sz="2400" dirty="0" smtClean="0"/>
              <a:t>Radical long-term change in personality</a:t>
            </a:r>
          </a:p>
          <a:p>
            <a:endParaRPr lang="en-US" sz="2400" dirty="0" smtClean="0"/>
          </a:p>
          <a:p>
            <a:r>
              <a:rPr lang="en-US" sz="2400" dirty="0" smtClean="0"/>
              <a:t>Radical changes in social life</a:t>
            </a:r>
          </a:p>
          <a:p>
            <a:endParaRPr lang="en-US" sz="2400" dirty="0" smtClean="0"/>
          </a:p>
          <a:p>
            <a:r>
              <a:rPr lang="en-US" sz="2400" dirty="0" smtClean="0"/>
              <a:t>‘Sudden’ deterioration of social achievements</a:t>
            </a:r>
            <a:endParaRPr lang="en-US" sz="2400" dirty="0"/>
          </a:p>
        </p:txBody>
      </p:sp>
      <p:sp>
        <p:nvSpPr>
          <p:cNvPr id="3" name="Title 2"/>
          <p:cNvSpPr>
            <a:spLocks noGrp="1"/>
          </p:cNvSpPr>
          <p:nvPr>
            <p:ph type="title"/>
          </p:nvPr>
        </p:nvSpPr>
        <p:spPr/>
        <p:txBody>
          <a:bodyPr/>
          <a:lstStyle/>
          <a:p>
            <a:r>
              <a:rPr lang="en-US" dirty="0" smtClean="0"/>
              <a:t>Warning signs to look out for</a:t>
            </a:r>
            <a:endParaRPr lang="en-US"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2400" dirty="0"/>
              <a:t>Smell of alcohol, </a:t>
            </a:r>
            <a:r>
              <a:rPr lang="en-US" sz="2400" dirty="0" smtClean="0"/>
              <a:t>smoke </a:t>
            </a:r>
            <a:r>
              <a:rPr lang="en-US" sz="2400" dirty="0"/>
              <a:t>or other chemicals on breath or clothing</a:t>
            </a:r>
            <a:endParaRPr lang="en-GB" sz="2400" dirty="0"/>
          </a:p>
          <a:p>
            <a:pPr lvl="0"/>
            <a:endParaRPr lang="en-US" sz="1700" dirty="0" smtClean="0"/>
          </a:p>
          <a:p>
            <a:pPr lvl="0"/>
            <a:r>
              <a:rPr lang="en-US" sz="2400" dirty="0" smtClean="0"/>
              <a:t>Change in </a:t>
            </a:r>
            <a:r>
              <a:rPr lang="en-US" sz="2400" dirty="0"/>
              <a:t>dress, appearance and </a:t>
            </a:r>
            <a:r>
              <a:rPr lang="en-US" sz="2400" dirty="0" smtClean="0"/>
              <a:t>grooming</a:t>
            </a:r>
          </a:p>
          <a:p>
            <a:pPr lvl="0"/>
            <a:endParaRPr lang="en-US" sz="1800" dirty="0" smtClean="0"/>
          </a:p>
          <a:p>
            <a:pPr lvl="0"/>
            <a:r>
              <a:rPr lang="en-US" sz="2400" dirty="0" smtClean="0"/>
              <a:t>Deterioration in personal hygiene and physical appearance</a:t>
            </a:r>
            <a:endParaRPr lang="en-GB" sz="2400" dirty="0"/>
          </a:p>
          <a:p>
            <a:pPr lvl="0"/>
            <a:endParaRPr lang="en-US" sz="1600" dirty="0" smtClean="0"/>
          </a:p>
          <a:p>
            <a:pPr lvl="0"/>
            <a:r>
              <a:rPr lang="en-US" sz="2400" dirty="0" smtClean="0"/>
              <a:t>Difficulty focusing </a:t>
            </a:r>
          </a:p>
          <a:p>
            <a:pPr lvl="0"/>
            <a:endParaRPr lang="en-US" sz="1600" dirty="0" smtClean="0"/>
          </a:p>
          <a:p>
            <a:pPr lvl="0"/>
            <a:r>
              <a:rPr lang="en-US" sz="2400" dirty="0" smtClean="0"/>
              <a:t>Glazed </a:t>
            </a:r>
            <a:r>
              <a:rPr lang="en-US" sz="2400" dirty="0"/>
              <a:t>appearance of the </a:t>
            </a:r>
            <a:r>
              <a:rPr lang="en-US" sz="2400" dirty="0" smtClean="0"/>
              <a:t>eyes</a:t>
            </a:r>
            <a:endParaRPr lang="en-GB" sz="2400" dirty="0"/>
          </a:p>
          <a:p>
            <a:endParaRPr lang="en-GB" dirty="0"/>
          </a:p>
        </p:txBody>
      </p:sp>
      <p:sp>
        <p:nvSpPr>
          <p:cNvPr id="3" name="Title 2"/>
          <p:cNvSpPr>
            <a:spLocks noGrp="1"/>
          </p:cNvSpPr>
          <p:nvPr>
            <p:ph type="title"/>
          </p:nvPr>
        </p:nvSpPr>
        <p:spPr/>
        <p:txBody>
          <a:bodyPr/>
          <a:lstStyle/>
          <a:p>
            <a:r>
              <a:rPr lang="en-GB" dirty="0" smtClean="0"/>
              <a:t>Change in appearance</a:t>
            </a:r>
            <a:endParaRPr lang="en-GB"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extLst>
      <p:ext uri="{BB962C8B-B14F-4D97-AF65-F5344CB8AC3E}">
        <p14:creationId xmlns:p14="http://schemas.microsoft.com/office/powerpoint/2010/main" xmlns="" val="3912608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035904"/>
          </a:xfrm>
        </p:spPr>
        <p:txBody>
          <a:bodyPr/>
          <a:lstStyle/>
          <a:p>
            <a:pPr lvl="0" algn="just"/>
            <a:r>
              <a:rPr lang="en-US" sz="2400" dirty="0"/>
              <a:t>Wearing sunglasses at inappropriate times</a:t>
            </a:r>
            <a:endParaRPr lang="en-GB" sz="2400" dirty="0"/>
          </a:p>
          <a:p>
            <a:pPr lvl="0" algn="just"/>
            <a:endParaRPr lang="en-US" sz="2400" dirty="0" smtClean="0"/>
          </a:p>
          <a:p>
            <a:pPr lvl="0" algn="just"/>
            <a:r>
              <a:rPr lang="en-US" sz="2400" dirty="0" smtClean="0"/>
              <a:t>Continually </a:t>
            </a:r>
            <a:r>
              <a:rPr lang="en-US" sz="2400" dirty="0"/>
              <a:t>wearing long-sleeved garments in hot weather </a:t>
            </a:r>
            <a:endParaRPr lang="en-US" sz="2400" dirty="0" smtClean="0"/>
          </a:p>
          <a:p>
            <a:pPr lvl="0" algn="just"/>
            <a:endParaRPr lang="en-US" sz="2400" dirty="0" smtClean="0"/>
          </a:p>
          <a:p>
            <a:pPr lvl="0" algn="just"/>
            <a:r>
              <a:rPr lang="en-US" sz="2400" dirty="0" smtClean="0"/>
              <a:t>Reluctant </a:t>
            </a:r>
            <a:r>
              <a:rPr lang="en-US" sz="2400" dirty="0"/>
              <a:t>to wear short-sleeved attire </a:t>
            </a:r>
            <a:r>
              <a:rPr lang="en-US" sz="2400" dirty="0" smtClean="0"/>
              <a:t>when appropriate</a:t>
            </a:r>
          </a:p>
          <a:p>
            <a:pPr lvl="0"/>
            <a:endParaRPr lang="en-US" dirty="0"/>
          </a:p>
          <a:p>
            <a:pPr lvl="0"/>
            <a:endParaRPr lang="en-US" dirty="0"/>
          </a:p>
          <a:p>
            <a:endParaRPr lang="en-GB" dirty="0"/>
          </a:p>
        </p:txBody>
      </p:sp>
      <p:sp>
        <p:nvSpPr>
          <p:cNvPr id="3" name="Title 2"/>
          <p:cNvSpPr>
            <a:spLocks noGrp="1"/>
          </p:cNvSpPr>
          <p:nvPr>
            <p:ph type="title"/>
          </p:nvPr>
        </p:nvSpPr>
        <p:spPr/>
        <p:txBody>
          <a:bodyPr/>
          <a:lstStyle/>
          <a:p>
            <a:r>
              <a:rPr lang="en-GB" dirty="0" smtClean="0"/>
              <a:t>Change in attire</a:t>
            </a:r>
            <a:endParaRPr lang="en-GB" dirty="0"/>
          </a:p>
        </p:txBody>
      </p:sp>
      <p:sp>
        <p:nvSpPr>
          <p:cNvPr id="4" name="Footer Placeholder 3"/>
          <p:cNvSpPr>
            <a:spLocks noGrp="1"/>
          </p:cNvSpPr>
          <p:nvPr>
            <p:ph type="ftr" sz="quarter" idx="11"/>
          </p:nvPr>
        </p:nvSpPr>
        <p:spPr/>
        <p:txBody>
          <a:bodyPr/>
          <a:lstStyle/>
          <a:p>
            <a:r>
              <a:rPr lang="en-US" smtClean="0"/>
              <a:t>(C) Krystle Attard 2012</a:t>
            </a:r>
            <a:endParaRPr lang="en-US"/>
          </a:p>
        </p:txBody>
      </p:sp>
    </p:spTree>
    <p:extLst>
      <p:ext uri="{BB962C8B-B14F-4D97-AF65-F5344CB8AC3E}">
        <p14:creationId xmlns:p14="http://schemas.microsoft.com/office/powerpoint/2010/main" xmlns="" val="40839438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TotalTime>
  <Words>580</Words>
  <Application>Microsoft Office PowerPoint</Application>
  <PresentationFormat>On-screen Show (4:3)</PresentationFormat>
  <Paragraphs>121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Personal Development</vt:lpstr>
      <vt:lpstr>Introduction</vt:lpstr>
      <vt:lpstr>Possible explanations</vt:lpstr>
      <vt:lpstr>Definitions</vt:lpstr>
      <vt:lpstr>Why be concerned?</vt:lpstr>
      <vt:lpstr>Why is it justified?</vt:lpstr>
      <vt:lpstr>Warning signs to look out for</vt:lpstr>
      <vt:lpstr>Change in appearance</vt:lpstr>
      <vt:lpstr>Change in attire</vt:lpstr>
      <vt:lpstr>Personality Changes</vt:lpstr>
      <vt:lpstr>Behavioural changes</vt:lpstr>
      <vt:lpstr>Radical changes in social life</vt:lpstr>
      <vt:lpstr>Deteriorated social achievements</vt:lpstr>
      <vt:lpstr>References</vt:lpstr>
    </vt:vector>
  </TitlesOfParts>
  <Company>Domain Building, Constitution Street, Mosta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Dev</dc:title>
  <dc:creator>krystle</dc:creator>
  <cp:lastModifiedBy>andrewts</cp:lastModifiedBy>
  <cp:revision>35</cp:revision>
  <dcterms:created xsi:type="dcterms:W3CDTF">2012-10-03T07:58:33Z</dcterms:created>
  <dcterms:modified xsi:type="dcterms:W3CDTF">2012-11-21T12:00:41Z</dcterms:modified>
  <cp:contentStatus/>
</cp:coreProperties>
</file>