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56" r:id="rId2"/>
    <p:sldId id="268" r:id="rId3"/>
    <p:sldId id="272" r:id="rId4"/>
    <p:sldId id="273" r:id="rId5"/>
    <p:sldId id="274" r:id="rId6"/>
    <p:sldId id="275" r:id="rId7"/>
    <p:sldId id="276" r:id="rId8"/>
    <p:sldId id="277" r:id="rId9"/>
    <p:sldId id="280" r:id="rId10"/>
    <p:sldId id="269" r:id="rId11"/>
    <p:sldId id="270" r:id="rId12"/>
    <p:sldId id="271" r:id="rId13"/>
    <p:sldId id="279" r:id="rId14"/>
    <p:sldId id="293" r:id="rId15"/>
    <p:sldId id="294" r:id="rId16"/>
    <p:sldId id="287" r:id="rId17"/>
    <p:sldId id="290" r:id="rId18"/>
    <p:sldId id="281" r:id="rId19"/>
    <p:sldId id="283" r:id="rId20"/>
    <p:sldId id="284" r:id="rId21"/>
    <p:sldId id="285" r:id="rId22"/>
    <p:sldId id="286" r:id="rId23"/>
    <p:sldId id="292" r:id="rId24"/>
    <p:sldId id="288" r:id="rId25"/>
    <p:sldId id="282" r:id="rId26"/>
    <p:sldId id="289" r:id="rId27"/>
    <p:sldId id="291" r:id="rId28"/>
    <p:sldId id="267" r:id="rId29"/>
    <p:sldId id="257" r:id="rId30"/>
    <p:sldId id="258" r:id="rId31"/>
    <p:sldId id="259" r:id="rId32"/>
    <p:sldId id="260" r:id="rId33"/>
    <p:sldId id="261" r:id="rId34"/>
    <p:sldId id="262" r:id="rId35"/>
    <p:sldId id="263" r:id="rId36"/>
    <p:sldId id="264" r:id="rId37"/>
    <p:sldId id="265" r:id="rId38"/>
    <p:sldId id="266"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14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086BCFB-DF28-4127-8756-BD4C12C7D172}" type="datetimeFigureOut">
              <a:rPr lang="en-US"/>
              <a:pPr>
                <a:defRPr/>
              </a:pPr>
              <a:t>2/17/2016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09C2106-23F7-49FB-B7C2-920D87A1D3C2}" type="slidenum">
              <a:rPr lang="en-US"/>
              <a:pPr>
                <a:defRPr/>
              </a:pPr>
              <a:t>‹#›</a:t>
            </a:fld>
            <a:endParaRPr lang="en-US"/>
          </a:p>
        </p:txBody>
      </p:sp>
    </p:spTree>
    <p:extLst>
      <p:ext uri="{BB962C8B-B14F-4D97-AF65-F5344CB8AC3E}">
        <p14:creationId xmlns:p14="http://schemas.microsoft.com/office/powerpoint/2010/main" val="1381748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CC3C8-A1DF-41F9-BE19-4797CB9B2A1C}"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8F2A54-E4AD-47C7-8080-25994DEB8DD8}"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07B5A2-B1DD-4DB3-985C-9FC5F4DB0C6E}"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A57AEA-431D-465B-8A9B-0C240A921F22}"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0F83F0ED-A755-466C-ABAA-B918503E38E0}" type="slidenum">
              <a:rPr lang="en-US" smtClean="0"/>
              <a:pPr>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B30D9F-0D41-44C7-B953-EAC78ADC2147}"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3DC3E6-3D7D-4434-ACA4-A435C326805C}"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42EE63-433C-4860-8847-1E7257619A3B}"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20ED8F-DD59-411B-A6DE-DCE2DA8853F5}"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B76AE-A7D8-4017-BD7D-F3EDFC7B136C}"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208DDC-C9A0-4514-BD8E-3CB11A008BB6}"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D92E7E-5335-4451-8192-FC85F00E9B5D}" type="slidenum">
              <a:rPr lang="en-US" smtClean="0"/>
              <a:pPr fontAlgn="base">
                <a:spcBef>
                  <a:spcPct val="0"/>
                </a:spcBef>
                <a:spcAft>
                  <a:spcPct val="0"/>
                </a:spcAft>
                <a:defRPr/>
              </a:pPr>
              <a:t>35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B62D0EA4-B4D0-4642-9BEB-3DE905778318}" type="datetimeFigureOut">
              <a:rPr lang="en-US"/>
              <a:pPr>
                <a:defRPr/>
              </a:pPr>
              <a:t>2/17/2016</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32A80044-B983-4935-BE51-77415950EF48}" type="slidenum">
              <a:rPr lang="en-US"/>
              <a:pPr>
                <a:defRPr/>
              </a:pPr>
              <a:t>‹#›</a:t>
            </a:fld>
            <a:endParaRPr lang="en-US"/>
          </a:p>
        </p:txBody>
      </p:sp>
    </p:spTree>
    <p:extLst>
      <p:ext uri="{BB962C8B-B14F-4D97-AF65-F5344CB8AC3E}">
        <p14:creationId xmlns:p14="http://schemas.microsoft.com/office/powerpoint/2010/main" val="10406818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CC2A9C-E386-4C59-B5D6-27C8410F6B38}" type="datetimeFigureOut">
              <a:rPr lang="en-US"/>
              <a:pPr>
                <a:defRPr/>
              </a:pPr>
              <a:t>2/17/2016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B19713-9016-4EF3-8F05-34381B5EF52A}" type="slidenum">
              <a:rPr lang="en-US"/>
              <a:pPr>
                <a:defRPr/>
              </a:pPr>
              <a:t>‹#›</a:t>
            </a:fld>
            <a:endParaRPr lang="en-US"/>
          </a:p>
        </p:txBody>
      </p:sp>
    </p:spTree>
    <p:extLst>
      <p:ext uri="{BB962C8B-B14F-4D97-AF65-F5344CB8AC3E}">
        <p14:creationId xmlns:p14="http://schemas.microsoft.com/office/powerpoint/2010/main" val="337853935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0FF70BC9-99ED-4BD0-80F0-740D2AB96F29}"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3B403B73-5797-42ED-8D13-4CC6F7ACC95C}" type="datetimeFigureOut">
              <a:rPr lang="en-US"/>
              <a:pPr>
                <a:defRPr/>
              </a:pPr>
              <a:t>2/17/2016</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02102662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E1914F-4167-496D-AD0E-8751C160A1C3}" type="datetimeFigureOut">
              <a:rPr lang="en-US"/>
              <a:pPr>
                <a:defRPr/>
              </a:pPr>
              <a:t>2/17/2016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86852FCB-7785-4564-B27F-B175C24E9AAD}" type="slidenum">
              <a:rPr lang="en-US"/>
              <a:pPr>
                <a:defRPr/>
              </a:pPr>
              <a:t>‹#›</a:t>
            </a:fld>
            <a:endParaRPr lang="en-US"/>
          </a:p>
        </p:txBody>
      </p:sp>
    </p:spTree>
    <p:extLst>
      <p:ext uri="{BB962C8B-B14F-4D97-AF65-F5344CB8AC3E}">
        <p14:creationId xmlns:p14="http://schemas.microsoft.com/office/powerpoint/2010/main" val="62531534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AE084B71-06B4-43C2-8501-96715AD27041}" type="datetimeFigureOut">
              <a:rPr lang="en-US"/>
              <a:pPr>
                <a:defRPr/>
              </a:pPr>
              <a:t>2/17/2016</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149D7568-BDA4-4DA0-977B-275D8B334D91}" type="slidenum">
              <a:rPr lang="en-US"/>
              <a:pPr>
                <a:defRPr/>
              </a:pPr>
              <a:t>‹#›</a:t>
            </a:fld>
            <a:endParaRPr lang="en-US"/>
          </a:p>
        </p:txBody>
      </p:sp>
    </p:spTree>
    <p:extLst>
      <p:ext uri="{BB962C8B-B14F-4D97-AF65-F5344CB8AC3E}">
        <p14:creationId xmlns:p14="http://schemas.microsoft.com/office/powerpoint/2010/main" val="680510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E972B85B-737A-46CB-8B6F-A35A6A01C14D}" type="datetimeFigureOut">
              <a:rPr lang="en-US"/>
              <a:pPr>
                <a:defRPr/>
              </a:pPr>
              <a:t>2/17/2016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043970B-FBD9-4F8A-B18D-DF981604B78E}" type="slidenum">
              <a:rPr lang="en-US"/>
              <a:pPr>
                <a:defRPr/>
              </a:pPr>
              <a:t>‹#›</a:t>
            </a:fld>
            <a:endParaRPr lang="en-US"/>
          </a:p>
        </p:txBody>
      </p:sp>
    </p:spTree>
    <p:extLst>
      <p:ext uri="{BB962C8B-B14F-4D97-AF65-F5344CB8AC3E}">
        <p14:creationId xmlns:p14="http://schemas.microsoft.com/office/powerpoint/2010/main" val="281475066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C8474718-27B9-492C-98F7-BAC499D66BA6}" type="datetimeFigureOut">
              <a:rPr lang="en-US"/>
              <a:pPr>
                <a:defRPr/>
              </a:pPr>
              <a:t>2/17/2016</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D9CF8DDA-C590-4187-AEFD-3188007964D9}" type="slidenum">
              <a:rPr lang="en-US"/>
              <a:pPr>
                <a:defRPr/>
              </a:pPr>
              <a:t>‹#›</a:t>
            </a:fld>
            <a:endParaRPr lang="en-US"/>
          </a:p>
        </p:txBody>
      </p:sp>
    </p:spTree>
    <p:extLst>
      <p:ext uri="{BB962C8B-B14F-4D97-AF65-F5344CB8AC3E}">
        <p14:creationId xmlns:p14="http://schemas.microsoft.com/office/powerpoint/2010/main" val="91153843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5F4A3A36-212B-4022-8222-A6F00DC7CBF4}" type="datetimeFigureOut">
              <a:rPr lang="en-US"/>
              <a:pPr>
                <a:defRPr/>
              </a:pPr>
              <a:t>2/17/2016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D5EB966C-4DD8-413B-B094-FE54ED2E73BA}" type="slidenum">
              <a:rPr lang="en-US"/>
              <a:pPr>
                <a:defRPr/>
              </a:pPr>
              <a:t>‹#›</a:t>
            </a:fld>
            <a:endParaRPr lang="en-US"/>
          </a:p>
        </p:txBody>
      </p:sp>
    </p:spTree>
    <p:extLst>
      <p:ext uri="{BB962C8B-B14F-4D97-AF65-F5344CB8AC3E}">
        <p14:creationId xmlns:p14="http://schemas.microsoft.com/office/powerpoint/2010/main" val="200609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Date Placeholder 1"/>
          <p:cNvSpPr>
            <a:spLocks noGrp="1"/>
          </p:cNvSpPr>
          <p:nvPr>
            <p:ph type="dt" sz="half" idx="10"/>
          </p:nvPr>
        </p:nvSpPr>
        <p:spPr/>
        <p:txBody>
          <a:bodyPr/>
          <a:lstStyle>
            <a:lvl1pPr>
              <a:defRPr/>
            </a:lvl1pPr>
          </a:lstStyle>
          <a:p>
            <a:pPr>
              <a:defRPr/>
            </a:pPr>
            <a:fld id="{0CD48920-B09A-4B5C-AC4B-B3733A21B9DE}" type="datetimeFigureOut">
              <a:rPr lang="en-US"/>
              <a:pPr>
                <a:defRPr/>
              </a:pPr>
              <a:t>2/17/2016</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B047F914-7130-4D7E-A729-7B8B55621874}" type="slidenum">
              <a:rPr lang="en-US"/>
              <a:pPr>
                <a:defRPr/>
              </a:pPr>
              <a:t>‹#›</a:t>
            </a:fld>
            <a:endParaRPr lang="en-US"/>
          </a:p>
        </p:txBody>
      </p:sp>
    </p:spTree>
    <p:extLst>
      <p:ext uri="{BB962C8B-B14F-4D97-AF65-F5344CB8AC3E}">
        <p14:creationId xmlns:p14="http://schemas.microsoft.com/office/powerpoint/2010/main" val="3734737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7E284905-19EF-4C81-9083-B9BDB7DC500F}"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B7932A24-88D3-4A7D-9949-523FBCD06F7D}" type="datetimeFigureOut">
              <a:rPr lang="en-US"/>
              <a:pPr>
                <a:defRPr/>
              </a:pPr>
              <a:t>2/17/2016</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161860863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25734480-6A5D-45D2-8531-45089B854953}"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2BEFAE49-2BA4-492E-823D-1E4B79F71285}" type="datetimeFigureOut">
              <a:rPr lang="en-US"/>
              <a:pPr>
                <a:defRPr/>
              </a:pPr>
              <a:t>2/17/2016</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120345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FECB7E44-F7D1-4070-B6A7-6EE9AED08376}" type="datetimeFigureOut">
              <a:rPr lang="en-US"/>
              <a:pPr>
                <a:defRPr/>
              </a:pPr>
              <a:t>2/17/2016</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AF8D4005-88E6-4BB8-97F4-D1FB371DFC15}"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rtl="0" eaLnBrk="0" fontAlgn="base" hangingPunct="0">
        <a:spcBef>
          <a:spcPct val="0"/>
        </a:spcBef>
        <a:spcAft>
          <a:spcPct val="0"/>
        </a:spcAft>
        <a:defRPr sz="3300" kern="1200">
          <a:solidFill>
            <a:srgbClr val="8C438F"/>
          </a:solidFill>
          <a:latin typeface="+mj-lt"/>
          <a:ea typeface="+mj-ea"/>
          <a:cs typeface="+mj-cs"/>
        </a:defRPr>
      </a:lvl1pPr>
      <a:lvl2pPr algn="ctr" rtl="0" eaLnBrk="0" fontAlgn="base" hangingPunct="0">
        <a:spcBef>
          <a:spcPct val="0"/>
        </a:spcBef>
        <a:spcAft>
          <a:spcPct val="0"/>
        </a:spcAft>
        <a:defRPr sz="3300">
          <a:solidFill>
            <a:srgbClr val="8C438F"/>
          </a:solidFill>
          <a:latin typeface="Georgia" pitchFamily="18" charset="0"/>
        </a:defRPr>
      </a:lvl2pPr>
      <a:lvl3pPr algn="ctr" rtl="0" eaLnBrk="0" fontAlgn="base" hangingPunct="0">
        <a:spcBef>
          <a:spcPct val="0"/>
        </a:spcBef>
        <a:spcAft>
          <a:spcPct val="0"/>
        </a:spcAft>
        <a:defRPr sz="3300">
          <a:solidFill>
            <a:srgbClr val="8C438F"/>
          </a:solidFill>
          <a:latin typeface="Georgia" pitchFamily="18" charset="0"/>
        </a:defRPr>
      </a:lvl3pPr>
      <a:lvl4pPr algn="ctr" rtl="0" eaLnBrk="0" fontAlgn="base" hangingPunct="0">
        <a:spcBef>
          <a:spcPct val="0"/>
        </a:spcBef>
        <a:spcAft>
          <a:spcPct val="0"/>
        </a:spcAft>
        <a:defRPr sz="3300">
          <a:solidFill>
            <a:srgbClr val="8C438F"/>
          </a:solidFill>
          <a:latin typeface="Georgia" pitchFamily="18" charset="0"/>
        </a:defRPr>
      </a:lvl4pPr>
      <a:lvl5pPr algn="ctr" rtl="0" eaLnBrk="0" fontAlgn="base" hangingPunct="0">
        <a:spcBef>
          <a:spcPct val="0"/>
        </a:spcBef>
        <a:spcAft>
          <a:spcPct val="0"/>
        </a:spcAft>
        <a:defRPr sz="3300">
          <a:solidFill>
            <a:srgbClr val="8C438F"/>
          </a:solidFill>
          <a:latin typeface="Georgia" pitchFamily="18" charset="0"/>
        </a:defRPr>
      </a:lvl5pPr>
      <a:lvl6pPr marL="457200" algn="ctr" rtl="0" fontAlgn="base">
        <a:spcBef>
          <a:spcPct val="0"/>
        </a:spcBef>
        <a:spcAft>
          <a:spcPct val="0"/>
        </a:spcAft>
        <a:defRPr sz="3300">
          <a:solidFill>
            <a:srgbClr val="8C438F"/>
          </a:solidFill>
          <a:latin typeface="Georgia" pitchFamily="18" charset="0"/>
        </a:defRPr>
      </a:lvl6pPr>
      <a:lvl7pPr marL="914400" algn="ctr" rtl="0" fontAlgn="base">
        <a:spcBef>
          <a:spcPct val="0"/>
        </a:spcBef>
        <a:spcAft>
          <a:spcPct val="0"/>
        </a:spcAft>
        <a:defRPr sz="3300">
          <a:solidFill>
            <a:srgbClr val="8C438F"/>
          </a:solidFill>
          <a:latin typeface="Georgia" pitchFamily="18" charset="0"/>
        </a:defRPr>
      </a:lvl7pPr>
      <a:lvl8pPr marL="1371600" algn="ctr" rtl="0" fontAlgn="base">
        <a:spcBef>
          <a:spcPct val="0"/>
        </a:spcBef>
        <a:spcAft>
          <a:spcPct val="0"/>
        </a:spcAft>
        <a:defRPr sz="3300">
          <a:solidFill>
            <a:srgbClr val="8C438F"/>
          </a:solidFill>
          <a:latin typeface="Georgia" pitchFamily="18" charset="0"/>
        </a:defRPr>
      </a:lvl8pPr>
      <a:lvl9pPr marL="1828800" algn="ctr" rtl="0" fontAlgn="base">
        <a:spcBef>
          <a:spcPct val="0"/>
        </a:spcBef>
        <a:spcAft>
          <a:spcPct val="0"/>
        </a:spcAft>
        <a:defRPr sz="3300">
          <a:solidFill>
            <a:srgbClr val="8C438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A04DA3"/>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C4652D"/>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B5D3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maltatoday.com.mt/news/national/20912/teenage-pregnancies-too-much-too-young-20120910#.VsPj2vkrLIU" TargetMode="External"/><Relationship Id="rId2" Type="http://schemas.openxmlformats.org/officeDocument/2006/relationships/hyperlink" Target="http://www.timesofmalta.com/articles/view/20150715/local/girl-of-12-became-a-mother-but-teen-pregnancies-down.576644"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X2KHvrSO5xY" TargetMode="External"/><Relationship Id="rId2" Type="http://schemas.openxmlformats.org/officeDocument/2006/relationships/hyperlink" Target="https://www.youtube.com/watch?v=5RV_moBEUkk"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ctrTitle"/>
          </p:nvPr>
        </p:nvSpPr>
        <p:spPr/>
        <p:txBody>
          <a:bodyPr/>
          <a:lstStyle/>
          <a:p>
            <a:pPr eaLnBrk="1" hangingPunct="1"/>
            <a:r>
              <a:rPr lang="en-GB" sz="5400" b="1" dirty="0"/>
              <a:t>Irresponsible Sexual Behaviour</a:t>
            </a:r>
            <a:endParaRPr lang="en-US" altLang="en-US" sz="5400" b="1" dirty="0" smtClean="0">
              <a:latin typeface="Comic Sans MS" pitchFamily="66" charset="0"/>
            </a:endParaRPr>
          </a:p>
        </p:txBody>
      </p:sp>
      <p:pic>
        <p:nvPicPr>
          <p:cNvPr id="50179" name="Picture 1027" descr="http://www.negativepregnancytest.com/wp-content/uploads/2013/07/Teenage-Pregnanc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19400"/>
            <a:ext cx="76200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smtClean="0"/>
              <a:t>Brainstorming</a:t>
            </a:r>
            <a:endParaRPr lang="en-GB" sz="4400" dirty="0"/>
          </a:p>
        </p:txBody>
      </p:sp>
      <p:sp>
        <p:nvSpPr>
          <p:cNvPr id="3" name="Content Placeholder 2"/>
          <p:cNvSpPr>
            <a:spLocks noGrp="1"/>
          </p:cNvSpPr>
          <p:nvPr>
            <p:ph sz="quarter" idx="1"/>
          </p:nvPr>
        </p:nvSpPr>
        <p:spPr>
          <a:xfrm>
            <a:off x="301752" y="1527048"/>
            <a:ext cx="8503920" cy="1063752"/>
          </a:xfrm>
        </p:spPr>
        <p:txBody>
          <a:bodyPr/>
          <a:lstStyle/>
          <a:p>
            <a:r>
              <a:rPr lang="en-GB" sz="2800" dirty="0" smtClean="0"/>
              <a:t>What are the repercussions of irresponsible sexual behaviour on …</a:t>
            </a:r>
            <a:endParaRPr lang="en-GB" dirty="0"/>
          </a:p>
        </p:txBody>
      </p:sp>
      <p:sp>
        <p:nvSpPr>
          <p:cNvPr id="4" name="Content Placeholder 2"/>
          <p:cNvSpPr txBox="1">
            <a:spLocks/>
          </p:cNvSpPr>
          <p:nvPr/>
        </p:nvSpPr>
        <p:spPr bwMode="auto">
          <a:xfrm>
            <a:off x="381000" y="2517648"/>
            <a:ext cx="2593848" cy="3733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A04DA3"/>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C4652D"/>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B5D3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GB" sz="2800" dirty="0" smtClean="0"/>
              <a:t>Myself</a:t>
            </a:r>
          </a:p>
          <a:p>
            <a:pPr marL="268288" indent="-268288">
              <a:buFont typeface="+mj-lt"/>
              <a:buAutoNum type="arabicPeriod"/>
            </a:pPr>
            <a:r>
              <a:rPr lang="en-GB" sz="2800" dirty="0"/>
              <a:t> </a:t>
            </a:r>
            <a:endParaRPr lang="en-GB" sz="2800" dirty="0" smtClean="0"/>
          </a:p>
          <a:p>
            <a:pPr marL="268288" indent="-268288">
              <a:buFont typeface="+mj-lt"/>
              <a:buAutoNum type="arabicPeriod"/>
            </a:pPr>
            <a:endParaRPr lang="en-GB" sz="2800" dirty="0" smtClean="0"/>
          </a:p>
          <a:p>
            <a:pPr marL="268288" indent="-268288">
              <a:buFont typeface="+mj-lt"/>
              <a:buAutoNum type="arabicPeriod"/>
            </a:pPr>
            <a:r>
              <a:rPr lang="en-GB" sz="2800" dirty="0" smtClean="0"/>
              <a:t> </a:t>
            </a:r>
          </a:p>
          <a:p>
            <a:pPr marL="268288" indent="-268288">
              <a:buFont typeface="+mj-lt"/>
              <a:buAutoNum type="arabicPeriod"/>
            </a:pPr>
            <a:endParaRPr lang="en-GB" sz="2800" dirty="0" smtClean="0"/>
          </a:p>
          <a:p>
            <a:pPr marL="268288" indent="-268288">
              <a:buFont typeface="+mj-lt"/>
              <a:buAutoNum type="arabicPeriod"/>
            </a:pPr>
            <a:r>
              <a:rPr lang="en-GB" sz="2800" dirty="0" smtClean="0"/>
              <a:t> </a:t>
            </a:r>
          </a:p>
          <a:p>
            <a:pPr marL="268288" indent="-268288">
              <a:buFont typeface="+mj-lt"/>
              <a:buAutoNum type="arabicPeriod"/>
            </a:pPr>
            <a:endParaRPr lang="en-GB" dirty="0"/>
          </a:p>
        </p:txBody>
      </p:sp>
      <p:sp>
        <p:nvSpPr>
          <p:cNvPr id="5" name="Content Placeholder 2"/>
          <p:cNvSpPr txBox="1">
            <a:spLocks/>
          </p:cNvSpPr>
          <p:nvPr/>
        </p:nvSpPr>
        <p:spPr bwMode="auto">
          <a:xfrm>
            <a:off x="3200400" y="2514600"/>
            <a:ext cx="2743200" cy="3733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A04DA3"/>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C4652D"/>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B5D3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GB" sz="2800" dirty="0" smtClean="0"/>
              <a:t>Others</a:t>
            </a:r>
          </a:p>
          <a:p>
            <a:pPr marL="268288" indent="-268288">
              <a:buFont typeface="+mj-lt"/>
              <a:buAutoNum type="arabicPeriod"/>
            </a:pPr>
            <a:r>
              <a:rPr lang="en-GB" dirty="0" smtClean="0"/>
              <a:t> </a:t>
            </a:r>
          </a:p>
          <a:p>
            <a:pPr marL="268288" indent="-268288">
              <a:buFont typeface="+mj-lt"/>
              <a:buAutoNum type="arabicPeriod"/>
            </a:pPr>
            <a:endParaRPr lang="en-GB" dirty="0" smtClean="0"/>
          </a:p>
          <a:p>
            <a:pPr marL="268288" indent="-268288">
              <a:buFont typeface="+mj-lt"/>
              <a:buAutoNum type="arabicPeriod"/>
            </a:pPr>
            <a:r>
              <a:rPr lang="en-GB" dirty="0" smtClean="0"/>
              <a:t> </a:t>
            </a:r>
          </a:p>
          <a:p>
            <a:pPr marL="268288" indent="-268288">
              <a:buFont typeface="+mj-lt"/>
              <a:buAutoNum type="arabicPeriod"/>
            </a:pPr>
            <a:endParaRPr lang="en-GB" dirty="0" smtClean="0"/>
          </a:p>
          <a:p>
            <a:pPr marL="268288" indent="-268288">
              <a:buFont typeface="+mj-lt"/>
              <a:buAutoNum type="arabicPeriod"/>
            </a:pPr>
            <a:r>
              <a:rPr lang="en-GB" dirty="0" smtClean="0"/>
              <a:t> </a:t>
            </a:r>
            <a:endParaRPr lang="en-GB" dirty="0"/>
          </a:p>
        </p:txBody>
      </p:sp>
      <p:sp>
        <p:nvSpPr>
          <p:cNvPr id="6" name="Content Placeholder 2"/>
          <p:cNvSpPr txBox="1">
            <a:spLocks/>
          </p:cNvSpPr>
          <p:nvPr/>
        </p:nvSpPr>
        <p:spPr bwMode="auto">
          <a:xfrm>
            <a:off x="6172200" y="2514600"/>
            <a:ext cx="2667000" cy="3733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A04DA3"/>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C4652D"/>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B5D3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GB" sz="2800" dirty="0" smtClean="0"/>
              <a:t>Society</a:t>
            </a:r>
          </a:p>
          <a:p>
            <a:pPr marL="268288" indent="-268288">
              <a:buFont typeface="+mj-lt"/>
              <a:buAutoNum type="arabicPeriod"/>
            </a:pPr>
            <a:r>
              <a:rPr lang="en-GB" sz="2800" dirty="0"/>
              <a:t> </a:t>
            </a:r>
            <a:endParaRPr lang="en-GB" sz="2800" dirty="0" smtClean="0"/>
          </a:p>
          <a:p>
            <a:pPr marL="268288" indent="-268288">
              <a:buFont typeface="+mj-lt"/>
              <a:buAutoNum type="arabicPeriod"/>
            </a:pPr>
            <a:endParaRPr lang="en-GB" sz="2800" dirty="0" smtClean="0"/>
          </a:p>
          <a:p>
            <a:pPr marL="268288" indent="-268288">
              <a:buFont typeface="+mj-lt"/>
              <a:buAutoNum type="arabicPeriod"/>
            </a:pPr>
            <a:r>
              <a:rPr lang="en-GB" sz="2800" dirty="0"/>
              <a:t> </a:t>
            </a:r>
            <a:endParaRPr lang="en-GB" sz="2800" dirty="0" smtClean="0"/>
          </a:p>
          <a:p>
            <a:pPr marL="268288" indent="-268288">
              <a:buFont typeface="+mj-lt"/>
              <a:buAutoNum type="arabicPeriod"/>
            </a:pPr>
            <a:endParaRPr lang="en-GB" sz="2800" dirty="0" smtClean="0"/>
          </a:p>
          <a:p>
            <a:pPr marL="268288" indent="-268288">
              <a:buFont typeface="+mj-lt"/>
              <a:buAutoNum type="arabicPeriod"/>
            </a:pPr>
            <a:r>
              <a:rPr lang="en-GB" sz="2800" dirty="0" smtClean="0"/>
              <a:t> </a:t>
            </a:r>
            <a:endParaRPr lang="en-GB" dirty="0"/>
          </a:p>
        </p:txBody>
      </p:sp>
    </p:spTree>
    <p:extLst>
      <p:ext uri="{BB962C8B-B14F-4D97-AF65-F5344CB8AC3E}">
        <p14:creationId xmlns:p14="http://schemas.microsoft.com/office/powerpoint/2010/main" val="402355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02340"/>
            <a:ext cx="8534400" cy="758825"/>
          </a:xfrm>
        </p:spPr>
        <p:txBody>
          <a:bodyPr/>
          <a:lstStyle/>
          <a:p>
            <a:r>
              <a:rPr lang="en-GB" sz="5400" dirty="0" smtClean="0"/>
              <a:t>Teenage Pregnancies</a:t>
            </a:r>
            <a:endParaRPr lang="en-GB" sz="5400" dirty="0"/>
          </a:p>
        </p:txBody>
      </p:sp>
      <p:sp>
        <p:nvSpPr>
          <p:cNvPr id="3" name="Content Placeholder 2"/>
          <p:cNvSpPr>
            <a:spLocks noGrp="1"/>
          </p:cNvSpPr>
          <p:nvPr>
            <p:ph sz="quarter" idx="1"/>
          </p:nvPr>
        </p:nvSpPr>
        <p:spPr/>
        <p:txBody>
          <a:bodyPr/>
          <a:lstStyle/>
          <a:p>
            <a:r>
              <a:rPr lang="en-GB" sz="2800" dirty="0" smtClean="0"/>
              <a:t>The implications of teenage pregnancy and its consequences on one’s present and future ambitions.</a:t>
            </a:r>
            <a:endParaRPr lang="en-GB" dirty="0"/>
          </a:p>
        </p:txBody>
      </p:sp>
      <p:pic>
        <p:nvPicPr>
          <p:cNvPr id="64514" name="Picture 2" descr="http://resources.ama.uk.com/glowm_www/graphics/figures/v6/0750/003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6019800" cy="37432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24600" y="2951937"/>
            <a:ext cx="2667000" cy="2031325"/>
          </a:xfrm>
          <a:prstGeom prst="rect">
            <a:avLst/>
          </a:prstGeom>
          <a:noFill/>
        </p:spPr>
        <p:txBody>
          <a:bodyPr wrap="square" rtlCol="0">
            <a:spAutoFit/>
          </a:bodyPr>
          <a:lstStyle/>
          <a:p>
            <a:r>
              <a:rPr lang="en-GB" dirty="0"/>
              <a:t>Adolescent birth rate in developed countries. (Singh S, </a:t>
            </a:r>
            <a:r>
              <a:rPr lang="en-GB" dirty="0" err="1"/>
              <a:t>Darroch</a:t>
            </a:r>
            <a:r>
              <a:rPr lang="en-GB" dirty="0"/>
              <a:t> J: Adolescent pregnancy and childbearing: </a:t>
            </a:r>
            <a:r>
              <a:rPr lang="en-GB" dirty="0" smtClean="0"/>
              <a:t>Levels </a:t>
            </a:r>
            <a:r>
              <a:rPr lang="en-GB" dirty="0"/>
              <a:t>and trends in developed countries</a:t>
            </a:r>
            <a:r>
              <a:rPr lang="en-GB" dirty="0" smtClean="0"/>
              <a:t>. 2001)</a:t>
            </a:r>
            <a:endParaRPr lang="en-GB" dirty="0"/>
          </a:p>
        </p:txBody>
      </p:sp>
    </p:spTree>
    <p:extLst>
      <p:ext uri="{BB962C8B-B14F-4D97-AF65-F5344CB8AC3E}">
        <p14:creationId xmlns:p14="http://schemas.microsoft.com/office/powerpoint/2010/main" val="3501682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6802" name="Picture 2" descr="http://furthermusings.files.wordpress.com/2012/05/screen-shot-2012-05-09-at-8-29-11-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514"/>
            <a:ext cx="9144000" cy="628368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143000" y="4724400"/>
            <a:ext cx="838200" cy="838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99852" y="4677696"/>
            <a:ext cx="838200" cy="838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07512" y="4726860"/>
            <a:ext cx="838200" cy="838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391400" y="4726860"/>
            <a:ext cx="1143000" cy="11405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6642" y="4724400"/>
            <a:ext cx="1031158" cy="990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06529" y="990600"/>
            <a:ext cx="148467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72000" y="4677696"/>
            <a:ext cx="838200" cy="838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594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The UK has one of the highest rates of pregnancies among 15-19-year-olds in Europe, the new figures from the Office for National Statistics show"/>
          <p:cNvPicPr>
            <a:picLocks noChangeAspect="1" noChangeArrowheads="1"/>
          </p:cNvPicPr>
          <p:nvPr/>
        </p:nvPicPr>
        <p:blipFill rotWithShape="1">
          <a:blip r:embed="rId2">
            <a:extLst>
              <a:ext uri="{28A0092B-C50C-407E-A947-70E740481C1C}">
                <a14:useLocalDpi xmlns:a14="http://schemas.microsoft.com/office/drawing/2010/main" val="0"/>
              </a:ext>
            </a:extLst>
          </a:blip>
          <a:srcRect l="2654"/>
          <a:stretch/>
        </p:blipFill>
        <p:spPr bwMode="auto">
          <a:xfrm>
            <a:off x="-15239" y="20472"/>
            <a:ext cx="6492239" cy="68375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00600" y="1211282"/>
            <a:ext cx="4259316" cy="3970318"/>
          </a:xfrm>
          <a:prstGeom prst="rect">
            <a:avLst/>
          </a:prstGeom>
          <a:noFill/>
        </p:spPr>
        <p:txBody>
          <a:bodyPr wrap="square" rtlCol="0">
            <a:spAutoFit/>
          </a:bodyPr>
          <a:lstStyle/>
          <a:p>
            <a:pPr algn="r"/>
            <a:r>
              <a:rPr lang="en-GB" b="1" dirty="0"/>
              <a:t>UK still has the highest rate of teen pregnancies in Western Europe despite 25% fall in the last decade</a:t>
            </a:r>
          </a:p>
          <a:p>
            <a:pPr algn="r"/>
            <a:r>
              <a:rPr lang="en-GB" b="1" dirty="0"/>
              <a:t>19.7 births per 1,000 women aged 15-19 in the UK in 2012, study </a:t>
            </a:r>
            <a:r>
              <a:rPr lang="en-GB" b="1" dirty="0" smtClean="0"/>
              <a:t>shows.</a:t>
            </a:r>
          </a:p>
          <a:p>
            <a:pPr algn="r"/>
            <a:endParaRPr lang="en-GB" dirty="0"/>
          </a:p>
          <a:p>
            <a:pPr algn="r"/>
            <a:r>
              <a:rPr lang="en-GB" b="1" dirty="0"/>
              <a:t>Figure is much higher than the EU average of only 12.6 births per </a:t>
            </a:r>
            <a:r>
              <a:rPr lang="en-GB" b="1" dirty="0" smtClean="0"/>
              <a:t>1,000.</a:t>
            </a:r>
          </a:p>
          <a:p>
            <a:pPr algn="r"/>
            <a:endParaRPr lang="en-GB" dirty="0"/>
          </a:p>
          <a:p>
            <a:pPr algn="r"/>
            <a:r>
              <a:rPr lang="en-GB" b="1" dirty="0"/>
              <a:t>Worldwide figures show Switzerland had the lowest rate at 3.4 </a:t>
            </a:r>
            <a:r>
              <a:rPr lang="en-GB" b="1" dirty="0" smtClean="0"/>
              <a:t>births.</a:t>
            </a:r>
          </a:p>
          <a:p>
            <a:pPr algn="r"/>
            <a:endParaRPr lang="en-GB" dirty="0"/>
          </a:p>
          <a:p>
            <a:pPr algn="r"/>
            <a:r>
              <a:rPr lang="en-GB" b="1" dirty="0"/>
              <a:t>The highest teen pregnancy rate was in Azerbaijan at 50.0 </a:t>
            </a:r>
            <a:r>
              <a:rPr lang="en-GB" b="1" dirty="0" smtClean="0"/>
              <a:t>births.</a:t>
            </a:r>
            <a:endParaRPr lang="en-GB" dirty="0"/>
          </a:p>
        </p:txBody>
      </p:sp>
      <p:cxnSp>
        <p:nvCxnSpPr>
          <p:cNvPr id="5" name="Straight Connector 4"/>
          <p:cNvCxnSpPr/>
          <p:nvPr/>
        </p:nvCxnSpPr>
        <p:spPr>
          <a:xfrm>
            <a:off x="685800" y="1934496"/>
            <a:ext cx="2667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715000" y="5410200"/>
            <a:ext cx="3344916" cy="1384995"/>
          </a:xfrm>
          <a:prstGeom prst="rect">
            <a:avLst/>
          </a:prstGeom>
        </p:spPr>
        <p:txBody>
          <a:bodyPr wrap="square">
            <a:spAutoFit/>
          </a:bodyPr>
          <a:lstStyle/>
          <a:p>
            <a:pPr algn="r"/>
            <a:r>
              <a:rPr lang="en-GB" sz="1400" dirty="0"/>
              <a:t>By </a:t>
            </a:r>
            <a:r>
              <a:rPr lang="en-GB" sz="1400" cap="all" dirty="0"/>
              <a:t>MATT CHORLEY, POLITICAL EDITOR FOR MAILONLINE</a:t>
            </a:r>
            <a:endParaRPr lang="en-GB" sz="1400" dirty="0"/>
          </a:p>
          <a:p>
            <a:pPr algn="r"/>
            <a:r>
              <a:rPr lang="en-GB" sz="1400" b="1" cap="all" dirty="0"/>
              <a:t>PUBLISHED:</a:t>
            </a:r>
            <a:r>
              <a:rPr lang="en-GB" sz="1400" dirty="0"/>
              <a:t> 15:19 GMT, </a:t>
            </a:r>
            <a:r>
              <a:rPr lang="en-GB" sz="1400" dirty="0" smtClean="0"/>
              <a:t/>
            </a:r>
            <a:br>
              <a:rPr lang="en-GB" sz="1400" dirty="0" smtClean="0"/>
            </a:br>
            <a:r>
              <a:rPr lang="en-GB" sz="1400" b="1" u="sng" dirty="0" smtClean="0">
                <a:effectLst>
                  <a:outerShdw blurRad="38100" dist="38100" dir="2700000" algn="tl">
                    <a:srgbClr val="000000">
                      <a:alpha val="43137"/>
                    </a:srgbClr>
                  </a:outerShdw>
                </a:effectLst>
              </a:rPr>
              <a:t>15 </a:t>
            </a:r>
            <a:r>
              <a:rPr lang="en-GB" sz="1400" b="1" u="sng" dirty="0">
                <a:effectLst>
                  <a:outerShdw blurRad="38100" dist="38100" dir="2700000" algn="tl">
                    <a:srgbClr val="000000">
                      <a:alpha val="43137"/>
                    </a:srgbClr>
                  </a:outerShdw>
                </a:effectLst>
              </a:rPr>
              <a:t>October 2014</a:t>
            </a:r>
            <a:r>
              <a:rPr lang="en-GB" sz="1400" dirty="0"/>
              <a:t> | </a:t>
            </a:r>
            <a:r>
              <a:rPr lang="en-GB" sz="1400" dirty="0" smtClean="0"/>
              <a:t/>
            </a:r>
            <a:br>
              <a:rPr lang="en-GB" sz="1400" dirty="0" smtClean="0"/>
            </a:br>
            <a:r>
              <a:rPr lang="en-GB" sz="1400" b="1" cap="all" dirty="0" smtClean="0"/>
              <a:t>UPDATED</a:t>
            </a:r>
            <a:r>
              <a:rPr lang="en-GB" sz="1400" b="1" cap="all" dirty="0"/>
              <a:t>:</a:t>
            </a:r>
            <a:r>
              <a:rPr lang="en-GB" sz="1400" dirty="0"/>
              <a:t> 18:11 GMT, </a:t>
            </a:r>
            <a:r>
              <a:rPr lang="en-GB" sz="1400" dirty="0" smtClean="0"/>
              <a:t/>
            </a:r>
            <a:br>
              <a:rPr lang="en-GB" sz="1400" dirty="0" smtClean="0"/>
            </a:br>
            <a:r>
              <a:rPr lang="en-GB" sz="1400" dirty="0" smtClean="0"/>
              <a:t>15 </a:t>
            </a:r>
            <a:r>
              <a:rPr lang="en-GB" sz="1400" dirty="0"/>
              <a:t>October </a:t>
            </a:r>
            <a:r>
              <a:rPr lang="en-GB" sz="1400" dirty="0" smtClean="0"/>
              <a:t>2014</a:t>
            </a:r>
            <a:endParaRPr lang="en-GB" sz="1400" dirty="0"/>
          </a:p>
        </p:txBody>
      </p:sp>
      <p:cxnSp>
        <p:nvCxnSpPr>
          <p:cNvPr id="9" name="Straight Connector 8"/>
          <p:cNvCxnSpPr/>
          <p:nvPr/>
        </p:nvCxnSpPr>
        <p:spPr>
          <a:xfrm>
            <a:off x="685800" y="2713704"/>
            <a:ext cx="2667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452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3355975"/>
            <a:ext cx="8839200" cy="1673225"/>
          </a:xfrm>
        </p:spPr>
        <p:txBody>
          <a:bodyPr/>
          <a:lstStyle/>
          <a:p>
            <a:r>
              <a:rPr lang="en-GB" sz="2000" dirty="0" smtClean="0">
                <a:effectLst>
                  <a:outerShdw blurRad="38100" dist="38100" dir="2700000" algn="tl">
                    <a:srgbClr val="000000">
                      <a:alpha val="43137"/>
                    </a:srgbClr>
                  </a:outerShdw>
                </a:effectLst>
                <a:hlinkClick r:id="rId2"/>
              </a:rPr>
              <a:t>Girl of 12 became a mother but teen pregnancies down (2015-07-15)</a:t>
            </a:r>
            <a:endParaRPr lang="en-GB" sz="2000" dirty="0" smtClean="0">
              <a:effectLst>
                <a:outerShdw blurRad="38100" dist="38100" dir="2700000" algn="tl">
                  <a:srgbClr val="000000">
                    <a:alpha val="43137"/>
                  </a:srgbClr>
                </a:outerShdw>
              </a:effectLst>
              <a:hlinkClick r:id="rId3"/>
            </a:endParaRPr>
          </a:p>
          <a:p>
            <a:endParaRPr lang="en-GB" sz="2000" dirty="0">
              <a:effectLst>
                <a:outerShdw blurRad="38100" dist="38100" dir="2700000" algn="tl">
                  <a:srgbClr val="000000">
                    <a:alpha val="43137"/>
                  </a:srgbClr>
                </a:outerShdw>
              </a:effectLst>
              <a:hlinkClick r:id="rId3"/>
            </a:endParaRPr>
          </a:p>
          <a:p>
            <a:endParaRPr lang="en-GB" sz="2000" dirty="0" smtClean="0">
              <a:effectLst>
                <a:outerShdw blurRad="38100" dist="38100" dir="2700000" algn="tl">
                  <a:srgbClr val="000000">
                    <a:alpha val="43137"/>
                  </a:srgbClr>
                </a:outerShdw>
              </a:effectLst>
              <a:hlinkClick r:id="rId3"/>
            </a:endParaRPr>
          </a:p>
          <a:p>
            <a:r>
              <a:rPr lang="en-GB" sz="2000" dirty="0" smtClean="0">
                <a:effectLst>
                  <a:outerShdw blurRad="38100" dist="38100" dir="2700000" algn="tl">
                    <a:srgbClr val="000000">
                      <a:alpha val="43137"/>
                    </a:srgbClr>
                  </a:outerShdw>
                </a:effectLst>
                <a:hlinkClick r:id="rId3"/>
              </a:rPr>
              <a:t>Teenage pregnancies too much too young (2012-09-10)</a:t>
            </a:r>
            <a:endParaRPr lang="en-GB" sz="2000" dirty="0" smtClean="0">
              <a:effectLst>
                <a:outerShdw blurRad="38100" dist="38100" dir="2700000" algn="tl">
                  <a:srgbClr val="000000">
                    <a:alpha val="43137"/>
                  </a:srgbClr>
                </a:outerShdw>
              </a:effectLst>
            </a:endParaRPr>
          </a:p>
          <a:p>
            <a:endParaRPr lang="en-GB" sz="2000"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en-GB" dirty="0" smtClean="0"/>
              <a:t>Teenage Pregnancy in Malta</a:t>
            </a:r>
            <a:br>
              <a:rPr lang="en-GB" dirty="0" smtClean="0"/>
            </a:br>
            <a:r>
              <a:rPr lang="en-GB" dirty="0" smtClean="0"/>
              <a:t>(Newspaper articles)</a:t>
            </a:r>
            <a:endParaRPr lang="en-GB" dirty="0"/>
          </a:p>
        </p:txBody>
      </p:sp>
    </p:spTree>
    <p:extLst>
      <p:ext uri="{BB962C8B-B14F-4D97-AF65-F5344CB8AC3E}">
        <p14:creationId xmlns:p14="http://schemas.microsoft.com/office/powerpoint/2010/main" val="1196469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a:effectLst>
                  <a:outerShdw blurRad="38100" dist="38100" dir="2700000" algn="tl">
                    <a:srgbClr val="000000">
                      <a:alpha val="43137"/>
                    </a:srgbClr>
                  </a:outerShdw>
                </a:effectLst>
              </a:rPr>
              <a:t>Teenage Pregnancy in Malta</a:t>
            </a:r>
          </a:p>
        </p:txBody>
      </p:sp>
      <p:sp>
        <p:nvSpPr>
          <p:cNvPr id="3" name="Content Placeholder 2"/>
          <p:cNvSpPr>
            <a:spLocks noGrp="1"/>
          </p:cNvSpPr>
          <p:nvPr>
            <p:ph sz="quarter" idx="1"/>
          </p:nvPr>
        </p:nvSpPr>
        <p:spPr/>
        <p:txBody>
          <a:bodyPr/>
          <a:lstStyle/>
          <a:p>
            <a:r>
              <a:rPr lang="en-GB" sz="2000" dirty="0"/>
              <a:t>As clinical psychologist Angela </a:t>
            </a:r>
            <a:r>
              <a:rPr lang="en-GB" sz="2000" dirty="0" err="1"/>
              <a:t>Abela</a:t>
            </a:r>
            <a:r>
              <a:rPr lang="en-GB" sz="2000" dirty="0"/>
              <a:t> puts it, "adolescence is not a time for having children".</a:t>
            </a:r>
            <a:r>
              <a:rPr lang="en-GB" sz="2000" dirty="0" smtClean="0"/>
              <a:t/>
            </a:r>
            <a:br>
              <a:rPr lang="en-GB" sz="2000" dirty="0" smtClean="0"/>
            </a:br>
            <a:r>
              <a:rPr lang="en-GB" sz="2000" dirty="0" smtClean="0"/>
              <a:t/>
            </a:r>
            <a:br>
              <a:rPr lang="en-GB" sz="2000" dirty="0" smtClean="0"/>
            </a:br>
            <a:r>
              <a:rPr lang="en-GB" sz="2000" dirty="0"/>
              <a:t>"It is a time when adolescents strive to build their own identity in life, a time for investing in their future." </a:t>
            </a:r>
            <a:r>
              <a:rPr lang="en-GB" sz="2000" dirty="0" err="1"/>
              <a:t>Abela</a:t>
            </a:r>
            <a:r>
              <a:rPr lang="en-GB" sz="2000" dirty="0"/>
              <a:t> says single and teenage parenthood is still under-researched in Malta, and the 21% rate is very high, leading to concerns about the risk that these mothers fall under the poverty line. The National Statistics Office's survey on income and living conditions found the at-risk poverty rate for single parents was 56%.</a:t>
            </a:r>
            <a:r>
              <a:rPr lang="en-GB" sz="2000" dirty="0" smtClean="0"/>
              <a:t/>
            </a:r>
            <a:br>
              <a:rPr lang="en-GB" sz="2000" dirty="0" smtClean="0"/>
            </a:br>
            <a:r>
              <a:rPr lang="en-GB" sz="2000" dirty="0" smtClean="0"/>
              <a:t/>
            </a:r>
            <a:br>
              <a:rPr lang="en-GB" sz="2000" dirty="0" smtClean="0"/>
            </a:br>
            <a:r>
              <a:rPr lang="en-GB" sz="2200" b="1" dirty="0"/>
              <a:t>"Research carried out by Charles </a:t>
            </a:r>
            <a:r>
              <a:rPr lang="en-GB" sz="2200" b="1" dirty="0" err="1"/>
              <a:t>Tabone</a:t>
            </a:r>
            <a:r>
              <a:rPr lang="en-GB" sz="2200" b="1" dirty="0"/>
              <a:t> and myself shows a strong relationship between economic poverty, a low level of education, limited employability, ill-health and poor integration in social life," </a:t>
            </a:r>
            <a:r>
              <a:rPr lang="en-GB" sz="2200" b="1" dirty="0" err="1"/>
              <a:t>Abela</a:t>
            </a:r>
            <a:r>
              <a:rPr lang="en-GB" sz="2200" b="1" dirty="0"/>
              <a:t> says.</a:t>
            </a:r>
          </a:p>
        </p:txBody>
      </p:sp>
    </p:spTree>
    <p:extLst>
      <p:ext uri="{BB962C8B-B14F-4D97-AF65-F5344CB8AC3E}">
        <p14:creationId xmlns:p14="http://schemas.microsoft.com/office/powerpoint/2010/main" val="2164172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www.pewtrusts.org/~/media/post-launch-images/2015/02/teen-pregnancy-graphic.png?la=en"/>
          <p:cNvPicPr>
            <a:picLocks noChangeAspect="1" noChangeArrowheads="1"/>
          </p:cNvPicPr>
          <p:nvPr/>
        </p:nvPicPr>
        <p:blipFill rotWithShape="1">
          <a:blip r:embed="rId2">
            <a:extLst>
              <a:ext uri="{28A0092B-C50C-407E-A947-70E740481C1C}">
                <a14:useLocalDpi xmlns:a14="http://schemas.microsoft.com/office/drawing/2010/main" val="0"/>
              </a:ext>
            </a:extLst>
          </a:blip>
          <a:srcRect l="3381" r="4715" b="85304"/>
          <a:stretch/>
        </p:blipFill>
        <p:spPr bwMode="auto">
          <a:xfrm>
            <a:off x="-9832" y="1714500"/>
            <a:ext cx="9220424" cy="26289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pewtrusts.org/~/media/post-launch-images/2015/02/teen-pregnancy-graphic.png?la=en"/>
          <p:cNvPicPr>
            <a:picLocks noChangeAspect="1" noChangeArrowheads="1"/>
          </p:cNvPicPr>
          <p:nvPr/>
        </p:nvPicPr>
        <p:blipFill rotWithShape="1">
          <a:blip r:embed="rId2">
            <a:extLst>
              <a:ext uri="{28A0092B-C50C-407E-A947-70E740481C1C}">
                <a14:useLocalDpi xmlns:a14="http://schemas.microsoft.com/office/drawing/2010/main" val="0"/>
              </a:ext>
            </a:extLst>
          </a:blip>
          <a:srcRect t="93251" r="3282"/>
          <a:stretch/>
        </p:blipFill>
        <p:spPr bwMode="auto">
          <a:xfrm>
            <a:off x="-14748" y="4262284"/>
            <a:ext cx="9225340" cy="11479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28600"/>
            <a:ext cx="9143999" cy="758825"/>
          </a:xfrm>
        </p:spPr>
        <p:txBody>
          <a:bodyPr/>
          <a:lstStyle/>
          <a:p>
            <a:r>
              <a:rPr lang="en-GB" sz="4000" dirty="0" smtClean="0"/>
              <a:t>Teenage Pregnancies in the USA (2015)</a:t>
            </a:r>
            <a:endParaRPr lang="en-GB" sz="4000" dirty="0"/>
          </a:p>
        </p:txBody>
      </p:sp>
    </p:spTree>
    <p:extLst>
      <p:ext uri="{BB962C8B-B14F-4D97-AF65-F5344CB8AC3E}">
        <p14:creationId xmlns:p14="http://schemas.microsoft.com/office/powerpoint/2010/main" val="178707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58825"/>
          </a:xfrm>
        </p:spPr>
        <p:txBody>
          <a:bodyPr/>
          <a:lstStyle/>
          <a:p>
            <a:r>
              <a:rPr lang="en-GB" sz="4000" dirty="0" smtClean="0"/>
              <a:t>Teenage Pregnancies in the USA (2015)</a:t>
            </a:r>
            <a:endParaRPr lang="en-GB" sz="3600" dirty="0"/>
          </a:p>
        </p:txBody>
      </p:sp>
      <p:pic>
        <p:nvPicPr>
          <p:cNvPr id="94210" name="Picture 2" descr="http://asap-asia.org/blog/wp-content/uploads/2013/07/USA-sta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52" y="1295400"/>
            <a:ext cx="8686800" cy="5519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067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625" y="302340"/>
            <a:ext cx="8534400" cy="758825"/>
          </a:xfrm>
        </p:spPr>
        <p:txBody>
          <a:bodyPr/>
          <a:lstStyle/>
          <a:p>
            <a:r>
              <a:rPr lang="en-GB" sz="5400" dirty="0" smtClean="0"/>
              <a:t>Teenage Pregnancies</a:t>
            </a:r>
            <a:endParaRPr lang="en-GB" sz="4800" dirty="0"/>
          </a:p>
        </p:txBody>
      </p:sp>
      <p:pic>
        <p:nvPicPr>
          <p:cNvPr id="87042" name="Picture 2" descr="https://s-media-cache-ak0.pinimg.com/236x/ea/18/8b/ea188b1f5f62a302e285aa6d44d39875.jpg"/>
          <p:cNvPicPr>
            <a:picLocks noChangeAspect="1" noChangeArrowheads="1"/>
          </p:cNvPicPr>
          <p:nvPr/>
        </p:nvPicPr>
        <p:blipFill rotWithShape="1">
          <a:blip r:embed="rId2">
            <a:extLst>
              <a:ext uri="{28A0092B-C50C-407E-A947-70E740481C1C}">
                <a14:useLocalDpi xmlns:a14="http://schemas.microsoft.com/office/drawing/2010/main" val="0"/>
              </a:ext>
            </a:extLst>
          </a:blip>
          <a:srcRect b="5222"/>
          <a:stretch/>
        </p:blipFill>
        <p:spPr bwMode="auto">
          <a:xfrm>
            <a:off x="1219200" y="1314773"/>
            <a:ext cx="6705600" cy="5547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524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72844"/>
            <a:ext cx="8534400" cy="758825"/>
          </a:xfrm>
        </p:spPr>
        <p:txBody>
          <a:bodyPr/>
          <a:lstStyle/>
          <a:p>
            <a:r>
              <a:rPr lang="en-GB" sz="5400" dirty="0" smtClean="0"/>
              <a:t>Teenage Pregnancies</a:t>
            </a:r>
            <a:endParaRPr lang="en-GB" sz="4800" dirty="0"/>
          </a:p>
        </p:txBody>
      </p:sp>
      <p:pic>
        <p:nvPicPr>
          <p:cNvPr id="89090" name="Picture 2" descr="http://image.slidesharecdn.com/teenagepregnancy-090430080325-phpapp01/95/teenage-pregnancy-9-728.jpg?cb=1241078624"/>
          <p:cNvPicPr>
            <a:picLocks noChangeAspect="1" noChangeArrowheads="1"/>
          </p:cNvPicPr>
          <p:nvPr/>
        </p:nvPicPr>
        <p:blipFill rotWithShape="1">
          <a:blip r:embed="rId2">
            <a:extLst>
              <a:ext uri="{28A0092B-C50C-407E-A947-70E740481C1C}">
                <a14:useLocalDpi xmlns:a14="http://schemas.microsoft.com/office/drawing/2010/main" val="0"/>
              </a:ext>
            </a:extLst>
          </a:blip>
          <a:srcRect b="22155"/>
          <a:stretch/>
        </p:blipFill>
        <p:spPr bwMode="auto">
          <a:xfrm>
            <a:off x="152400" y="1424517"/>
            <a:ext cx="8839200" cy="5160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451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t>Learning </a:t>
            </a:r>
            <a:r>
              <a:rPr lang="en-GB" sz="4400" dirty="0" smtClean="0"/>
              <a:t>Outcomes</a:t>
            </a:r>
            <a:endParaRPr lang="en-GB" sz="4400" dirty="0"/>
          </a:p>
        </p:txBody>
      </p:sp>
      <p:sp>
        <p:nvSpPr>
          <p:cNvPr id="3" name="Content Placeholder 2"/>
          <p:cNvSpPr>
            <a:spLocks noGrp="1"/>
          </p:cNvSpPr>
          <p:nvPr>
            <p:ph sz="quarter" idx="1"/>
          </p:nvPr>
        </p:nvSpPr>
        <p:spPr/>
        <p:txBody>
          <a:bodyPr/>
          <a:lstStyle/>
          <a:p>
            <a:r>
              <a:rPr lang="en-GB" sz="2400" dirty="0" smtClean="0"/>
              <a:t>At the end of the lesson, you will learn:</a:t>
            </a:r>
          </a:p>
          <a:p>
            <a:r>
              <a:rPr lang="en-GB" sz="2400" dirty="0" smtClean="0"/>
              <a:t>Knowledge:</a:t>
            </a:r>
          </a:p>
          <a:p>
            <a:pPr lvl="1"/>
            <a:r>
              <a:rPr lang="en-GB" sz="2000" dirty="0" smtClean="0"/>
              <a:t>The repercussions of irresponsible sexual behaviour on self, others and society </a:t>
            </a:r>
          </a:p>
          <a:p>
            <a:pPr lvl="1"/>
            <a:r>
              <a:rPr lang="en-GB" sz="2000" dirty="0" smtClean="0"/>
              <a:t>The implications of teenage pregnancy and its consequences on one’s present and future ambitions.</a:t>
            </a:r>
          </a:p>
          <a:p>
            <a:pPr marL="273050" lvl="1">
              <a:buClr>
                <a:schemeClr val="accent1"/>
              </a:buClr>
              <a:buSzPct val="85000"/>
              <a:buFont typeface="Wingdings 2" pitchFamily="18" charset="2"/>
              <a:buChar char=""/>
            </a:pPr>
            <a:r>
              <a:rPr lang="en-GB" sz="2400" dirty="0" smtClean="0">
                <a:solidFill>
                  <a:schemeClr val="tx1"/>
                </a:solidFill>
              </a:rPr>
              <a:t>Skills:</a:t>
            </a:r>
          </a:p>
          <a:p>
            <a:pPr lvl="1"/>
            <a:r>
              <a:rPr lang="en-GB" sz="2000" dirty="0" smtClean="0"/>
              <a:t>Explore the feelings related to teenage pregnancy and its consequences  </a:t>
            </a:r>
            <a:endParaRPr lang="en-GB" sz="2000" dirty="0"/>
          </a:p>
          <a:p>
            <a:pPr marL="273050" lvl="1">
              <a:buClr>
                <a:schemeClr val="accent1"/>
              </a:buClr>
              <a:buSzPct val="85000"/>
              <a:buFont typeface="Wingdings 2" pitchFamily="18" charset="2"/>
              <a:buChar char=""/>
            </a:pPr>
            <a:r>
              <a:rPr lang="en-GB" sz="2400" dirty="0" smtClean="0">
                <a:solidFill>
                  <a:schemeClr val="tx1"/>
                </a:solidFill>
              </a:rPr>
              <a:t>Competencies</a:t>
            </a:r>
            <a:endParaRPr lang="en-GB" sz="1800" dirty="0" smtClean="0">
              <a:solidFill>
                <a:schemeClr val="tx1"/>
              </a:solidFill>
            </a:endParaRPr>
          </a:p>
          <a:p>
            <a:pPr lvl="1"/>
            <a:r>
              <a:rPr lang="en-GB" sz="2000" dirty="0" smtClean="0"/>
              <a:t>Appreciating the beauty of responsible sexual behaviour.</a:t>
            </a:r>
          </a:p>
          <a:p>
            <a:pPr lvl="1"/>
            <a:r>
              <a:rPr lang="en-GB" sz="2000" dirty="0" smtClean="0"/>
              <a:t>Considering the consequences of irresponsible sexual behaviour.  </a:t>
            </a:r>
            <a:endParaRPr lang="en-GB" sz="2000" dirty="0"/>
          </a:p>
          <a:p>
            <a:pPr marL="273050" lvl="1">
              <a:buClr>
                <a:schemeClr val="accent1"/>
              </a:buClr>
              <a:buSzPct val="85000"/>
              <a:buFont typeface="Wingdings 2" pitchFamily="18" charset="2"/>
              <a:buChar char=""/>
            </a:pPr>
            <a:endParaRPr lang="en-GB" sz="1600" dirty="0" smtClean="0"/>
          </a:p>
        </p:txBody>
      </p:sp>
    </p:spTree>
    <p:extLst>
      <p:ext uri="{BB962C8B-B14F-4D97-AF65-F5344CB8AC3E}">
        <p14:creationId xmlns:p14="http://schemas.microsoft.com/office/powerpoint/2010/main" val="67019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600" dirty="0" smtClean="0"/>
              <a:t>Causes of Teenage Pregnancies</a:t>
            </a:r>
            <a:endParaRPr lang="en-GB" sz="4600" dirty="0"/>
          </a:p>
        </p:txBody>
      </p:sp>
      <p:sp>
        <p:nvSpPr>
          <p:cNvPr id="3" name="Content Placeholder 2"/>
          <p:cNvSpPr>
            <a:spLocks noGrp="1"/>
          </p:cNvSpPr>
          <p:nvPr>
            <p:ph sz="quarter" idx="1"/>
          </p:nvPr>
        </p:nvSpPr>
        <p:spPr>
          <a:xfrm>
            <a:off x="225552" y="1519080"/>
            <a:ext cx="8689848" cy="4572000"/>
          </a:xfrm>
        </p:spPr>
        <p:txBody>
          <a:bodyPr/>
          <a:lstStyle/>
          <a:p>
            <a:pPr marL="530225" indent="-530225">
              <a:buFont typeface="+mj-lt"/>
              <a:buAutoNum type="arabicPeriod"/>
            </a:pPr>
            <a:r>
              <a:rPr lang="en-GB" sz="2600" dirty="0" smtClean="0"/>
              <a:t>Early marriage.</a:t>
            </a:r>
          </a:p>
          <a:p>
            <a:pPr marL="530225" indent="-530225">
              <a:buFont typeface="+mj-lt"/>
              <a:buAutoNum type="arabicPeriod"/>
            </a:pPr>
            <a:r>
              <a:rPr lang="en-GB" sz="2600" dirty="0" smtClean="0"/>
              <a:t>Adolescent sexual behaviour – alcohol and drugs</a:t>
            </a:r>
          </a:p>
          <a:p>
            <a:pPr marL="530225" indent="-530225">
              <a:buFont typeface="+mj-lt"/>
              <a:buAutoNum type="arabicPeriod"/>
            </a:pPr>
            <a:r>
              <a:rPr lang="en-GB" sz="2600" dirty="0" smtClean="0"/>
              <a:t>Lack of sex education.</a:t>
            </a:r>
          </a:p>
          <a:p>
            <a:pPr marL="530225" indent="-530225">
              <a:buFont typeface="+mj-lt"/>
              <a:buAutoNum type="arabicPeriod"/>
            </a:pPr>
            <a:r>
              <a:rPr lang="en-GB" sz="2600" dirty="0" smtClean="0"/>
              <a:t>Peer pressure.</a:t>
            </a:r>
          </a:p>
          <a:p>
            <a:pPr marL="530225" indent="-530225">
              <a:buFont typeface="+mj-lt"/>
              <a:buAutoNum type="arabicPeriod"/>
            </a:pPr>
            <a:r>
              <a:rPr lang="en-GB" sz="2600" dirty="0" smtClean="0"/>
              <a:t>Sexual abuse – rape.</a:t>
            </a:r>
          </a:p>
          <a:p>
            <a:pPr marL="530225" indent="-530225">
              <a:buFont typeface="+mj-lt"/>
              <a:buAutoNum type="arabicPeriod"/>
            </a:pPr>
            <a:r>
              <a:rPr lang="en-GB" sz="2600" dirty="0" smtClean="0"/>
              <a:t>Poverty.</a:t>
            </a:r>
          </a:p>
          <a:p>
            <a:pPr marL="530225" indent="-530225">
              <a:buFont typeface="+mj-lt"/>
              <a:buAutoNum type="arabicPeriod"/>
            </a:pPr>
            <a:r>
              <a:rPr lang="en-GB" sz="2600" dirty="0" smtClean="0"/>
              <a:t>Exposure to abuse, violence and family strife at home.</a:t>
            </a:r>
          </a:p>
          <a:p>
            <a:pPr marL="530225" indent="-530225">
              <a:buFont typeface="+mj-lt"/>
              <a:buAutoNum type="arabicPeriod"/>
            </a:pPr>
            <a:r>
              <a:rPr lang="en-GB" sz="2600" dirty="0" smtClean="0"/>
              <a:t>Low self esteem – desperation.</a:t>
            </a:r>
          </a:p>
          <a:p>
            <a:pPr marL="530225" indent="-530225">
              <a:buFont typeface="+mj-lt"/>
              <a:buAutoNum type="arabicPeriod"/>
            </a:pPr>
            <a:r>
              <a:rPr lang="en-GB" sz="2600" dirty="0" smtClean="0"/>
              <a:t>Low educational ambitions and goals.</a:t>
            </a:r>
          </a:p>
          <a:p>
            <a:pPr marL="530225" indent="-530225">
              <a:buFont typeface="+mj-lt"/>
              <a:buAutoNum type="arabicPeriod"/>
            </a:pPr>
            <a:r>
              <a:rPr lang="en-GB" sz="2600" dirty="0" smtClean="0"/>
              <a:t>Media and social networks</a:t>
            </a:r>
          </a:p>
        </p:txBody>
      </p:sp>
    </p:spTree>
    <p:extLst>
      <p:ext uri="{BB962C8B-B14F-4D97-AF65-F5344CB8AC3E}">
        <p14:creationId xmlns:p14="http://schemas.microsoft.com/office/powerpoint/2010/main" val="20036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84175"/>
            <a:ext cx="8534400" cy="758825"/>
          </a:xfrm>
        </p:spPr>
        <p:txBody>
          <a:bodyPr/>
          <a:lstStyle/>
          <a:p>
            <a:r>
              <a:rPr lang="en-GB" sz="6600" b="1" dirty="0" smtClean="0"/>
              <a:t>SKILLS</a:t>
            </a:r>
            <a:endParaRPr lang="en-GB" sz="6600" b="1" dirty="0"/>
          </a:p>
        </p:txBody>
      </p:sp>
      <p:pic>
        <p:nvPicPr>
          <p:cNvPr id="91138" name="Picture 2" descr="https://s-media-cache-ak0.pinimg.com/564x/b9/df/6c/b9df6c5107a3154c56de00f0feea1d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566289"/>
            <a:ext cx="8591550" cy="5139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25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wipe(down)">
                                      <p:cBhvr>
                                        <p:cTn id="7" dur="500"/>
                                        <p:tgtEl>
                                          <p:spTgt spid="91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410496"/>
            <a:ext cx="8534400" cy="758825"/>
          </a:xfrm>
        </p:spPr>
        <p:txBody>
          <a:bodyPr/>
          <a:lstStyle/>
          <a:p>
            <a:r>
              <a:rPr lang="en-GB" sz="6600" b="1" dirty="0">
                <a:solidFill>
                  <a:srgbClr val="8C438F"/>
                </a:solidFill>
              </a:rPr>
              <a:t>SKILLS</a:t>
            </a:r>
          </a:p>
        </p:txBody>
      </p:sp>
      <p:sp>
        <p:nvSpPr>
          <p:cNvPr id="3" name="Content Placeholder 2"/>
          <p:cNvSpPr>
            <a:spLocks noGrp="1"/>
          </p:cNvSpPr>
          <p:nvPr>
            <p:ph sz="quarter" idx="1"/>
          </p:nvPr>
        </p:nvSpPr>
        <p:spPr/>
        <p:txBody>
          <a:bodyPr/>
          <a:lstStyle/>
          <a:p>
            <a:pPr marL="273050" lvl="1">
              <a:buClr>
                <a:schemeClr val="accent1"/>
              </a:buClr>
              <a:buSzPct val="85000"/>
              <a:buFont typeface="Wingdings 2" pitchFamily="18" charset="2"/>
              <a:buChar char=""/>
            </a:pPr>
            <a:r>
              <a:rPr lang="en-GB" sz="2400" b="1" i="1" dirty="0" smtClean="0">
                <a:effectLst>
                  <a:outerShdw blurRad="38100" dist="38100" dir="2700000" algn="tl">
                    <a:srgbClr val="000000">
                      <a:alpha val="43137"/>
                    </a:srgbClr>
                  </a:outerShdw>
                </a:effectLst>
              </a:rPr>
              <a:t>Explore the feelings related to teenage pregnancy and its consequences. </a:t>
            </a:r>
          </a:p>
          <a:p>
            <a:pPr marL="273050" lvl="1">
              <a:buClr>
                <a:schemeClr val="accent1"/>
              </a:buClr>
              <a:buSzPct val="85000"/>
              <a:buFont typeface="Wingdings 2" pitchFamily="18" charset="2"/>
              <a:buChar char=""/>
            </a:pPr>
            <a:endParaRPr lang="en-GB" sz="2800" b="1" dirty="0">
              <a:effectLst>
                <a:outerShdw blurRad="38100" dist="38100" dir="2700000" algn="tl">
                  <a:srgbClr val="000000">
                    <a:alpha val="43137"/>
                  </a:srgbClr>
                </a:outerShdw>
              </a:effectLst>
            </a:endParaRPr>
          </a:p>
          <a:p>
            <a:pPr marL="273050" lvl="1" algn="ctr">
              <a:buClr>
                <a:schemeClr val="accent1"/>
              </a:buClr>
              <a:buSzPct val="85000"/>
              <a:buFont typeface="Wingdings 2" pitchFamily="18" charset="2"/>
              <a:buChar char=""/>
            </a:pPr>
            <a:r>
              <a:rPr lang="en-GB" sz="2800" b="1" dirty="0" smtClean="0">
                <a:effectLst>
                  <a:outerShdw blurRad="38100" dist="38100" dir="2700000" algn="tl">
                    <a:srgbClr val="000000">
                      <a:alpha val="43137"/>
                    </a:srgbClr>
                  </a:outerShdw>
                </a:effectLst>
              </a:rPr>
              <a:t>How do we feel about this topic?</a:t>
            </a:r>
          </a:p>
          <a:p>
            <a:pPr marL="273050" lvl="1" algn="ctr">
              <a:buClr>
                <a:schemeClr val="accent1"/>
              </a:buClr>
              <a:buSzPct val="85000"/>
              <a:buFont typeface="Wingdings 2" pitchFamily="18" charset="2"/>
              <a:buChar char=""/>
            </a:pPr>
            <a:r>
              <a:rPr lang="en-GB" sz="2800" b="1" dirty="0" smtClean="0">
                <a:effectLst>
                  <a:outerShdw blurRad="38100" dist="38100" dir="2700000" algn="tl">
                    <a:srgbClr val="000000">
                      <a:alpha val="43137"/>
                    </a:srgbClr>
                  </a:outerShdw>
                </a:effectLst>
              </a:rPr>
              <a:t>What if your current partner would tell you she that she is late on her period, how will you feel and react? </a:t>
            </a:r>
          </a:p>
          <a:p>
            <a:pPr marL="273050" lvl="1" algn="ctr">
              <a:buClr>
                <a:schemeClr val="accent1"/>
              </a:buClr>
              <a:buSzPct val="85000"/>
              <a:buFont typeface="Wingdings 2" pitchFamily="18" charset="2"/>
              <a:buChar char=""/>
            </a:pPr>
            <a:r>
              <a:rPr lang="en-GB" sz="2800" b="1" dirty="0" smtClean="0">
                <a:effectLst>
                  <a:outerShdw blurRad="38100" dist="38100" dir="2700000" algn="tl">
                    <a:srgbClr val="000000">
                      <a:alpha val="43137"/>
                    </a:srgbClr>
                  </a:outerShdw>
                </a:effectLst>
              </a:rPr>
              <a:t>What is the first thing that comes to mind?</a:t>
            </a:r>
          </a:p>
          <a:p>
            <a:pPr marL="273050" lvl="1" algn="ctr">
              <a:buClr>
                <a:schemeClr val="accent1"/>
              </a:buClr>
              <a:buSzPct val="85000"/>
              <a:buFont typeface="Wingdings 2" pitchFamily="18" charset="2"/>
              <a:buChar char=""/>
            </a:pPr>
            <a:r>
              <a:rPr lang="en-GB" sz="2800" b="1" dirty="0" smtClean="0">
                <a:effectLst>
                  <a:outerShdw blurRad="38100" dist="38100" dir="2700000" algn="tl">
                    <a:srgbClr val="000000">
                      <a:alpha val="43137"/>
                    </a:srgbClr>
                  </a:outerShdw>
                </a:effectLst>
              </a:rPr>
              <a:t>Once you calm down, what will you </a:t>
            </a:r>
            <a:br>
              <a:rPr lang="en-GB" sz="2800" b="1" dirty="0" smtClean="0">
                <a:effectLst>
                  <a:outerShdw blurRad="38100" dist="38100" dir="2700000" algn="tl">
                    <a:srgbClr val="000000">
                      <a:alpha val="43137"/>
                    </a:srgbClr>
                  </a:outerShdw>
                </a:effectLst>
              </a:rPr>
            </a:br>
            <a:r>
              <a:rPr lang="en-GB" sz="2800" b="1" dirty="0" smtClean="0">
                <a:effectLst>
                  <a:outerShdw blurRad="38100" dist="38100" dir="2700000" algn="tl">
                    <a:srgbClr val="000000">
                      <a:alpha val="43137"/>
                    </a:srgbClr>
                  </a:outerShdw>
                </a:effectLst>
              </a:rPr>
              <a:t>PLAN for your child and partner?</a:t>
            </a:r>
          </a:p>
          <a:p>
            <a:pPr marL="273050" lvl="1" algn="ctr">
              <a:buClr>
                <a:schemeClr val="accent1"/>
              </a:buClr>
              <a:buSzPct val="85000"/>
              <a:buFont typeface="Wingdings 2" pitchFamily="18" charset="2"/>
              <a:buChar char=""/>
            </a:pPr>
            <a:endParaRPr lang="en-GB" sz="28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058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3657600"/>
            <a:ext cx="8839200" cy="758825"/>
          </a:xfrm>
        </p:spPr>
        <p:txBody>
          <a:bodyPr/>
          <a:lstStyle/>
          <a:p>
            <a:r>
              <a:rPr lang="en-GB" dirty="0">
                <a:effectLst>
                  <a:outerShdw blurRad="38100" dist="38100" dir="2700000" algn="tl">
                    <a:srgbClr val="000000">
                      <a:alpha val="43137"/>
                    </a:srgbClr>
                  </a:outerShdw>
                </a:effectLst>
                <a:hlinkClick r:id="rId2"/>
              </a:rPr>
              <a:t>https://</a:t>
            </a:r>
            <a:r>
              <a:rPr lang="en-GB" dirty="0" smtClean="0">
                <a:effectLst>
                  <a:outerShdw blurRad="38100" dist="38100" dir="2700000" algn="tl">
                    <a:srgbClr val="000000">
                      <a:alpha val="43137"/>
                    </a:srgbClr>
                  </a:outerShdw>
                </a:effectLst>
                <a:hlinkClick r:id="rId2"/>
              </a:rPr>
              <a:t>www.youtube.com/watch?v=5RV_moBEUkk</a:t>
            </a:r>
            <a:endParaRPr lang="en-GB" dirty="0" smtClean="0">
              <a:effectLst>
                <a:outerShdw blurRad="38100" dist="38100" dir="2700000" algn="tl">
                  <a:srgbClr val="000000">
                    <a:alpha val="43137"/>
                  </a:srgbClr>
                </a:outerShdw>
              </a:effectLst>
            </a:endParaRPr>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hlinkClick r:id="rId3"/>
              </a:rPr>
              <a:t>https://</a:t>
            </a:r>
            <a:r>
              <a:rPr lang="en-GB" dirty="0" smtClean="0">
                <a:effectLst>
                  <a:outerShdw blurRad="38100" dist="38100" dir="2700000" algn="tl">
                    <a:srgbClr val="000000">
                      <a:alpha val="43137"/>
                    </a:srgbClr>
                  </a:outerShdw>
                </a:effectLst>
                <a:hlinkClick r:id="rId3"/>
              </a:rPr>
              <a:t>www.youtube.com/watch?v=X2KHvrSO5xY</a:t>
            </a:r>
            <a:endParaRPr lang="en-GB" dirty="0" smtClean="0">
              <a:effectLst>
                <a:outerShdw blurRad="38100" dist="38100" dir="2700000" algn="tl">
                  <a:srgbClr val="000000">
                    <a:alpha val="43137"/>
                  </a:srgbClr>
                </a:outerShdw>
              </a:effectLst>
            </a:endParaRPr>
          </a:p>
          <a:p>
            <a:endParaRPr lang="en-GB"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152400" y="533400"/>
            <a:ext cx="8839200" cy="1524000"/>
          </a:xfrm>
        </p:spPr>
        <p:txBody>
          <a:bodyPr/>
          <a:lstStyle/>
          <a:p>
            <a:r>
              <a:rPr lang="en-GB" sz="7200" dirty="0" smtClean="0">
                <a:effectLst>
                  <a:outerShdw blurRad="38100" dist="38100" dir="2700000" algn="tl">
                    <a:srgbClr val="000000">
                      <a:alpha val="43137"/>
                    </a:srgbClr>
                  </a:outerShdw>
                </a:effectLst>
              </a:rPr>
              <a:t>Teenage Pregnancy</a:t>
            </a:r>
            <a:endParaRPr lang="en-GB"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3968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31836"/>
            <a:ext cx="8534400" cy="758825"/>
          </a:xfrm>
        </p:spPr>
        <p:txBody>
          <a:bodyPr/>
          <a:lstStyle/>
          <a:p>
            <a:r>
              <a:rPr lang="en-GB" sz="5400" b="1" dirty="0" smtClean="0">
                <a:solidFill>
                  <a:srgbClr val="8C438F"/>
                </a:solidFill>
              </a:rPr>
              <a:t>COMPETENCIES</a:t>
            </a:r>
            <a:endParaRPr lang="en-GB" sz="4800" dirty="0"/>
          </a:p>
        </p:txBody>
      </p:sp>
      <p:sp>
        <p:nvSpPr>
          <p:cNvPr id="3" name="Content Placeholder 2"/>
          <p:cNvSpPr>
            <a:spLocks noGrp="1"/>
          </p:cNvSpPr>
          <p:nvPr>
            <p:ph sz="quarter" idx="1"/>
          </p:nvPr>
        </p:nvSpPr>
        <p:spPr/>
        <p:txBody>
          <a:bodyPr/>
          <a:lstStyle/>
          <a:p>
            <a:pPr algn="ctr"/>
            <a:r>
              <a:rPr lang="en-GB" sz="4400" i="1" dirty="0" smtClean="0"/>
              <a:t>Appreciating the beauty of responsible sexual behaviour.</a:t>
            </a:r>
          </a:p>
          <a:p>
            <a:pPr algn="ctr"/>
            <a:endParaRPr lang="en-GB" sz="4400" i="1" dirty="0" smtClean="0"/>
          </a:p>
          <a:p>
            <a:pPr algn="ctr"/>
            <a:r>
              <a:rPr lang="en-GB" sz="4400" i="1" dirty="0" smtClean="0"/>
              <a:t>Considering the consequences of irresponsible sexual behaviour.</a:t>
            </a:r>
            <a:endParaRPr lang="en-GB" sz="4000" i="1" dirty="0"/>
          </a:p>
        </p:txBody>
      </p:sp>
    </p:spTree>
    <p:extLst>
      <p:ext uri="{BB962C8B-B14F-4D97-AF65-F5344CB8AC3E}">
        <p14:creationId xmlns:p14="http://schemas.microsoft.com/office/powerpoint/2010/main" val="4061210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s://judgybitch.files.wordpress.com/2013/05/poster-3.jpg"/>
          <p:cNvPicPr>
            <a:picLocks noChangeAspect="1" noChangeArrowheads="1"/>
          </p:cNvPicPr>
          <p:nvPr/>
        </p:nvPicPr>
        <p:blipFill rotWithShape="1">
          <a:blip r:embed="rId2">
            <a:extLst>
              <a:ext uri="{28A0092B-C50C-407E-A947-70E740481C1C}">
                <a14:useLocalDpi xmlns:a14="http://schemas.microsoft.com/office/drawing/2010/main" val="0"/>
              </a:ext>
            </a:extLst>
          </a:blip>
          <a:srcRect r="1928" b="2369"/>
          <a:stretch/>
        </p:blipFill>
        <p:spPr bwMode="auto">
          <a:xfrm>
            <a:off x="1219200" y="0"/>
            <a:ext cx="6629400" cy="688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46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wheel(1)">
                                      <p:cBhvr>
                                        <p:cTn id="7" dur="2000"/>
                                        <p:tgtEl>
                                          <p:spTgt spid="88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ttp://cdn.gurl.com/wp-content/uploads/2013/03/teenage-pregnancy-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348" y="1295400"/>
            <a:ext cx="7176509" cy="5562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z="4800" b="1" dirty="0" smtClean="0">
                <a:effectLst>
                  <a:outerShdw blurRad="38100" dist="38100" dir="2700000" algn="tl">
                    <a:srgbClr val="000000">
                      <a:alpha val="43137"/>
                    </a:srgbClr>
                  </a:outerShdw>
                </a:effectLst>
              </a:rPr>
              <a:t>In Conclusion …</a:t>
            </a:r>
            <a:endParaRPr lang="en-GB"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545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fade">
                                      <p:cBhvr>
                                        <p:cTn id="7" dur="1000"/>
                                        <p:tgtEl>
                                          <p:spTgt spid="93186"/>
                                        </p:tgtEl>
                                      </p:cBhvr>
                                    </p:animEffect>
                                    <p:anim calcmode="lin" valueType="num">
                                      <p:cBhvr>
                                        <p:cTn id="8" dur="1000" fill="hold"/>
                                        <p:tgtEl>
                                          <p:spTgt spid="93186"/>
                                        </p:tgtEl>
                                        <p:attrNameLst>
                                          <p:attrName>ppt_x</p:attrName>
                                        </p:attrNameLst>
                                      </p:cBhvr>
                                      <p:tavLst>
                                        <p:tav tm="0">
                                          <p:val>
                                            <p:strVal val="#ppt_x"/>
                                          </p:val>
                                        </p:tav>
                                        <p:tav tm="100000">
                                          <p:val>
                                            <p:strVal val="#ppt_x"/>
                                          </p:val>
                                        </p:tav>
                                      </p:tavLst>
                                    </p:anim>
                                    <p:anim calcmode="lin" valueType="num">
                                      <p:cBhvr>
                                        <p:cTn id="9" dur="1000" fill="hold"/>
                                        <p:tgtEl>
                                          <p:spTgt spid="93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GB"/>
          </a:p>
        </p:txBody>
      </p:sp>
      <p:sp>
        <p:nvSpPr>
          <p:cNvPr id="3" name="Title 2"/>
          <p:cNvSpPr>
            <a:spLocks noGrp="1"/>
          </p:cNvSpPr>
          <p:nvPr>
            <p:ph type="ctrTitle"/>
          </p:nvPr>
        </p:nvSpPr>
        <p:spPr/>
        <p:txBody>
          <a:bodyPr/>
          <a:lstStyle/>
          <a:p>
            <a:endParaRPr lang="en-GB"/>
          </a:p>
        </p:txBody>
      </p:sp>
    </p:spTree>
    <p:extLst>
      <p:ext uri="{BB962C8B-B14F-4D97-AF65-F5344CB8AC3E}">
        <p14:creationId xmlns:p14="http://schemas.microsoft.com/office/powerpoint/2010/main" val="443715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Funnels…</a:t>
            </a:r>
            <a:endParaRPr lang="en-US" dirty="0"/>
          </a:p>
        </p:txBody>
      </p:sp>
      <p:pic>
        <p:nvPicPr>
          <p:cNvPr id="14339" name="Picture 4"/>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l="5714"/>
          <a:stretch>
            <a:fillRect/>
          </a:stretch>
        </p:blipFill>
        <p:spPr>
          <a:xfrm>
            <a:off x="381000" y="1295400"/>
            <a:ext cx="4554538" cy="4572000"/>
          </a:xfrm>
          <a:noFill/>
        </p:spPr>
      </p:pic>
      <p:pic>
        <p:nvPicPr>
          <p:cNvPr id="1434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t="7436" r="1546" b="12007"/>
          <a:stretch>
            <a:fillRect/>
          </a:stretch>
        </p:blipFill>
        <p:spPr bwMode="auto">
          <a:xfrm>
            <a:off x="4424363" y="1447800"/>
            <a:ext cx="4719637"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solidFill>
                  <a:srgbClr val="8C438F"/>
                </a:solidFill>
                <a:latin typeface="Comic Sans MS" pitchFamily="66" charset="0"/>
              </a:rPr>
              <a:t>The Four Generalities of the Funnels…</a:t>
            </a:r>
          </a:p>
        </p:txBody>
      </p:sp>
      <p:sp>
        <p:nvSpPr>
          <p:cNvPr id="3" name="Content Placeholder 2"/>
          <p:cNvSpPr>
            <a:spLocks noGrp="1"/>
          </p:cNvSpPr>
          <p:nvPr>
            <p:ph sz="quarter" idx="1"/>
          </p:nvPr>
        </p:nvSpPr>
        <p:spPr>
          <a:xfrm>
            <a:off x="301625" y="1527175"/>
            <a:ext cx="8504238" cy="4572000"/>
          </a:xfrm>
        </p:spPr>
        <p:txBody>
          <a:bodyPr/>
          <a:lstStyle/>
          <a:p>
            <a:pPr marL="514350" indent="-514350" eaLnBrk="1" hangingPunct="1">
              <a:buFont typeface="Wingdings 2" pitchFamily="18" charset="2"/>
              <a:buAutoNum type="arabicPeriod"/>
            </a:pPr>
            <a:r>
              <a:rPr lang="en-US" altLang="en-US" smtClean="0">
                <a:latin typeface="Comic Sans MS" pitchFamily="66" charset="0"/>
              </a:rPr>
              <a:t>Guys are generally </a:t>
            </a:r>
            <a:r>
              <a:rPr lang="en-US" altLang="en-US" b="1" u="sng" smtClean="0">
                <a:latin typeface="Comic Sans MS" pitchFamily="66" charset="0"/>
              </a:rPr>
              <a:t>AROUSED</a:t>
            </a:r>
            <a:r>
              <a:rPr lang="en-US" altLang="en-US" smtClean="0">
                <a:latin typeface="Comic Sans MS" pitchFamily="66" charset="0"/>
              </a:rPr>
              <a:t> more quickly than girls:  by smell, by the </a:t>
            </a:r>
            <a:r>
              <a:rPr lang="en-US" altLang="en-US" b="1" u="sng" smtClean="0">
                <a:latin typeface="Comic Sans MS" pitchFamily="66" charset="0"/>
              </a:rPr>
              <a:t>SIGN</a:t>
            </a:r>
            <a:r>
              <a:rPr lang="en-US" altLang="en-US" smtClean="0">
                <a:latin typeface="Comic Sans MS" pitchFamily="66" charset="0"/>
              </a:rPr>
              <a:t> of anything </a:t>
            </a:r>
            <a:r>
              <a:rPr lang="en-US" altLang="en-US" b="1" u="sng" smtClean="0">
                <a:latin typeface="Comic Sans MS" pitchFamily="66" charset="0"/>
              </a:rPr>
              <a:t>SEXUAL</a:t>
            </a:r>
            <a:r>
              <a:rPr lang="en-US" altLang="en-US" smtClean="0">
                <a:latin typeface="Comic Sans MS" pitchFamily="66" charset="0"/>
              </a:rPr>
              <a:t>.  Girls take a good deal of </a:t>
            </a:r>
            <a:r>
              <a:rPr lang="en-US" altLang="en-US" b="1" u="sng" smtClean="0">
                <a:latin typeface="Comic Sans MS" pitchFamily="66" charset="0"/>
              </a:rPr>
              <a:t>SEXUAL</a:t>
            </a:r>
            <a:r>
              <a:rPr lang="en-US" altLang="en-US" smtClean="0">
                <a:latin typeface="Comic Sans MS" pitchFamily="66" charset="0"/>
              </a:rPr>
              <a:t> contact to create as much </a:t>
            </a:r>
            <a:r>
              <a:rPr lang="en-US" altLang="en-US" b="1" u="sng" smtClean="0">
                <a:latin typeface="Comic Sans MS" pitchFamily="66" charset="0"/>
              </a:rPr>
              <a:t>AROUSAL</a:t>
            </a:r>
            <a:r>
              <a:rPr lang="en-US" altLang="en-US" smtClean="0"/>
              <a:t>.</a:t>
            </a:r>
          </a:p>
          <a:p>
            <a:pPr marL="514350" indent="-514350" eaLnBrk="1" hangingPunct="1">
              <a:buFont typeface="Wingdings 2" pitchFamily="18" charset="2"/>
              <a:buNone/>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s://encrypted-tbn2.gstatic.com/images?q=tbn:ANd9GcSo_I6QiqYByVqfIJNI-IWvwrKOrHp86AwvH2EqeCtTYFnI_3u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8600"/>
            <a:ext cx="9131771"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14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fade">
                                      <p:cBhvr>
                                        <p:cTn id="7" dur="1000"/>
                                        <p:tgtEl>
                                          <p:spTgt spid="77826"/>
                                        </p:tgtEl>
                                      </p:cBhvr>
                                    </p:animEffect>
                                    <p:anim calcmode="lin" valueType="num">
                                      <p:cBhvr>
                                        <p:cTn id="8" dur="1000" fill="hold"/>
                                        <p:tgtEl>
                                          <p:spTgt spid="77826"/>
                                        </p:tgtEl>
                                        <p:attrNameLst>
                                          <p:attrName>ppt_x</p:attrName>
                                        </p:attrNameLst>
                                      </p:cBhvr>
                                      <p:tavLst>
                                        <p:tav tm="0">
                                          <p:val>
                                            <p:strVal val="#ppt_x"/>
                                          </p:val>
                                        </p:tav>
                                        <p:tav tm="100000">
                                          <p:val>
                                            <p:strVal val="#ppt_x"/>
                                          </p:val>
                                        </p:tav>
                                      </p:tavLst>
                                    </p:anim>
                                    <p:anim calcmode="lin" valueType="num">
                                      <p:cBhvr>
                                        <p:cTn id="9" dur="1000" fill="hold"/>
                                        <p:tgtEl>
                                          <p:spTgt spid="778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solidFill>
                  <a:srgbClr val="8C438F"/>
                </a:solidFill>
                <a:latin typeface="Comic Sans MS" pitchFamily="66" charset="0"/>
              </a:rPr>
              <a:t>…The Four Generalities of the Funnels</a:t>
            </a:r>
            <a:endParaRPr lang="en-US" altLang="en-US" smtClean="0">
              <a:solidFill>
                <a:srgbClr val="8C438F"/>
              </a:solidFill>
            </a:endParaRPr>
          </a:p>
        </p:txBody>
      </p:sp>
      <p:sp>
        <p:nvSpPr>
          <p:cNvPr id="3" name="Content Placeholder 2"/>
          <p:cNvSpPr>
            <a:spLocks noGrp="1"/>
          </p:cNvSpPr>
          <p:nvPr>
            <p:ph sz="quarter" idx="1"/>
          </p:nvPr>
        </p:nvSpPr>
        <p:spPr>
          <a:xfrm>
            <a:off x="301625" y="1527175"/>
            <a:ext cx="8504238" cy="4572000"/>
          </a:xfrm>
        </p:spPr>
        <p:txBody>
          <a:bodyPr/>
          <a:lstStyle/>
          <a:p>
            <a:pPr marL="514350" indent="-514350" eaLnBrk="1" hangingPunct="1">
              <a:buFont typeface="Wingdings 2" pitchFamily="18" charset="2"/>
              <a:buAutoNum type="arabicPeriod" startAt="2"/>
            </a:pPr>
            <a:r>
              <a:rPr lang="en-US" altLang="en-US" dirty="0" smtClean="0">
                <a:latin typeface="Comic Sans MS" pitchFamily="66" charset="0"/>
              </a:rPr>
              <a:t>Girls send out </a:t>
            </a:r>
            <a:r>
              <a:rPr lang="en-US" altLang="en-US" b="1" u="sng" dirty="0" smtClean="0">
                <a:latin typeface="Comic Sans MS" pitchFamily="66" charset="0"/>
              </a:rPr>
              <a:t>SIGNALS</a:t>
            </a:r>
            <a:r>
              <a:rPr lang="en-US" altLang="en-US" dirty="0" smtClean="0">
                <a:latin typeface="Comic Sans MS" pitchFamily="66" charset="0"/>
              </a:rPr>
              <a:t> to guys by the way they </a:t>
            </a:r>
            <a:r>
              <a:rPr lang="en-US" altLang="en-US" b="1" u="sng" dirty="0" smtClean="0">
                <a:latin typeface="Comic Sans MS" pitchFamily="66" charset="0"/>
              </a:rPr>
              <a:t>DRESS</a:t>
            </a:r>
            <a:r>
              <a:rPr lang="en-US" altLang="en-US" dirty="0" smtClean="0">
                <a:latin typeface="Comic Sans MS" pitchFamily="66" charset="0"/>
              </a:rPr>
              <a:t> and the way they </a:t>
            </a:r>
            <a:r>
              <a:rPr lang="en-US" altLang="en-US" b="1" u="sng" dirty="0" smtClean="0">
                <a:latin typeface="Comic Sans MS" pitchFamily="66" charset="0"/>
              </a:rPr>
              <a:t>ACT</a:t>
            </a:r>
            <a:r>
              <a:rPr lang="en-US" altLang="en-US" dirty="0" smtClean="0">
                <a:latin typeface="Comic Sans MS" pitchFamily="66" charset="0"/>
              </a:rPr>
              <a:t>.</a:t>
            </a:r>
          </a:p>
          <a:p>
            <a:pPr marL="514350" indent="-514350" eaLnBrk="1" hangingPunct="1">
              <a:buFont typeface="Wingdings 2" pitchFamily="18" charset="2"/>
              <a:buAutoNum type="arabicPeriod" startAt="2"/>
            </a:pPr>
            <a:endParaRPr lang="en-US" altLang="en-US" dirty="0" smtClean="0">
              <a:latin typeface="Comic Sans MS" pitchFamily="66" charset="0"/>
            </a:endParaRPr>
          </a:p>
          <a:p>
            <a:pPr marL="514350" indent="-514350" eaLnBrk="1" hangingPunct="1">
              <a:buFont typeface="Wingdings 2" pitchFamily="18" charset="2"/>
              <a:buAutoNum type="arabicPeriod" startAt="2"/>
            </a:pPr>
            <a:r>
              <a:rPr lang="en-US" altLang="en-US" dirty="0" smtClean="0">
                <a:latin typeface="Comic Sans MS" pitchFamily="66" charset="0"/>
              </a:rPr>
              <a:t>Guys get outspoken </a:t>
            </a:r>
            <a:r>
              <a:rPr lang="en-US" altLang="en-US" b="1" u="sng" dirty="0" smtClean="0">
                <a:latin typeface="Comic Sans MS" pitchFamily="66" charset="0"/>
              </a:rPr>
              <a:t>PRESSURE</a:t>
            </a:r>
            <a:r>
              <a:rPr lang="en-US" altLang="en-US" dirty="0" smtClean="0">
                <a:latin typeface="Comic Sans MS" pitchFamily="66" charset="0"/>
              </a:rPr>
              <a:t> from friends and society that it is expected that they make </a:t>
            </a:r>
            <a:r>
              <a:rPr lang="en-US" altLang="en-US" b="1" u="sng" dirty="0" smtClean="0">
                <a:latin typeface="Comic Sans MS" pitchFamily="66" charset="0"/>
              </a:rPr>
              <a:t>SEXUAL</a:t>
            </a:r>
            <a:r>
              <a:rPr lang="en-US" altLang="en-US" dirty="0" smtClean="0">
                <a:latin typeface="Comic Sans MS" pitchFamily="66" charset="0"/>
              </a:rPr>
              <a:t> passes.  Guys feel they have to “</a:t>
            </a:r>
            <a:r>
              <a:rPr lang="en-US" altLang="en-US" b="1" u="sng" dirty="0" smtClean="0">
                <a:latin typeface="Comic Sans MS" pitchFamily="66" charset="0"/>
              </a:rPr>
              <a:t>LIVE UP</a:t>
            </a:r>
            <a:r>
              <a:rPr lang="en-US" altLang="en-US" dirty="0" smtClean="0">
                <a:latin typeface="Comic Sans MS" pitchFamily="66" charset="0"/>
              </a:rPr>
              <a:t>” to the masculine stereotypes of sexual </a:t>
            </a:r>
            <a:r>
              <a:rPr lang="en-US" altLang="en-US" dirty="0" smtClean="0">
                <a:latin typeface="Comic Sans MS" pitchFamily="66" charset="0"/>
              </a:rPr>
              <a:t>macho and aggressiveness</a:t>
            </a:r>
            <a:r>
              <a:rPr lang="en-US" altLang="en-US" dirty="0" smtClean="0">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solidFill>
                  <a:srgbClr val="8C438F"/>
                </a:solidFill>
                <a:latin typeface="Comic Sans MS" pitchFamily="66" charset="0"/>
              </a:rPr>
              <a:t>…The Four Generalities of the Funnels</a:t>
            </a:r>
            <a:endParaRPr lang="en-US" altLang="en-US" smtClean="0">
              <a:solidFill>
                <a:srgbClr val="8C438F"/>
              </a:solidFill>
            </a:endParaRPr>
          </a:p>
        </p:txBody>
      </p:sp>
      <p:sp>
        <p:nvSpPr>
          <p:cNvPr id="3" name="Content Placeholder 2"/>
          <p:cNvSpPr>
            <a:spLocks noGrp="1"/>
          </p:cNvSpPr>
          <p:nvPr>
            <p:ph sz="quarter" idx="1"/>
          </p:nvPr>
        </p:nvSpPr>
        <p:spPr>
          <a:xfrm>
            <a:off x="301625" y="1527175"/>
            <a:ext cx="8504238" cy="4572000"/>
          </a:xfrm>
        </p:spPr>
        <p:txBody>
          <a:bodyPr/>
          <a:lstStyle/>
          <a:p>
            <a:pPr marL="514350" indent="-514350" eaLnBrk="1" hangingPunct="1">
              <a:buFont typeface="Wingdings 2" pitchFamily="18" charset="2"/>
              <a:buAutoNum type="arabicPeriod" startAt="4"/>
            </a:pPr>
            <a:r>
              <a:rPr lang="en-US" altLang="en-US" smtClean="0">
                <a:latin typeface="Comic Sans MS" pitchFamily="66" charset="0"/>
              </a:rPr>
              <a:t>Both guys and girls will move down the funnel until they reach a “</a:t>
            </a:r>
            <a:r>
              <a:rPr lang="en-US" altLang="en-US" b="1" u="sng" smtClean="0">
                <a:latin typeface="Comic Sans MS" pitchFamily="66" charset="0"/>
              </a:rPr>
              <a:t>POINT OF URGENT NEED</a:t>
            </a:r>
            <a:r>
              <a:rPr lang="en-US" altLang="en-US" smtClean="0">
                <a:latin typeface="Comic Sans MS" pitchFamily="66" charset="0"/>
              </a:rPr>
              <a:t>” where control is lost and physical need takes over.</a:t>
            </a:r>
          </a:p>
          <a:p>
            <a:pPr marL="514350" indent="-514350" eaLnBrk="1" hangingPunct="1">
              <a:buFont typeface="Wingdings 2" pitchFamily="18" charset="2"/>
              <a:buNone/>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solidFill>
                  <a:srgbClr val="8C438F"/>
                </a:solidFill>
                <a:latin typeface="Comic Sans MS" pitchFamily="66" charset="0"/>
              </a:rPr>
              <a:t>Comparing the Two Funnels…</a:t>
            </a:r>
          </a:p>
        </p:txBody>
      </p:sp>
      <p:sp>
        <p:nvSpPr>
          <p:cNvPr id="3" name="Content Placeholder 2"/>
          <p:cNvSpPr>
            <a:spLocks noGrp="1"/>
          </p:cNvSpPr>
          <p:nvPr>
            <p:ph sz="quarter" idx="1"/>
          </p:nvPr>
        </p:nvSpPr>
        <p:spPr>
          <a:xfrm>
            <a:off x="301625" y="1527175"/>
            <a:ext cx="8504238" cy="4572000"/>
          </a:xfrm>
        </p:spPr>
        <p:txBody>
          <a:bodyPr/>
          <a:lstStyle/>
          <a:p>
            <a:pPr marL="514350" indent="-514350" eaLnBrk="1" hangingPunct="1">
              <a:buFont typeface="Wingdings 2" pitchFamily="18" charset="2"/>
              <a:buAutoNum type="arabicPeriod"/>
            </a:pPr>
            <a:r>
              <a:rPr lang="en-US" altLang="en-US" smtClean="0">
                <a:latin typeface="Comic Sans MS" pitchFamily="66" charset="0"/>
              </a:rPr>
              <a:t>The </a:t>
            </a:r>
            <a:r>
              <a:rPr lang="en-US" altLang="en-US" b="1" u="sng" smtClean="0">
                <a:latin typeface="Comic Sans MS" pitchFamily="66" charset="0"/>
              </a:rPr>
              <a:t>SPEED</a:t>
            </a:r>
            <a:r>
              <a:rPr lang="en-US" altLang="en-US" smtClean="0">
                <a:latin typeface="Comic Sans MS" pitchFamily="66" charset="0"/>
              </a:rPr>
              <a:t> down each funnel varies.</a:t>
            </a:r>
          </a:p>
          <a:p>
            <a:pPr marL="514350" indent="-514350" eaLnBrk="1" hangingPunct="1">
              <a:buFont typeface="Wingdings 2" pitchFamily="18" charset="2"/>
              <a:buAutoNum type="arabicPeriod"/>
            </a:pPr>
            <a:endParaRPr lang="en-US" altLang="en-US" smtClean="0">
              <a:latin typeface="Comic Sans MS" pitchFamily="66" charset="0"/>
            </a:endParaRPr>
          </a:p>
          <a:p>
            <a:pPr marL="514350" indent="-514350" eaLnBrk="1" hangingPunct="1">
              <a:buFont typeface="Wingdings 2" pitchFamily="18" charset="2"/>
              <a:buAutoNum type="arabicPeriod"/>
            </a:pPr>
            <a:r>
              <a:rPr lang="en-US" altLang="en-US" smtClean="0">
                <a:latin typeface="Comic Sans MS" pitchFamily="66" charset="0"/>
              </a:rPr>
              <a:t>Girls are usually more interested in pushing down the </a:t>
            </a:r>
            <a:r>
              <a:rPr lang="en-US" altLang="en-US" b="1" u="sng" smtClean="0">
                <a:latin typeface="Comic Sans MS" pitchFamily="66" charset="0"/>
              </a:rPr>
              <a:t>COMMITMENT</a:t>
            </a:r>
            <a:r>
              <a:rPr lang="en-US" altLang="en-US" smtClean="0">
                <a:latin typeface="Comic Sans MS" pitchFamily="66" charset="0"/>
              </a:rPr>
              <a:t> funnel, guys control how and how </a:t>
            </a:r>
            <a:r>
              <a:rPr lang="en-US" altLang="en-US" b="1" u="sng" smtClean="0">
                <a:latin typeface="Comic Sans MS" pitchFamily="66" charset="0"/>
              </a:rPr>
              <a:t>FAST</a:t>
            </a:r>
            <a:r>
              <a:rPr lang="en-US" altLang="en-US" smtClean="0">
                <a:latin typeface="Comic Sans MS" pitchFamily="66" charset="0"/>
              </a:rPr>
              <a:t>.</a:t>
            </a:r>
          </a:p>
          <a:p>
            <a:pPr marL="514350" indent="-514350" eaLnBrk="1" hangingPunct="1">
              <a:buFont typeface="Wingdings 2" pitchFamily="18" charset="2"/>
              <a:buAutoNum type="arabicPeriod"/>
            </a:pPr>
            <a:endParaRPr lang="en-US" altLang="en-US" smtClean="0">
              <a:latin typeface="Comic Sans MS" pitchFamily="66" charset="0"/>
            </a:endParaRPr>
          </a:p>
          <a:p>
            <a:pPr marL="514350" indent="-514350" eaLnBrk="1" hangingPunct="1">
              <a:buFont typeface="Wingdings 2" pitchFamily="18" charset="2"/>
              <a:buAutoNum type="arabicPeriod"/>
            </a:pPr>
            <a:r>
              <a:rPr lang="en-US" altLang="en-US" smtClean="0">
                <a:latin typeface="Comic Sans MS" pitchFamily="66" charset="0"/>
              </a:rPr>
              <a:t>Guys are usually more interested in pushing down the </a:t>
            </a:r>
            <a:r>
              <a:rPr lang="en-US" altLang="en-US" b="1" u="sng" smtClean="0">
                <a:latin typeface="Comic Sans MS" pitchFamily="66" charset="0"/>
              </a:rPr>
              <a:t>INTIMACY</a:t>
            </a:r>
            <a:r>
              <a:rPr lang="en-US" altLang="en-US" smtClean="0">
                <a:latin typeface="Comic Sans MS" pitchFamily="66" charset="0"/>
              </a:rPr>
              <a:t> funnel, girls control how far and how </a:t>
            </a:r>
            <a:r>
              <a:rPr lang="en-US" altLang="en-US" b="1" u="sng" smtClean="0">
                <a:latin typeface="Comic Sans MS" pitchFamily="66" charset="0"/>
              </a:rPr>
              <a:t>FAST</a:t>
            </a:r>
            <a:r>
              <a:rPr lang="en-US" altLang="en-US" smtClean="0">
                <a:latin typeface="Comic Sans MS" pitchFamily="66" charset="0"/>
              </a:rPr>
              <a:t>.</a:t>
            </a:r>
          </a:p>
          <a:p>
            <a:pPr marL="514350" indent="-514350" eaLnBrk="1" hangingPunct="1">
              <a:buFont typeface="Wingdings 2" pitchFamily="18" charset="2"/>
              <a:buNone/>
            </a:pPr>
            <a:endParaRPr lang="en-US" altLang="en-US" smtClean="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solidFill>
                  <a:srgbClr val="8C438F"/>
                </a:solidFill>
                <a:latin typeface="Comic Sans MS" pitchFamily="66" charset="0"/>
              </a:rPr>
              <a:t>…Comparing the Two Funnels</a:t>
            </a:r>
            <a:endParaRPr lang="en-US" altLang="en-US" smtClean="0">
              <a:solidFill>
                <a:srgbClr val="8C438F"/>
              </a:solidFill>
            </a:endParaRPr>
          </a:p>
        </p:txBody>
      </p:sp>
      <p:sp>
        <p:nvSpPr>
          <p:cNvPr id="3" name="Content Placeholder 2"/>
          <p:cNvSpPr>
            <a:spLocks noGrp="1"/>
          </p:cNvSpPr>
          <p:nvPr>
            <p:ph sz="quarter" idx="1"/>
          </p:nvPr>
        </p:nvSpPr>
        <p:spPr>
          <a:xfrm>
            <a:off x="301625" y="1527175"/>
            <a:ext cx="8504238" cy="4572000"/>
          </a:xfrm>
        </p:spPr>
        <p:txBody>
          <a:bodyPr/>
          <a:lstStyle/>
          <a:p>
            <a:pPr marL="514350" indent="-514350" eaLnBrk="1" hangingPunct="1">
              <a:buFont typeface="Wingdings 2" pitchFamily="18" charset="2"/>
              <a:buAutoNum type="arabicPeriod" startAt="4"/>
            </a:pPr>
            <a:r>
              <a:rPr lang="en-US" altLang="en-US" smtClean="0">
                <a:latin typeface="Comic Sans MS" pitchFamily="66" charset="0"/>
              </a:rPr>
              <a:t>Girls and guys will use one funnel to bargain for the other.  Girls give </a:t>
            </a:r>
            <a:r>
              <a:rPr lang="en-US" altLang="en-US" b="1" u="sng" smtClean="0">
                <a:latin typeface="Comic Sans MS" pitchFamily="66" charset="0"/>
              </a:rPr>
              <a:t>SEX</a:t>
            </a:r>
            <a:r>
              <a:rPr lang="en-US" altLang="en-US" smtClean="0">
                <a:latin typeface="Comic Sans MS" pitchFamily="66" charset="0"/>
              </a:rPr>
              <a:t> to get </a:t>
            </a:r>
            <a:r>
              <a:rPr lang="en-US" altLang="en-US" b="1" u="sng" smtClean="0">
                <a:latin typeface="Comic Sans MS" pitchFamily="66" charset="0"/>
              </a:rPr>
              <a:t>LOVE</a:t>
            </a:r>
            <a:r>
              <a:rPr lang="en-US" altLang="en-US" smtClean="0">
                <a:latin typeface="Comic Sans MS" pitchFamily="66" charset="0"/>
              </a:rPr>
              <a:t>, guys give </a:t>
            </a:r>
            <a:r>
              <a:rPr lang="en-US" altLang="en-US" b="1" u="sng" smtClean="0">
                <a:latin typeface="Comic Sans MS" pitchFamily="66" charset="0"/>
              </a:rPr>
              <a:t>LOVE</a:t>
            </a:r>
            <a:r>
              <a:rPr lang="en-US" altLang="en-US" smtClean="0">
                <a:latin typeface="Comic Sans MS" pitchFamily="66" charset="0"/>
              </a:rPr>
              <a:t> to get </a:t>
            </a:r>
            <a:r>
              <a:rPr lang="en-US" altLang="en-US" b="1" u="sng" smtClean="0">
                <a:latin typeface="Comic Sans MS" pitchFamily="66" charset="0"/>
              </a:rPr>
              <a:t>SEX</a:t>
            </a:r>
            <a:r>
              <a:rPr lang="en-US" altLang="en-US" smtClean="0">
                <a:latin typeface="Comic Sans MS" pitchFamily="66" charset="0"/>
              </a:rPr>
              <a:t>.</a:t>
            </a:r>
          </a:p>
          <a:p>
            <a:pPr marL="514350" indent="-514350" eaLnBrk="1" hangingPunct="1">
              <a:buFont typeface="Wingdings 2" pitchFamily="18" charset="2"/>
              <a:buAutoNum type="arabicPeriod" startAt="4"/>
            </a:pPr>
            <a:endParaRPr lang="en-US" altLang="en-US" smtClean="0">
              <a:latin typeface="Comic Sans MS" pitchFamily="66" charset="0"/>
            </a:endParaRPr>
          </a:p>
          <a:p>
            <a:pPr marL="514350" indent="-514350" eaLnBrk="1" hangingPunct="1">
              <a:buFont typeface="Wingdings 2" pitchFamily="18" charset="2"/>
              <a:buAutoNum type="arabicPeriod" startAt="4"/>
            </a:pPr>
            <a:r>
              <a:rPr lang="en-US" altLang="en-US" smtClean="0">
                <a:latin typeface="Comic Sans MS" pitchFamily="66" charset="0"/>
              </a:rPr>
              <a:t>The earlier in age one enters the funnel, the </a:t>
            </a:r>
            <a:r>
              <a:rPr lang="en-US" altLang="en-US" b="1" u="sng" smtClean="0">
                <a:latin typeface="Comic Sans MS" pitchFamily="66" charset="0"/>
              </a:rPr>
              <a:t>LONGER</a:t>
            </a:r>
            <a:r>
              <a:rPr lang="en-US" altLang="en-US" smtClean="0">
                <a:latin typeface="Comic Sans MS" pitchFamily="66" charset="0"/>
              </a:rPr>
              <a:t> one is faced with the problem of fighting gravity down the funnel.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solidFill>
                  <a:srgbClr val="8C438F"/>
                </a:solidFill>
                <a:latin typeface="Comic Sans MS" pitchFamily="66" charset="0"/>
              </a:rPr>
              <a:t>…Comparing the Two Funnels</a:t>
            </a:r>
            <a:endParaRPr lang="en-US" altLang="en-US" smtClean="0">
              <a:solidFill>
                <a:srgbClr val="8C438F"/>
              </a:solidFill>
            </a:endParaRPr>
          </a:p>
        </p:txBody>
      </p:sp>
      <p:sp>
        <p:nvSpPr>
          <p:cNvPr id="3" name="Content Placeholder 2"/>
          <p:cNvSpPr>
            <a:spLocks noGrp="1"/>
          </p:cNvSpPr>
          <p:nvPr>
            <p:ph sz="quarter" idx="1"/>
          </p:nvPr>
        </p:nvSpPr>
        <p:spPr>
          <a:xfrm>
            <a:off x="301625" y="1527175"/>
            <a:ext cx="8504238" cy="4572000"/>
          </a:xfrm>
        </p:spPr>
        <p:txBody>
          <a:bodyPr/>
          <a:lstStyle/>
          <a:p>
            <a:pPr marL="514350" indent="-514350" eaLnBrk="1" hangingPunct="1">
              <a:buFont typeface="Wingdings 2" pitchFamily="18" charset="2"/>
              <a:buAutoNum type="arabicPeriod" startAt="6"/>
            </a:pPr>
            <a:r>
              <a:rPr lang="en-US" altLang="en-US" smtClean="0">
                <a:latin typeface="Comic Sans MS" pitchFamily="66" charset="0"/>
              </a:rPr>
              <a:t>The more you </a:t>
            </a:r>
            <a:r>
              <a:rPr lang="en-US" altLang="en-US" b="1" u="sng" smtClean="0">
                <a:latin typeface="Comic Sans MS" pitchFamily="66" charset="0"/>
              </a:rPr>
              <a:t>DATE</a:t>
            </a:r>
            <a:r>
              <a:rPr lang="en-US" altLang="en-US" smtClean="0">
                <a:latin typeface="Comic Sans MS" pitchFamily="66" charset="0"/>
              </a:rPr>
              <a:t> one person, the </a:t>
            </a:r>
            <a:r>
              <a:rPr lang="en-US" altLang="en-US" b="1" u="sng" smtClean="0">
                <a:latin typeface="Comic Sans MS" pitchFamily="66" charset="0"/>
              </a:rPr>
              <a:t>MORE SLIPPERY</a:t>
            </a:r>
            <a:r>
              <a:rPr lang="en-US" altLang="en-US" smtClean="0">
                <a:latin typeface="Comic Sans MS" pitchFamily="66" charset="0"/>
              </a:rPr>
              <a:t> the funnel becomes.</a:t>
            </a:r>
          </a:p>
          <a:p>
            <a:pPr marL="514350" indent="-514350" eaLnBrk="1" hangingPunct="1">
              <a:buFont typeface="Wingdings 2" pitchFamily="18" charset="2"/>
              <a:buNone/>
            </a:pPr>
            <a:endParaRPr lang="en-US" altLang="en-US" smtClean="0">
              <a:latin typeface="Comic Sans MS" pitchFamily="66" charset="0"/>
            </a:endParaRPr>
          </a:p>
          <a:p>
            <a:pPr marL="514350" indent="-514350" eaLnBrk="1" hangingPunct="1">
              <a:buFont typeface="Wingdings 2" pitchFamily="18" charset="2"/>
              <a:buAutoNum type="arabicPeriod" startAt="7"/>
            </a:pPr>
            <a:r>
              <a:rPr lang="en-US" altLang="en-US" smtClean="0">
                <a:latin typeface="Comic Sans MS" pitchFamily="66" charset="0"/>
              </a:rPr>
              <a:t>It is easier to break off a </a:t>
            </a:r>
            <a:r>
              <a:rPr lang="en-US" altLang="en-US" b="1" u="sng" smtClean="0">
                <a:latin typeface="Comic Sans MS" pitchFamily="66" charset="0"/>
              </a:rPr>
              <a:t>RELATIONSHIP</a:t>
            </a:r>
            <a:r>
              <a:rPr lang="en-US" altLang="en-US" smtClean="0">
                <a:latin typeface="Comic Sans MS" pitchFamily="66" charset="0"/>
              </a:rPr>
              <a:t> than it is to back up the funnel.</a:t>
            </a:r>
          </a:p>
          <a:p>
            <a:pPr marL="514350" indent="-514350" eaLnBrk="1" hangingPunct="1">
              <a:buFont typeface="Wingdings 2" pitchFamily="18" charset="2"/>
              <a:buNone/>
            </a:pPr>
            <a:endParaRPr lang="en-US" altLang="en-US" smtClean="0">
              <a:latin typeface="Comic Sans MS" pitchFamily="66" charset="0"/>
            </a:endParaRPr>
          </a:p>
          <a:p>
            <a:pPr marL="514350" indent="-514350" eaLnBrk="1" hangingPunct="1">
              <a:buFont typeface="Wingdings 2" pitchFamily="18" charset="2"/>
              <a:buNone/>
            </a:pPr>
            <a:endParaRPr lang="en-US" altLang="en-US" smtClean="0"/>
          </a:p>
          <a:p>
            <a:pPr marL="514350" indent="-514350" eaLnBrk="1" hangingPunct="1">
              <a:buFont typeface="Wingdings 2" pitchFamily="18" charset="2"/>
              <a:buAutoNum type="arabicPeriod" startAt="5"/>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solidFill>
                  <a:srgbClr val="8C438F"/>
                </a:solidFill>
                <a:latin typeface="Comic Sans MS" pitchFamily="66" charset="0"/>
              </a:rPr>
              <a:t>…Comparing the Two Funnels</a:t>
            </a:r>
            <a:endParaRPr lang="en-US" altLang="en-US" smtClean="0">
              <a:solidFill>
                <a:srgbClr val="8C438F"/>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514350" indent="-514350" eaLnBrk="1" fontAlgn="auto" hangingPunct="1">
              <a:spcAft>
                <a:spcPts val="0"/>
              </a:spcAft>
              <a:buFont typeface="Wingdings 2"/>
              <a:buAutoNum type="arabicPeriod" startAt="8"/>
              <a:defRPr/>
            </a:pPr>
            <a:r>
              <a:rPr lang="en-US" dirty="0" smtClean="0">
                <a:latin typeface="Comic Sans MS" pitchFamily="66" charset="0"/>
              </a:rPr>
              <a:t>Once you have gone down the funnel, future funnels are more </a:t>
            </a:r>
            <a:r>
              <a:rPr lang="en-US" b="1" u="sng" dirty="0" smtClean="0">
                <a:latin typeface="Comic Sans MS" pitchFamily="66" charset="0"/>
              </a:rPr>
              <a:t>SLIPPERY</a:t>
            </a:r>
            <a:r>
              <a:rPr lang="en-US" dirty="0" smtClean="0">
                <a:latin typeface="Comic Sans MS" pitchFamily="66" charset="0"/>
              </a:rPr>
              <a:t>.</a:t>
            </a:r>
          </a:p>
          <a:p>
            <a:pPr marL="514350" indent="-514350" eaLnBrk="1" fontAlgn="auto" hangingPunct="1">
              <a:spcAft>
                <a:spcPts val="0"/>
              </a:spcAft>
              <a:buFont typeface="Wingdings 2"/>
              <a:buNone/>
              <a:defRPr/>
            </a:pPr>
            <a:endParaRPr lang="en-US" dirty="0" smtClean="0">
              <a:latin typeface="Comic Sans MS" pitchFamily="66" charset="0"/>
            </a:endParaRPr>
          </a:p>
          <a:p>
            <a:pPr marL="514350" indent="-514350" eaLnBrk="1" fontAlgn="auto" hangingPunct="1">
              <a:spcAft>
                <a:spcPts val="0"/>
              </a:spcAft>
              <a:buFont typeface="Wingdings 2"/>
              <a:buAutoNum type="arabicPeriod" startAt="9"/>
              <a:defRPr/>
            </a:pPr>
            <a:r>
              <a:rPr lang="en-US" dirty="0" smtClean="0">
                <a:latin typeface="Comic Sans MS" pitchFamily="66" charset="0"/>
              </a:rPr>
              <a:t>Going down the </a:t>
            </a:r>
            <a:r>
              <a:rPr lang="en-US" b="1" u="sng" dirty="0" smtClean="0">
                <a:latin typeface="Comic Sans MS" pitchFamily="66" charset="0"/>
              </a:rPr>
              <a:t>INTIMACY</a:t>
            </a:r>
            <a:r>
              <a:rPr lang="en-US" dirty="0" smtClean="0">
                <a:latin typeface="Comic Sans MS" pitchFamily="66" charset="0"/>
              </a:rPr>
              <a:t> funnel gives girls a different reputation than guys.</a:t>
            </a:r>
          </a:p>
          <a:p>
            <a:pPr marL="514350" indent="-514350" eaLnBrk="1" fontAlgn="auto" hangingPunct="1">
              <a:spcAft>
                <a:spcPts val="0"/>
              </a:spcAft>
              <a:buFont typeface="Wingdings 2"/>
              <a:buNone/>
              <a:defRPr/>
            </a:pPr>
            <a:endParaRPr lang="en-US" dirty="0" smtClean="0">
              <a:latin typeface="Comic Sans MS" pitchFamily="66" charset="0"/>
            </a:endParaRPr>
          </a:p>
          <a:p>
            <a:pPr marL="274320" indent="-274320" eaLnBrk="1" fontAlgn="auto" hangingPunct="1">
              <a:spcAft>
                <a:spcPts val="0"/>
              </a:spcAft>
              <a:buFont typeface="Wingdings 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84175"/>
            <a:ext cx="8534400" cy="758825"/>
          </a:xfrm>
        </p:spPr>
        <p:txBody>
          <a:bodyPr>
            <a:normAutofit fontScale="90000"/>
          </a:bodyPr>
          <a:lstStyle/>
          <a:p>
            <a:pPr eaLnBrk="1" fontAlgn="auto" hangingPunct="1">
              <a:spcAft>
                <a:spcPts val="0"/>
              </a:spcAft>
              <a:defRPr/>
            </a:pPr>
            <a:r>
              <a:rPr lang="en-US" dirty="0" smtClean="0">
                <a:latin typeface="Comic Sans MS" pitchFamily="66" charset="0"/>
              </a:rPr>
              <a:t>Factors that Influence </a:t>
            </a:r>
            <a:br>
              <a:rPr lang="en-US" dirty="0" smtClean="0">
                <a:latin typeface="Comic Sans MS" pitchFamily="66" charset="0"/>
              </a:rPr>
            </a:br>
            <a:r>
              <a:rPr lang="en-US" dirty="0" smtClean="0">
                <a:latin typeface="Comic Sans MS" pitchFamily="66" charset="0"/>
              </a:rPr>
              <a:t>Girls and Guys to have Sex…</a:t>
            </a:r>
            <a:endParaRPr lang="en-US" dirty="0">
              <a:latin typeface="Comic Sans MS" pitchFamily="66" charset="0"/>
            </a:endParaRPr>
          </a:p>
        </p:txBody>
      </p:sp>
      <p:sp>
        <p:nvSpPr>
          <p:cNvPr id="3" name="Content Placeholder 2"/>
          <p:cNvSpPr>
            <a:spLocks noGrp="1"/>
          </p:cNvSpPr>
          <p:nvPr>
            <p:ph sz="quarter" idx="1"/>
          </p:nvPr>
        </p:nvSpPr>
        <p:spPr>
          <a:xfrm>
            <a:off x="301625" y="1527175"/>
            <a:ext cx="8504238" cy="4572000"/>
          </a:xfrm>
        </p:spPr>
        <p:txBody>
          <a:bodyPr/>
          <a:lstStyle/>
          <a:p>
            <a:pPr marL="514350" indent="-514350" eaLnBrk="1" hangingPunct="1">
              <a:buFont typeface="Wingdings 2" pitchFamily="18" charset="2"/>
              <a:buAutoNum type="arabicPeriod"/>
            </a:pPr>
            <a:r>
              <a:rPr lang="en-US" altLang="en-US" smtClean="0">
                <a:latin typeface="Comic Sans MS" pitchFamily="66" charset="0"/>
              </a:rPr>
              <a:t>Going Steady</a:t>
            </a:r>
          </a:p>
          <a:p>
            <a:pPr marL="514350" indent="-514350" eaLnBrk="1" hangingPunct="1">
              <a:buFont typeface="Wingdings 2" pitchFamily="18" charset="2"/>
              <a:buNone/>
            </a:pPr>
            <a:endParaRPr lang="en-US" altLang="en-US" smtClean="0">
              <a:latin typeface="Comic Sans MS" pitchFamily="66" charset="0"/>
            </a:endParaRPr>
          </a:p>
          <a:p>
            <a:pPr marL="514350" indent="-514350" eaLnBrk="1" hangingPunct="1">
              <a:buFont typeface="Wingdings 2" pitchFamily="18" charset="2"/>
              <a:buAutoNum type="arabicPeriod" startAt="2"/>
            </a:pPr>
            <a:r>
              <a:rPr lang="en-US" altLang="en-US" smtClean="0">
                <a:latin typeface="Comic Sans MS" pitchFamily="66" charset="0"/>
              </a:rPr>
              <a:t>Begin dating at an early age</a:t>
            </a:r>
          </a:p>
          <a:p>
            <a:pPr marL="514350" indent="-514350" eaLnBrk="1" hangingPunct="1">
              <a:buFont typeface="Wingdings 2" pitchFamily="18" charset="2"/>
              <a:buAutoNum type="arabicPeriod" startAt="2"/>
            </a:pPr>
            <a:endParaRPr lang="en-US" altLang="en-US" smtClean="0">
              <a:latin typeface="Comic Sans MS" pitchFamily="66" charset="0"/>
            </a:endParaRPr>
          </a:p>
          <a:p>
            <a:pPr marL="514350" indent="-514350" eaLnBrk="1" hangingPunct="1">
              <a:buFont typeface="Wingdings 2" pitchFamily="18" charset="2"/>
              <a:buAutoNum type="arabicPeriod" startAt="2"/>
            </a:pPr>
            <a:r>
              <a:rPr lang="en-US" altLang="en-US" smtClean="0">
                <a:latin typeface="Comic Sans MS" pitchFamily="66" charset="0"/>
              </a:rPr>
              <a:t>Whether friends are </a:t>
            </a:r>
            <a:r>
              <a:rPr lang="en-US" altLang="en-US" b="1" u="sng" smtClean="0">
                <a:latin typeface="Comic Sans MS" pitchFamily="66" charset="0"/>
              </a:rPr>
              <a:t>SEXUALLY</a:t>
            </a:r>
            <a:r>
              <a:rPr lang="en-US" altLang="en-US" smtClean="0">
                <a:latin typeface="Comic Sans MS" pitchFamily="66" charset="0"/>
              </a:rPr>
              <a:t> active or not</a:t>
            </a:r>
          </a:p>
          <a:p>
            <a:pPr marL="514350" indent="-514350" eaLnBrk="1" hangingPunct="1">
              <a:buFont typeface="Wingdings 2" pitchFamily="18" charset="2"/>
              <a:buAutoNum type="arabicPeriod" startAt="2"/>
            </a:pPr>
            <a:endParaRPr lang="en-US" altLang="en-US" smtClean="0">
              <a:latin typeface="Comic Sans MS" pitchFamily="66" charset="0"/>
            </a:endParaRPr>
          </a:p>
          <a:p>
            <a:pPr marL="514350" indent="-514350" eaLnBrk="1" hangingPunct="1">
              <a:buFont typeface="Wingdings 2" pitchFamily="18" charset="2"/>
              <a:buAutoNum type="arabicPeriod" startAt="2"/>
            </a:pPr>
            <a:r>
              <a:rPr lang="en-US" altLang="en-US" smtClean="0">
                <a:latin typeface="Comic Sans MS" pitchFamily="66" charset="0"/>
              </a:rPr>
              <a:t>Alcohol and/or Drugs</a:t>
            </a:r>
          </a:p>
          <a:p>
            <a:pPr marL="514350" indent="-514350" eaLnBrk="1" hangingPunct="1">
              <a:buFont typeface="Wingdings 2" pitchFamily="18" charset="2"/>
              <a:buNone/>
            </a:pPr>
            <a:endParaRPr lang="en-US" altLang="en-US" smtClean="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ox(i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84175"/>
            <a:ext cx="8534400" cy="758825"/>
          </a:xfrm>
        </p:spPr>
        <p:txBody>
          <a:bodyPr>
            <a:normAutofit fontScale="90000"/>
          </a:bodyPr>
          <a:lstStyle/>
          <a:p>
            <a:pPr eaLnBrk="1" fontAlgn="auto" hangingPunct="1">
              <a:spcAft>
                <a:spcPts val="0"/>
              </a:spcAft>
              <a:defRPr/>
            </a:pPr>
            <a:r>
              <a:rPr lang="en-US" dirty="0" smtClean="0">
                <a:latin typeface="Comic Sans MS" pitchFamily="66" charset="0"/>
              </a:rPr>
              <a:t>Factors that Influence </a:t>
            </a:r>
            <a:br>
              <a:rPr lang="en-US" dirty="0" smtClean="0">
                <a:latin typeface="Comic Sans MS" pitchFamily="66" charset="0"/>
              </a:rPr>
            </a:br>
            <a:r>
              <a:rPr lang="en-US" dirty="0" smtClean="0">
                <a:latin typeface="Comic Sans MS" pitchFamily="66" charset="0"/>
              </a:rPr>
              <a:t>Girls and Guys to have Sex…</a:t>
            </a:r>
            <a:endParaRPr lang="en-US" dirty="0"/>
          </a:p>
        </p:txBody>
      </p:sp>
      <p:sp>
        <p:nvSpPr>
          <p:cNvPr id="3" name="Content Placeholder 2"/>
          <p:cNvSpPr>
            <a:spLocks noGrp="1"/>
          </p:cNvSpPr>
          <p:nvPr>
            <p:ph sz="quarter" idx="1"/>
          </p:nvPr>
        </p:nvSpPr>
        <p:spPr>
          <a:xfrm>
            <a:off x="301625" y="1527175"/>
            <a:ext cx="8504238" cy="4572000"/>
          </a:xfrm>
        </p:spPr>
        <p:txBody>
          <a:bodyPr>
            <a:normAutofit/>
          </a:bodyPr>
          <a:lstStyle/>
          <a:p>
            <a:pPr marL="514350" indent="-514350" eaLnBrk="1" fontAlgn="auto" hangingPunct="1">
              <a:spcAft>
                <a:spcPts val="0"/>
              </a:spcAft>
              <a:buFont typeface="Wingdings 2"/>
              <a:buAutoNum type="arabicPeriod" startAt="5"/>
              <a:defRPr/>
            </a:pPr>
            <a:r>
              <a:rPr lang="en-US" dirty="0" smtClean="0">
                <a:latin typeface="Comic Sans MS" pitchFamily="66" charset="0"/>
              </a:rPr>
              <a:t>Lack of involvement in </a:t>
            </a:r>
            <a:r>
              <a:rPr lang="en-US" b="1" u="sng" dirty="0" smtClean="0">
                <a:latin typeface="Comic Sans MS" pitchFamily="66" charset="0"/>
              </a:rPr>
              <a:t>RELIGION</a:t>
            </a:r>
            <a:r>
              <a:rPr lang="en-US" dirty="0" smtClean="0">
                <a:latin typeface="Comic Sans MS" pitchFamily="66" charset="0"/>
              </a:rPr>
              <a:t>.</a:t>
            </a:r>
          </a:p>
          <a:p>
            <a:pPr marL="514350" indent="-514350" eaLnBrk="1" fontAlgn="auto" hangingPunct="1">
              <a:spcAft>
                <a:spcPts val="0"/>
              </a:spcAft>
              <a:buFont typeface="Wingdings 2"/>
              <a:buAutoNum type="arabicPeriod" startAt="5"/>
              <a:defRPr/>
            </a:pPr>
            <a:endParaRPr lang="en-US" dirty="0">
              <a:latin typeface="Comic Sans MS" pitchFamily="66" charset="0"/>
            </a:endParaRPr>
          </a:p>
          <a:p>
            <a:pPr marL="514350" indent="-514350" eaLnBrk="1" fontAlgn="auto" hangingPunct="1">
              <a:spcAft>
                <a:spcPts val="0"/>
              </a:spcAft>
              <a:buFont typeface="Wingdings 2"/>
              <a:buAutoNum type="arabicPeriod" startAt="5"/>
              <a:defRPr/>
            </a:pPr>
            <a:r>
              <a:rPr lang="en-US" dirty="0" smtClean="0">
                <a:latin typeface="Comic Sans MS" pitchFamily="66" charset="0"/>
              </a:rPr>
              <a:t>Parents and Family:</a:t>
            </a:r>
          </a:p>
          <a:p>
            <a:pPr marL="1314450" lvl="2" indent="-514350" eaLnBrk="1" fontAlgn="auto" hangingPunct="1">
              <a:spcAft>
                <a:spcPts val="0"/>
              </a:spcAft>
              <a:buClr>
                <a:schemeClr val="accent3"/>
              </a:buClr>
              <a:buFont typeface="Wingdings 2"/>
              <a:buNone/>
              <a:defRPr/>
            </a:pPr>
            <a:r>
              <a:rPr lang="en-US" dirty="0">
                <a:latin typeface="Comic Sans MS" pitchFamily="66" charset="0"/>
              </a:rPr>
              <a:t>	</a:t>
            </a:r>
            <a:r>
              <a:rPr lang="en-US" dirty="0" smtClean="0">
                <a:latin typeface="Comic Sans MS" pitchFamily="66" charset="0"/>
              </a:rPr>
              <a:t>A.	Very </a:t>
            </a:r>
            <a:r>
              <a:rPr lang="en-US" b="1" u="sng" dirty="0" smtClean="0">
                <a:latin typeface="Comic Sans MS" pitchFamily="66" charset="0"/>
              </a:rPr>
              <a:t>PERMISSIVE</a:t>
            </a:r>
            <a:r>
              <a:rPr lang="en-US" dirty="0" smtClean="0">
                <a:latin typeface="Comic Sans MS" pitchFamily="66" charset="0"/>
              </a:rPr>
              <a:t> or very</a:t>
            </a:r>
            <a:r>
              <a:rPr lang="en-US" b="1" u="sng" dirty="0" smtClean="0">
                <a:latin typeface="Comic Sans MS" pitchFamily="66" charset="0"/>
              </a:rPr>
              <a:t> STRICT</a:t>
            </a:r>
            <a:r>
              <a:rPr lang="en-US" dirty="0" smtClean="0">
                <a:latin typeface="Comic Sans MS" pitchFamily="66" charset="0"/>
              </a:rPr>
              <a:t>.</a:t>
            </a:r>
          </a:p>
          <a:p>
            <a:pPr marL="1314450" lvl="2" indent="-514350" eaLnBrk="1" fontAlgn="auto" hangingPunct="1">
              <a:spcAft>
                <a:spcPts val="0"/>
              </a:spcAft>
              <a:buClr>
                <a:schemeClr val="accent3"/>
              </a:buClr>
              <a:buFont typeface="Wingdings 2"/>
              <a:buNone/>
              <a:defRPr/>
            </a:pPr>
            <a:r>
              <a:rPr lang="en-US" dirty="0">
                <a:latin typeface="Comic Sans MS" pitchFamily="66" charset="0"/>
              </a:rPr>
              <a:t>	</a:t>
            </a:r>
            <a:r>
              <a:rPr lang="en-US" dirty="0" smtClean="0">
                <a:latin typeface="Comic Sans MS" pitchFamily="66" charset="0"/>
              </a:rPr>
              <a:t>B.	Lack of family </a:t>
            </a:r>
            <a:r>
              <a:rPr lang="en-US" b="1" u="sng" dirty="0" smtClean="0">
                <a:latin typeface="Comic Sans MS" pitchFamily="66" charset="0"/>
              </a:rPr>
              <a:t>VALUES</a:t>
            </a:r>
            <a:r>
              <a:rPr lang="en-US" dirty="0" smtClean="0">
                <a:latin typeface="Comic Sans MS" pitchFamily="66" charset="0"/>
              </a:rPr>
              <a:t>.</a:t>
            </a:r>
          </a:p>
          <a:p>
            <a:pPr marL="1314450" lvl="2" indent="-514350" eaLnBrk="1" fontAlgn="auto" hangingPunct="1">
              <a:spcAft>
                <a:spcPts val="0"/>
              </a:spcAft>
              <a:buClr>
                <a:schemeClr val="accent3"/>
              </a:buClr>
              <a:buFont typeface="Wingdings 2"/>
              <a:buNone/>
              <a:defRPr/>
            </a:pPr>
            <a:r>
              <a:rPr lang="en-US" dirty="0">
                <a:latin typeface="Comic Sans MS" pitchFamily="66" charset="0"/>
              </a:rPr>
              <a:t>	</a:t>
            </a:r>
            <a:r>
              <a:rPr lang="en-US" dirty="0" smtClean="0">
                <a:latin typeface="Comic Sans MS" pitchFamily="66" charset="0"/>
              </a:rPr>
              <a:t>C.	Divorced or </a:t>
            </a:r>
            <a:r>
              <a:rPr lang="en-US" b="1" u="sng" dirty="0" smtClean="0">
                <a:latin typeface="Comic Sans MS" pitchFamily="66" charset="0"/>
              </a:rPr>
              <a:t>SINGLE</a:t>
            </a:r>
            <a:r>
              <a:rPr lang="en-US" dirty="0" smtClean="0">
                <a:latin typeface="Comic Sans MS" pitchFamily="66" charset="0"/>
              </a:rPr>
              <a:t> parents.</a:t>
            </a:r>
          </a:p>
          <a:p>
            <a:pPr marL="1314450" lvl="2" indent="-514350" eaLnBrk="1" fontAlgn="auto" hangingPunct="1">
              <a:spcAft>
                <a:spcPts val="0"/>
              </a:spcAft>
              <a:buClr>
                <a:schemeClr val="accent3"/>
              </a:buClr>
              <a:buFont typeface="Wingdings 2"/>
              <a:buNone/>
              <a:defRPr/>
            </a:pPr>
            <a:r>
              <a:rPr lang="en-US" dirty="0">
                <a:latin typeface="Comic Sans MS" pitchFamily="66" charset="0"/>
              </a:rPr>
              <a:t>	</a:t>
            </a:r>
            <a:r>
              <a:rPr lang="en-US" dirty="0" smtClean="0">
                <a:latin typeface="Comic Sans MS" pitchFamily="66" charset="0"/>
              </a:rPr>
              <a:t>D.	</a:t>
            </a:r>
            <a:r>
              <a:rPr lang="en-US" b="1" u="sng" dirty="0" smtClean="0">
                <a:latin typeface="Comic Sans MS" pitchFamily="66" charset="0"/>
              </a:rPr>
              <a:t>OPPORTUNITY</a:t>
            </a:r>
            <a:r>
              <a:rPr lang="en-US" dirty="0" smtClean="0">
                <a:latin typeface="Comic Sans MS" pitchFamily="66" charset="0"/>
              </a:rPr>
              <a:t> presented.</a:t>
            </a:r>
          </a:p>
          <a:p>
            <a:pPr marL="1314450" lvl="2" indent="-514350" eaLnBrk="1" fontAlgn="auto" hangingPunct="1">
              <a:spcAft>
                <a:spcPts val="0"/>
              </a:spcAft>
              <a:buClr>
                <a:schemeClr val="accent3"/>
              </a:buClr>
              <a:buFont typeface="Wingdings 2"/>
              <a:buNone/>
              <a:defRPr/>
            </a:pPr>
            <a:endParaRPr lang="en-US" dirty="0">
              <a:latin typeface="Comic Sans MS" pitchFamily="66" charset="0"/>
            </a:endParaRPr>
          </a:p>
          <a:p>
            <a:pPr marL="515938" lvl="2" indent="-515938" eaLnBrk="1" fontAlgn="auto" hangingPunct="1">
              <a:spcAft>
                <a:spcPts val="0"/>
              </a:spcAft>
              <a:buClr>
                <a:schemeClr val="accent3"/>
              </a:buClr>
              <a:buFont typeface="Wingdings 2"/>
              <a:buNone/>
              <a:defRPr/>
            </a:pPr>
            <a:r>
              <a:rPr lang="en-US" sz="3200" dirty="0" smtClean="0">
                <a:latin typeface="Comic Sans MS" pitchFamily="66" charset="0"/>
              </a:rPr>
              <a:t>7.	How you feel about </a:t>
            </a:r>
            <a:r>
              <a:rPr lang="en-US" sz="3200" b="1" u="sng" dirty="0" smtClean="0">
                <a:latin typeface="Comic Sans MS" pitchFamily="66" charset="0"/>
              </a:rPr>
              <a:t>SCHOOL</a:t>
            </a:r>
            <a:r>
              <a:rPr lang="en-US" sz="3200" dirty="0" smtClean="0">
                <a:latin typeface="Comic Sans MS" pitchFamily="66" charset="0"/>
              </a:rPr>
              <a:t>.</a:t>
            </a:r>
          </a:p>
          <a:p>
            <a:pPr marL="1314450" lvl="2" indent="-1314450" eaLnBrk="1" fontAlgn="auto" hangingPunct="1">
              <a:spcAft>
                <a:spcPts val="0"/>
              </a:spcAft>
              <a:buClr>
                <a:schemeClr val="accent3"/>
              </a:buClr>
              <a:buFont typeface="Wingdings 2"/>
              <a:buNone/>
              <a:defRPr/>
            </a:pPr>
            <a:endParaRPr lang="en-US" dirty="0" smtClean="0">
              <a:latin typeface="Comic Sans MS" pitchFamily="66" charset="0"/>
            </a:endParaRPr>
          </a:p>
          <a:p>
            <a:pPr marL="1314450" lvl="2" indent="-514350" eaLnBrk="1" fontAlgn="auto" hangingPunct="1">
              <a:spcAft>
                <a:spcPts val="0"/>
              </a:spcAft>
              <a:buClr>
                <a:schemeClr val="accent3"/>
              </a:buClr>
              <a:buFont typeface="Wingdings 2"/>
              <a:buNone/>
              <a:defRPr/>
            </a:pPr>
            <a:endParaRPr lang="en-US"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ox(i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52643"/>
            <a:ext cx="8534400" cy="758825"/>
          </a:xfrm>
        </p:spPr>
        <p:txBody>
          <a:bodyPr>
            <a:normAutofit fontScale="90000"/>
          </a:bodyPr>
          <a:lstStyle/>
          <a:p>
            <a:pPr eaLnBrk="1" fontAlgn="auto" hangingPunct="1">
              <a:spcAft>
                <a:spcPts val="0"/>
              </a:spcAft>
              <a:defRPr/>
            </a:pPr>
            <a:r>
              <a:rPr lang="en-US" dirty="0" smtClean="0">
                <a:latin typeface="Comic Sans MS" pitchFamily="66" charset="0"/>
              </a:rPr>
              <a:t>Factors that Influence </a:t>
            </a:r>
            <a:br>
              <a:rPr lang="en-US" dirty="0" smtClean="0">
                <a:latin typeface="Comic Sans MS" pitchFamily="66" charset="0"/>
              </a:rPr>
            </a:br>
            <a:r>
              <a:rPr lang="en-US" dirty="0" smtClean="0">
                <a:latin typeface="Comic Sans MS" pitchFamily="66" charset="0"/>
              </a:rPr>
              <a:t>Girls and Guys to have Sex…</a:t>
            </a:r>
            <a:endParaRPr lang="en-US" dirty="0"/>
          </a:p>
        </p:txBody>
      </p:sp>
      <p:sp>
        <p:nvSpPr>
          <p:cNvPr id="3" name="Content Placeholder 2"/>
          <p:cNvSpPr>
            <a:spLocks noGrp="1"/>
          </p:cNvSpPr>
          <p:nvPr>
            <p:ph sz="quarter" idx="1"/>
          </p:nvPr>
        </p:nvSpPr>
        <p:spPr>
          <a:xfrm>
            <a:off x="301625" y="1527175"/>
            <a:ext cx="8504238" cy="4572000"/>
          </a:xfrm>
        </p:spPr>
        <p:txBody>
          <a:bodyPr>
            <a:normAutofit/>
          </a:bodyPr>
          <a:lstStyle/>
          <a:p>
            <a:pPr marL="514350" indent="-514350" eaLnBrk="1" fontAlgn="auto" hangingPunct="1">
              <a:spcAft>
                <a:spcPts val="0"/>
              </a:spcAft>
              <a:buFont typeface="Wingdings 2"/>
              <a:buNone/>
              <a:defRPr/>
            </a:pPr>
            <a:r>
              <a:rPr lang="en-US" dirty="0" smtClean="0">
                <a:latin typeface="Comic Sans MS" pitchFamily="66" charset="0"/>
              </a:rPr>
              <a:t>8.	Dating </a:t>
            </a:r>
            <a:r>
              <a:rPr lang="en-US" b="1" u="sng" dirty="0" smtClean="0">
                <a:latin typeface="Comic Sans MS" pitchFamily="66" charset="0"/>
              </a:rPr>
              <a:t>OLDER</a:t>
            </a:r>
            <a:r>
              <a:rPr lang="en-US" dirty="0" smtClean="0">
                <a:latin typeface="Comic Sans MS" pitchFamily="66" charset="0"/>
              </a:rPr>
              <a:t> guys/girls.</a:t>
            </a:r>
          </a:p>
          <a:p>
            <a:pPr marL="514350" indent="-514350" eaLnBrk="1" fontAlgn="auto" hangingPunct="1">
              <a:spcAft>
                <a:spcPts val="0"/>
              </a:spcAft>
              <a:buFont typeface="Wingdings 2"/>
              <a:buAutoNum type="arabicPeriod" startAt="7"/>
              <a:defRPr/>
            </a:pPr>
            <a:endParaRPr lang="en-US" dirty="0">
              <a:latin typeface="Comic Sans MS" pitchFamily="66" charset="0"/>
            </a:endParaRPr>
          </a:p>
          <a:p>
            <a:pPr marL="514350" indent="-514350" eaLnBrk="1" fontAlgn="auto" hangingPunct="1">
              <a:spcAft>
                <a:spcPts val="0"/>
              </a:spcAft>
              <a:buFont typeface="Wingdings 2"/>
              <a:buAutoNum type="arabicPeriod" startAt="9"/>
              <a:defRPr/>
            </a:pPr>
            <a:r>
              <a:rPr lang="en-US" dirty="0" smtClean="0">
                <a:latin typeface="Comic Sans MS" pitchFamily="66" charset="0"/>
              </a:rPr>
              <a:t>Feeling </a:t>
            </a:r>
            <a:r>
              <a:rPr lang="en-US" b="1" u="sng" dirty="0" smtClean="0">
                <a:latin typeface="Comic Sans MS" pitchFamily="66" charset="0"/>
              </a:rPr>
              <a:t>UNLOVED</a:t>
            </a:r>
            <a:r>
              <a:rPr lang="en-US" dirty="0" smtClean="0">
                <a:latin typeface="Comic Sans MS" pitchFamily="66" charset="0"/>
              </a:rPr>
              <a:t>.</a:t>
            </a:r>
          </a:p>
          <a:p>
            <a:pPr marL="514350" indent="-514350" eaLnBrk="1" fontAlgn="auto" hangingPunct="1">
              <a:spcAft>
                <a:spcPts val="0"/>
              </a:spcAft>
              <a:buFont typeface="Wingdings 2"/>
              <a:buAutoNum type="arabicPeriod" startAt="9"/>
              <a:defRPr/>
            </a:pPr>
            <a:endParaRPr lang="en-US" dirty="0">
              <a:latin typeface="Comic Sans MS" pitchFamily="66" charset="0"/>
            </a:endParaRPr>
          </a:p>
          <a:p>
            <a:pPr marL="573088" indent="-573088" eaLnBrk="1" fontAlgn="auto" hangingPunct="1">
              <a:spcAft>
                <a:spcPts val="0"/>
              </a:spcAft>
              <a:buFont typeface="Wingdings 2"/>
              <a:buNone/>
              <a:defRPr/>
            </a:pPr>
            <a:r>
              <a:rPr lang="en-US" dirty="0" smtClean="0">
                <a:latin typeface="Comic Sans MS" pitchFamily="66" charset="0"/>
              </a:rPr>
              <a:t>10.	Media</a:t>
            </a:r>
          </a:p>
          <a:p>
            <a:pPr marL="514350" indent="-514350" eaLnBrk="1" fontAlgn="auto" hangingPunct="1">
              <a:spcAft>
                <a:spcPts val="0"/>
              </a:spcAft>
              <a:buFont typeface="Wingdings 2"/>
              <a:buAutoNum type="arabicPeriod" startAt="7"/>
              <a:defRPr/>
            </a:pPr>
            <a:endParaRPr lang="en-US" dirty="0">
              <a:latin typeface="Comic Sans MS" pitchFamily="66" charset="0"/>
            </a:endParaRPr>
          </a:p>
          <a:p>
            <a:pPr marL="514350" indent="-514350" eaLnBrk="1" fontAlgn="auto" hangingPunct="1">
              <a:spcAft>
                <a:spcPts val="0"/>
              </a:spcAft>
              <a:buFont typeface="Wingdings 2"/>
              <a:buNone/>
              <a:defRPr/>
            </a:pPr>
            <a:r>
              <a:rPr lang="en-US" dirty="0" smtClean="0">
                <a:latin typeface="Comic Sans MS" pitchFamily="66" charset="0"/>
              </a:rPr>
              <a:t>11.	Pressure from your </a:t>
            </a:r>
            <a:r>
              <a:rPr lang="en-US" b="1" u="sng" dirty="0" smtClean="0">
                <a:latin typeface="Comic Sans MS" pitchFamily="66" charset="0"/>
              </a:rPr>
              <a:t>PARENTS</a:t>
            </a:r>
            <a:r>
              <a:rPr lang="en-US" dirty="0" smtClean="0">
                <a:latin typeface="Comic Sans MS" pitchFamily="66" charset="0"/>
              </a:rPr>
              <a:t>.</a:t>
            </a:r>
          </a:p>
          <a:p>
            <a:pPr marL="514350" indent="-514350" eaLnBrk="1" fontAlgn="auto" hangingPunct="1">
              <a:spcAft>
                <a:spcPts val="0"/>
              </a:spcAft>
              <a:buFont typeface="Wingdings 2"/>
              <a:buAutoNum type="arabicPeriod" startAt="7"/>
              <a:defRPr/>
            </a:pPr>
            <a:endParaRPr lang="en-US" dirty="0">
              <a:latin typeface="Comic Sans MS" pitchFamily="66" charset="0"/>
            </a:endParaRPr>
          </a:p>
          <a:p>
            <a:pPr marL="514350" indent="-514350" eaLnBrk="1" fontAlgn="auto" hangingPunct="1">
              <a:spcAft>
                <a:spcPts val="0"/>
              </a:spcAft>
              <a:buFont typeface="Wingdings 2"/>
              <a:buAutoNum type="arabicPeriod" startAt="7"/>
              <a:defRPr/>
            </a:pPr>
            <a:endParaRPr lang="en-US"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ox(i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b86a38.medialib.glogster.com/media/35d1f89c7e03dac04756ff28f6249de37a739938c5bfc7bac8e0901c4b1fae52/pregnancy-prevention-doll-62x43-d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347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14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500" fill="hold"/>
                                        <p:tgtEl>
                                          <p:spTgt spid="78850"/>
                                        </p:tgtEl>
                                        <p:attrNameLst>
                                          <p:attrName>ppt_x</p:attrName>
                                        </p:attrNameLst>
                                      </p:cBhvr>
                                      <p:tavLst>
                                        <p:tav tm="0">
                                          <p:val>
                                            <p:strVal val="#ppt_x"/>
                                          </p:val>
                                        </p:tav>
                                        <p:tav tm="100000">
                                          <p:val>
                                            <p:strVal val="#ppt_x"/>
                                          </p:val>
                                        </p:tav>
                                      </p:tavLst>
                                    </p:anim>
                                    <p:anim calcmode="lin" valueType="num">
                                      <p:cBhvr additive="base">
                                        <p:cTn id="8" dur="500" fill="hold"/>
                                        <p:tgtEl>
                                          <p:spTgt spid="788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i.telegraph.co.uk/multimedia/archive/02517/teen-mums_2517331k.jpg"/>
          <p:cNvPicPr>
            <a:picLocks noChangeAspect="1" noChangeArrowheads="1"/>
          </p:cNvPicPr>
          <p:nvPr/>
        </p:nvPicPr>
        <p:blipFill rotWithShape="1">
          <a:blip r:embed="rId2">
            <a:extLst>
              <a:ext uri="{28A0092B-C50C-407E-A947-70E740481C1C}">
                <a14:useLocalDpi xmlns:a14="http://schemas.microsoft.com/office/drawing/2010/main" val="0"/>
              </a:ext>
            </a:extLst>
          </a:blip>
          <a:srcRect l="9048" t="2049" r="9685"/>
          <a:stretch/>
        </p:blipFill>
        <p:spPr bwMode="auto">
          <a:xfrm>
            <a:off x="304800" y="228600"/>
            <a:ext cx="8610600" cy="641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43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fade">
                                      <p:cBhvr>
                                        <p:cTn id="7" dur="5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static3.businessinsider.com/image/51a64627ecad04b023000003-762-507/candies-hilary-duff-p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1" y="304800"/>
            <a:ext cx="9162034"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15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barn(inVertical)">
                                      <p:cBhvr>
                                        <p:cTn id="7" dur="500"/>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s://robertmoss.files.wordpress.com/2013/03/teen_preg_1.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1219200" y="-17892"/>
            <a:ext cx="6705600" cy="6647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28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wipe(down)">
                                      <p:cBhvr>
                                        <p:cTn id="7" dur="5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s://robertmoss.files.wordpress.com/2013/03/teen_preg_1.jpg"/>
          <p:cNvPicPr>
            <a:picLocks noChangeAspect="1" noChangeArrowheads="1"/>
          </p:cNvPicPr>
          <p:nvPr/>
        </p:nvPicPr>
        <p:blipFill rotWithShape="1">
          <a:blip r:embed="rId2">
            <a:extLst>
              <a:ext uri="{28A0092B-C50C-407E-A947-70E740481C1C}">
                <a14:useLocalDpi xmlns:a14="http://schemas.microsoft.com/office/drawing/2010/main" val="0"/>
              </a:ext>
            </a:extLst>
          </a:blip>
          <a:srcRect r="50985"/>
          <a:stretch/>
        </p:blipFill>
        <p:spPr bwMode="auto">
          <a:xfrm>
            <a:off x="1314715" y="0"/>
            <a:ext cx="6533885" cy="6607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23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circle(in)">
                                      <p:cBhvr>
                                        <p:cTn id="7" dur="2000"/>
                                        <p:tgtEl>
                                          <p:spTgt spid="82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www.sparksummit.com/wp-content/uploads/2011/03/bristol-palin-candies-foundation-teen-pregnancy-baby-psa-590khz47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0999"/>
            <a:ext cx="9144000" cy="616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42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wheel(1)">
                                      <p:cBhvr>
                                        <p:cTn id="7" dur="20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266</TotalTime>
  <Words>798</Words>
  <Application>Microsoft Office PowerPoint</Application>
  <PresentationFormat>On-screen Show (4:3)</PresentationFormat>
  <Paragraphs>149</Paragraphs>
  <Slides>38</Slides>
  <Notes>12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Civic</vt:lpstr>
      <vt:lpstr>Irresponsible Sexual Behaviour</vt:lpstr>
      <vt:lpstr>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Brainstorming</vt:lpstr>
      <vt:lpstr>Teenage Pregnancies</vt:lpstr>
      <vt:lpstr>PowerPoint Presentation</vt:lpstr>
      <vt:lpstr>PowerPoint Presentation</vt:lpstr>
      <vt:lpstr>Teenage Pregnancy in Malta (Newspaper articles)</vt:lpstr>
      <vt:lpstr>Teenage Pregnancy in Malta</vt:lpstr>
      <vt:lpstr>Teenage Pregnancies in the USA (2015)</vt:lpstr>
      <vt:lpstr>Teenage Pregnancies in the USA (2015)</vt:lpstr>
      <vt:lpstr>Teenage Pregnancies</vt:lpstr>
      <vt:lpstr>Teenage Pregnancies</vt:lpstr>
      <vt:lpstr>Causes of Teenage Pregnancies</vt:lpstr>
      <vt:lpstr>SKILLS</vt:lpstr>
      <vt:lpstr>SKILLS</vt:lpstr>
      <vt:lpstr>Teenage Pregnancy</vt:lpstr>
      <vt:lpstr>COMPETENCIES</vt:lpstr>
      <vt:lpstr>PowerPoint Presentation</vt:lpstr>
      <vt:lpstr>In Conclusion …</vt:lpstr>
      <vt:lpstr>PowerPoint Presentation</vt:lpstr>
      <vt:lpstr>Funnels…</vt:lpstr>
      <vt:lpstr>The Four Generalities of the Funnels…</vt:lpstr>
      <vt:lpstr>…The Four Generalities of the Funnels</vt:lpstr>
      <vt:lpstr>…The Four Generalities of the Funnels</vt:lpstr>
      <vt:lpstr>Comparing the Two Funnels…</vt:lpstr>
      <vt:lpstr>…Comparing the Two Funnels</vt:lpstr>
      <vt:lpstr>…Comparing the Two Funnels</vt:lpstr>
      <vt:lpstr>…Comparing the Two Funnels</vt:lpstr>
      <vt:lpstr>Factors that Influence  Girls and Guys to have Sex…</vt:lpstr>
      <vt:lpstr>Factors that Influence  Girls and Guys to have Sex…</vt:lpstr>
      <vt:lpstr>Factors that Influence  Girls and Guys to have Sex…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Responsible Dating</dc:title>
  <dc:creator>Christiansen</dc:creator>
  <cp:lastModifiedBy>Andrew Triganza Scott</cp:lastModifiedBy>
  <cp:revision>35</cp:revision>
  <dcterms:created xsi:type="dcterms:W3CDTF">2007-10-03T15:12:33Z</dcterms:created>
  <dcterms:modified xsi:type="dcterms:W3CDTF">2016-02-17T08:29:47Z</dcterms:modified>
</cp:coreProperties>
</file>