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6"/>
  </p:sldMasterIdLst>
  <p:notesMasterIdLst>
    <p:notesMasterId r:id="rId28"/>
  </p:notesMasterIdLst>
  <p:sldIdLst>
    <p:sldId id="304" r:id="rId7"/>
    <p:sldId id="305" r:id="rId8"/>
    <p:sldId id="261" r:id="rId9"/>
    <p:sldId id="260" r:id="rId10"/>
    <p:sldId id="262" r:id="rId11"/>
    <p:sldId id="257" r:id="rId12"/>
    <p:sldId id="274" r:id="rId13"/>
    <p:sldId id="275" r:id="rId14"/>
    <p:sldId id="276" r:id="rId15"/>
    <p:sldId id="277" r:id="rId16"/>
    <p:sldId id="278" r:id="rId17"/>
    <p:sldId id="281" r:id="rId18"/>
    <p:sldId id="282" r:id="rId19"/>
    <p:sldId id="293" r:id="rId20"/>
    <p:sldId id="294" r:id="rId21"/>
    <p:sldId id="288" r:id="rId22"/>
    <p:sldId id="296" r:id="rId23"/>
    <p:sldId id="283" r:id="rId24"/>
    <p:sldId id="301" r:id="rId25"/>
    <p:sldId id="303" r:id="rId26"/>
    <p:sldId id="29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HERMAN" pitchFamily="2" charset="2"/>
        <a:ea typeface="MS Pゴシック" pitchFamily="-92" charset="-128"/>
        <a:cs typeface="+mn-cs"/>
      </a:defRPr>
    </a:lvl1pPr>
    <a:lvl2pPr marL="457200" algn="l" rtl="0" eaLnBrk="0" fontAlgn="base" hangingPunct="0">
      <a:spcBef>
        <a:spcPct val="0"/>
      </a:spcBef>
      <a:spcAft>
        <a:spcPct val="0"/>
      </a:spcAft>
      <a:defRPr kern="1200">
        <a:solidFill>
          <a:schemeClr val="tx1"/>
        </a:solidFill>
        <a:latin typeface="HERMAN" pitchFamily="2" charset="2"/>
        <a:ea typeface="MS Pゴシック" pitchFamily="-92" charset="-128"/>
        <a:cs typeface="+mn-cs"/>
      </a:defRPr>
    </a:lvl2pPr>
    <a:lvl3pPr marL="914400" algn="l" rtl="0" eaLnBrk="0" fontAlgn="base" hangingPunct="0">
      <a:spcBef>
        <a:spcPct val="0"/>
      </a:spcBef>
      <a:spcAft>
        <a:spcPct val="0"/>
      </a:spcAft>
      <a:defRPr kern="1200">
        <a:solidFill>
          <a:schemeClr val="tx1"/>
        </a:solidFill>
        <a:latin typeface="HERMAN" pitchFamily="2" charset="2"/>
        <a:ea typeface="MS Pゴシック" pitchFamily="-92" charset="-128"/>
        <a:cs typeface="+mn-cs"/>
      </a:defRPr>
    </a:lvl3pPr>
    <a:lvl4pPr marL="1371600" algn="l" rtl="0" eaLnBrk="0" fontAlgn="base" hangingPunct="0">
      <a:spcBef>
        <a:spcPct val="0"/>
      </a:spcBef>
      <a:spcAft>
        <a:spcPct val="0"/>
      </a:spcAft>
      <a:defRPr kern="1200">
        <a:solidFill>
          <a:schemeClr val="tx1"/>
        </a:solidFill>
        <a:latin typeface="HERMAN" pitchFamily="2" charset="2"/>
        <a:ea typeface="MS Pゴシック" pitchFamily="-92" charset="-128"/>
        <a:cs typeface="+mn-cs"/>
      </a:defRPr>
    </a:lvl4pPr>
    <a:lvl5pPr marL="1828800" algn="l" rtl="0" eaLnBrk="0" fontAlgn="base" hangingPunct="0">
      <a:spcBef>
        <a:spcPct val="0"/>
      </a:spcBef>
      <a:spcAft>
        <a:spcPct val="0"/>
      </a:spcAft>
      <a:defRPr kern="1200">
        <a:solidFill>
          <a:schemeClr val="tx1"/>
        </a:solidFill>
        <a:latin typeface="HERMAN" pitchFamily="2" charset="2"/>
        <a:ea typeface="MS Pゴシック" pitchFamily="-92" charset="-128"/>
        <a:cs typeface="+mn-cs"/>
      </a:defRPr>
    </a:lvl5pPr>
    <a:lvl6pPr marL="2286000" algn="l" defTabSz="914400" rtl="0" eaLnBrk="1" latinLnBrk="0" hangingPunct="1">
      <a:defRPr kern="1200">
        <a:solidFill>
          <a:schemeClr val="tx1"/>
        </a:solidFill>
        <a:latin typeface="HERMAN" pitchFamily="2" charset="2"/>
        <a:ea typeface="MS Pゴシック" pitchFamily="-92" charset="-128"/>
        <a:cs typeface="+mn-cs"/>
      </a:defRPr>
    </a:lvl6pPr>
    <a:lvl7pPr marL="2743200" algn="l" defTabSz="914400" rtl="0" eaLnBrk="1" latinLnBrk="0" hangingPunct="1">
      <a:defRPr kern="1200">
        <a:solidFill>
          <a:schemeClr val="tx1"/>
        </a:solidFill>
        <a:latin typeface="HERMAN" pitchFamily="2" charset="2"/>
        <a:ea typeface="MS Pゴシック" pitchFamily="-92" charset="-128"/>
        <a:cs typeface="+mn-cs"/>
      </a:defRPr>
    </a:lvl7pPr>
    <a:lvl8pPr marL="3200400" algn="l" defTabSz="914400" rtl="0" eaLnBrk="1" latinLnBrk="0" hangingPunct="1">
      <a:defRPr kern="1200">
        <a:solidFill>
          <a:schemeClr val="tx1"/>
        </a:solidFill>
        <a:latin typeface="HERMAN" pitchFamily="2" charset="2"/>
        <a:ea typeface="MS Pゴシック" pitchFamily="-92" charset="-128"/>
        <a:cs typeface="+mn-cs"/>
      </a:defRPr>
    </a:lvl8pPr>
    <a:lvl9pPr marL="3657600" algn="l" defTabSz="914400" rtl="0" eaLnBrk="1" latinLnBrk="0" hangingPunct="1">
      <a:defRPr kern="1200">
        <a:solidFill>
          <a:schemeClr val="tx1"/>
        </a:solidFill>
        <a:latin typeface="HERMAN" pitchFamily="2" charset="2"/>
        <a:ea typeface="MS Pゴシック" pitchFamily="-9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3366"/>
    <a:srgbClr val="FF6600"/>
    <a:srgbClr val="FF0000"/>
    <a:srgbClr val="996633"/>
    <a:srgbClr val="C73609"/>
    <a:srgbClr val="0066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p:scale>
          <a:sx n="81" d="100"/>
          <a:sy n="81" d="100"/>
        </p:scale>
        <p:origin x="-10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Tahoma" pitchFamily="34" charset="0"/>
                <a:ea typeface="+mn-ea"/>
              </a:defRPr>
            </a:lvl1pPr>
          </a:lstStyle>
          <a:p>
            <a:pPr>
              <a:defRPr/>
            </a:pPr>
            <a:endParaRPr lang="en-US"/>
          </a:p>
        </p:txBody>
      </p:sp>
      <p:sp>
        <p:nvSpPr>
          <p:cNvPr id="48131"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Tahoma" pitchFamily="34" charset="0"/>
                <a:ea typeface="+mn-ea"/>
              </a:defRPr>
            </a:lvl1pPr>
          </a:lstStyle>
          <a:p>
            <a:pPr>
              <a:defRPr/>
            </a:pPr>
            <a:endParaRPr lang="en-US"/>
          </a:p>
        </p:txBody>
      </p:sp>
      <p:sp>
        <p:nvSpPr>
          <p:cNvPr id="23556"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Tahoma" pitchFamily="34" charset="0"/>
                <a:ea typeface="+mn-ea"/>
              </a:defRPr>
            </a:lvl1pPr>
          </a:lstStyle>
          <a:p>
            <a:pPr>
              <a:defRPr/>
            </a:pPr>
            <a:endParaRPr lang="en-US"/>
          </a:p>
        </p:txBody>
      </p:sp>
      <p:sp>
        <p:nvSpPr>
          <p:cNvPr id="48135"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ahoma" pitchFamily="34" charset="0"/>
                <a:ea typeface="+mn-ea"/>
              </a:defRPr>
            </a:lvl1pPr>
          </a:lstStyle>
          <a:p>
            <a:pPr>
              <a:defRPr/>
            </a:pPr>
            <a:fld id="{E37F3B55-F14F-4B17-9F26-F5DEAA971BD5}" type="slidenum">
              <a:rPr lang="en-US"/>
              <a:pPr>
                <a:defRPr/>
              </a:pPr>
              <a:t>‹#›</a:t>
            </a:fld>
            <a:endParaRPr lang="en-US"/>
          </a:p>
        </p:txBody>
      </p:sp>
    </p:spTree>
    <p:extLst>
      <p:ext uri="{BB962C8B-B14F-4D97-AF65-F5344CB8AC3E}">
        <p14:creationId xmlns:p14="http://schemas.microsoft.com/office/powerpoint/2010/main" val="1059672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FCFEF6C6-DDE2-4651-8D6C-C7771DBCA3A5}" type="slidenum">
              <a:rPr lang="en-US" altLang="en-US">
                <a:latin typeface="Tahoma" pitchFamily="34" charset="0"/>
              </a:rPr>
              <a:pPr/>
              <a:t>1</a:t>
            </a:fld>
            <a:endParaRPr lang="en-US" altLang="en-US">
              <a:latin typeface="Tahoma" pitchFamily="34" charset="0"/>
            </a:endParaRPr>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0F64C1B5-8BC8-411F-A5DE-1A6D2B5591DC}" type="slidenum">
              <a:rPr lang="en-US" altLang="en-US">
                <a:latin typeface="Tahoma" pitchFamily="34" charset="0"/>
              </a:rPr>
              <a:pPr/>
              <a:t>10</a:t>
            </a:fld>
            <a:endParaRPr lang="en-US" altLang="en-US">
              <a:latin typeface="Tahoma" pitchFamily="34" charset="0"/>
            </a:endParaRPr>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F83895F3-317B-46E5-8C73-34AA86141C0E}" type="slidenum">
              <a:rPr lang="en-US" altLang="en-US">
                <a:latin typeface="Tahoma" pitchFamily="34" charset="0"/>
              </a:rPr>
              <a:pPr/>
              <a:t>11</a:t>
            </a:fld>
            <a:endParaRPr lang="en-US" altLang="en-US">
              <a:latin typeface="Tahoma" pitchFamily="34" charset="0"/>
            </a:endParaRPr>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C5F0A1AE-17F2-4C19-992E-9760C6B06E41}" type="slidenum">
              <a:rPr lang="en-US" altLang="en-US">
                <a:latin typeface="Tahoma" pitchFamily="34" charset="0"/>
              </a:rPr>
              <a:pPr/>
              <a:t>12</a:t>
            </a:fld>
            <a:endParaRPr lang="en-US" altLang="en-US">
              <a:latin typeface="Tahoma" pitchFamily="34" charset="0"/>
            </a:endParaRPr>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06F333A0-541E-4D09-B912-66E0028E5645}" type="slidenum">
              <a:rPr lang="en-US" altLang="en-US">
                <a:latin typeface="Tahoma" pitchFamily="34" charset="0"/>
              </a:rPr>
              <a:pPr/>
              <a:t>13</a:t>
            </a:fld>
            <a:endParaRPr lang="en-US" altLang="en-US">
              <a:latin typeface="Tahoma" pitchFamily="34" charset="0"/>
            </a:endParaRPr>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F0B6CBBB-7DFB-4485-A9BE-0101AC16F1E6}" type="slidenum">
              <a:rPr lang="en-US" altLang="en-US">
                <a:latin typeface="Tahoma" pitchFamily="34" charset="0"/>
              </a:rPr>
              <a:pPr/>
              <a:t>14</a:t>
            </a:fld>
            <a:endParaRPr lang="en-US" altLang="en-US">
              <a:latin typeface="Tahoma" pitchFamily="34" charset="0"/>
            </a:endParaRPr>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78FD1263-8E52-4D1A-984D-221F7F53C979}" type="slidenum">
              <a:rPr lang="en-US" altLang="en-US">
                <a:latin typeface="Tahoma" pitchFamily="34" charset="0"/>
              </a:rPr>
              <a:pPr/>
              <a:t>15</a:t>
            </a:fld>
            <a:endParaRPr lang="en-US" altLang="en-US">
              <a:latin typeface="Tahoma" pitchFamily="34" charset="0"/>
            </a:endParaRPr>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D2284475-3754-471F-BADC-A066F3DC02A9}" type="slidenum">
              <a:rPr lang="en-US" altLang="en-US">
                <a:latin typeface="Tahoma" pitchFamily="34" charset="0"/>
              </a:rPr>
              <a:pPr/>
              <a:t>16</a:t>
            </a:fld>
            <a:endParaRPr lang="en-US" altLang="en-US">
              <a:latin typeface="Tahoma" pitchFamily="34" charset="0"/>
            </a:endParaRPr>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1AC9F507-16F0-4565-8714-C5695BD744A1}" type="slidenum">
              <a:rPr lang="en-US" altLang="en-US">
                <a:latin typeface="Tahoma" pitchFamily="34" charset="0"/>
              </a:rPr>
              <a:pPr/>
              <a:t>17</a:t>
            </a:fld>
            <a:endParaRPr lang="en-US" altLang="en-US">
              <a:latin typeface="Tahoma" pitchFamily="34" charset="0"/>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2884F800-76E6-4612-955B-00D48A5FC3F0}" type="slidenum">
              <a:rPr lang="en-US" altLang="en-US">
                <a:latin typeface="Tahoma" pitchFamily="34" charset="0"/>
              </a:rPr>
              <a:pPr/>
              <a:t>18</a:t>
            </a:fld>
            <a:endParaRPr lang="en-US" altLang="en-US">
              <a:latin typeface="Tahoma" pitchFamily="34" charset="0"/>
            </a:endParaRPr>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40B2B478-E1FC-4BA8-8256-EF60EAB70070}" type="slidenum">
              <a:rPr lang="en-US" altLang="en-US">
                <a:latin typeface="Tahoma" pitchFamily="34" charset="0"/>
              </a:rPr>
              <a:pPr/>
              <a:t>19</a:t>
            </a:fld>
            <a:endParaRPr lang="en-US" altLang="en-US">
              <a:latin typeface="Tahoma" pitchFamily="34" charset="0"/>
            </a:endParaRPr>
          </a:p>
        </p:txBody>
      </p:sp>
      <p:sp>
        <p:nvSpPr>
          <p:cNvPr id="43011" name="Rectangle 2"/>
          <p:cNvSpPr>
            <a:spLocks noChangeArrowheads="1" noTextEdit="1"/>
          </p:cNvSpPr>
          <p:nvPr>
            <p:ph type="sldImg"/>
          </p:nvPr>
        </p:nvSpPr>
        <p:spPr>
          <a:xfrm>
            <a:off x="1152525" y="693738"/>
            <a:ext cx="4552950" cy="3414712"/>
          </a:xfrm>
          <a:ln w="12700" cap="flat">
            <a:solidFill>
              <a:schemeClr val="tx1"/>
            </a:solidFill>
          </a:ln>
        </p:spPr>
      </p:sp>
      <p:sp>
        <p:nvSpPr>
          <p:cNvPr id="43012"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B8D946D3-D18E-4881-B8E5-B3CD0D69A057}" type="slidenum">
              <a:rPr lang="en-US" altLang="en-US">
                <a:latin typeface="Tahoma" pitchFamily="34" charset="0"/>
              </a:rPr>
              <a:pPr/>
              <a:t>2</a:t>
            </a:fld>
            <a:endParaRPr lang="en-US" altLang="en-US">
              <a:latin typeface="Tahoma" pitchFamily="34" charset="0"/>
            </a:endParaRPr>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2A39578E-10F9-4BCB-87C1-F282CA3882C7}" type="slidenum">
              <a:rPr lang="en-US" altLang="en-US">
                <a:latin typeface="Tahoma" pitchFamily="34" charset="0"/>
              </a:rPr>
              <a:pPr/>
              <a:t>20</a:t>
            </a:fld>
            <a:endParaRPr lang="en-US" altLang="en-US">
              <a:latin typeface="Tahoma" pitchFamily="34" charset="0"/>
            </a:endParaRP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FAC5966F-C5C8-46AC-8355-5D6F309E07A7}" type="slidenum">
              <a:rPr lang="en-US" altLang="en-US">
                <a:latin typeface="Tahoma" pitchFamily="34" charset="0"/>
              </a:rPr>
              <a:pPr/>
              <a:t>21</a:t>
            </a:fld>
            <a:endParaRPr lang="en-US" altLang="en-US">
              <a:latin typeface="Tahoma" pitchFamily="34" charset="0"/>
            </a:endParaRPr>
          </a:p>
        </p:txBody>
      </p:sp>
      <p:sp>
        <p:nvSpPr>
          <p:cNvPr id="45059" name="Rectangle 2"/>
          <p:cNvSpPr>
            <a:spLocks noChangeArrowheads="1" noTextEdit="1"/>
          </p:cNvSpPr>
          <p:nvPr>
            <p:ph type="sldImg"/>
          </p:nvPr>
        </p:nvSpPr>
        <p:spPr>
          <a:xfrm>
            <a:off x="1152525" y="693738"/>
            <a:ext cx="4552950" cy="3414712"/>
          </a:xfrm>
          <a:ln w="12700" cap="flat">
            <a:solidFill>
              <a:schemeClr val="tx1"/>
            </a:solidFill>
          </a:ln>
        </p:spPr>
      </p:sp>
      <p:sp>
        <p:nvSpPr>
          <p:cNvPr id="45060"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just" eaLnBrk="1" hangingPunct="1">
              <a:lnSpc>
                <a:spcPct val="104000"/>
              </a:lnSpc>
            </a:pPr>
            <a:r>
              <a:rPr lang="en-US" altLang="en-US" smtClean="0"/>
              <a:t>Different instructors have different goals regarding student participation. Some expect students to concentrate on listening, thinking, and taking notes. Others want you to be actively involved in other ways as well. Participating in various ways will develop your academic skills. Asking or responding to questions can make a class more worthwhile for you and your classmates. </a:t>
            </a:r>
          </a:p>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4EBDC4BF-FF73-4904-B03B-B8E7D255255E}" type="slidenum">
              <a:rPr lang="en-US" altLang="en-US">
                <a:latin typeface="Tahoma" pitchFamily="34" charset="0"/>
              </a:rPr>
              <a:pPr/>
              <a:t>3</a:t>
            </a:fld>
            <a:endParaRPr lang="en-US" altLang="en-US">
              <a:latin typeface="Tahoma" pitchFamily="34" charset="0"/>
            </a:endParaRPr>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67ACDD35-24BB-4468-A8F2-7C57734D14BC}" type="slidenum">
              <a:rPr lang="en-US" altLang="en-US">
                <a:latin typeface="Tahoma" pitchFamily="34" charset="0"/>
              </a:rPr>
              <a:pPr/>
              <a:t>4</a:t>
            </a:fld>
            <a:endParaRPr lang="en-US" altLang="en-US">
              <a:latin typeface="Tahoma" pitchFamily="34" charset="0"/>
            </a:endParaRPr>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E3178DB8-FE1A-4BCB-9E64-E509EFA029F0}" type="slidenum">
              <a:rPr lang="en-US" altLang="en-US">
                <a:latin typeface="Tahoma" pitchFamily="34" charset="0"/>
              </a:rPr>
              <a:pPr/>
              <a:t>5</a:t>
            </a:fld>
            <a:endParaRPr lang="en-US" altLang="en-US">
              <a:latin typeface="Tahoma" pitchFamily="34" charset="0"/>
            </a:endParaRPr>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9E4963E1-7AE7-441C-B381-C84DD223C75B}" type="slidenum">
              <a:rPr lang="en-US" altLang="en-US">
                <a:latin typeface="Tahoma" pitchFamily="34" charset="0"/>
              </a:rPr>
              <a:pPr/>
              <a:t>6</a:t>
            </a:fld>
            <a:endParaRPr lang="en-US" altLang="en-US">
              <a:latin typeface="Tahoma" pitchFamily="34" charset="0"/>
            </a:endParaRPr>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3643335E-DDD5-49C6-8898-36359D4B9EFF}" type="slidenum">
              <a:rPr lang="en-US" altLang="en-US">
                <a:latin typeface="Tahoma" pitchFamily="34" charset="0"/>
              </a:rPr>
              <a:pPr/>
              <a:t>7</a:t>
            </a:fld>
            <a:endParaRPr lang="en-US" altLang="en-US">
              <a:latin typeface="Tahoma" pitchFamily="34" charset="0"/>
            </a:endParaRPr>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2E5DDC49-9BE5-4CED-A333-F5CDD1C75089}" type="slidenum">
              <a:rPr lang="en-US" altLang="en-US">
                <a:latin typeface="Tahoma" pitchFamily="34" charset="0"/>
              </a:rPr>
              <a:pPr/>
              <a:t>8</a:t>
            </a:fld>
            <a:endParaRPr lang="en-US" altLang="en-US">
              <a:latin typeface="Tahoma" pitchFamily="34" charset="0"/>
            </a:endParaRPr>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fld id="{88256960-D073-4D1B-BAD9-D994B8C8DBD7}" type="slidenum">
              <a:rPr lang="en-US" altLang="en-US">
                <a:latin typeface="Tahoma" pitchFamily="34" charset="0"/>
              </a:rPr>
              <a:pPr/>
              <a:t>9</a:t>
            </a:fld>
            <a:endParaRPr lang="en-US" altLang="en-US">
              <a:latin typeface="Tahoma" pitchFamily="34" charset="0"/>
            </a:endParaRPr>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2286000"/>
            <a:ext cx="7772400" cy="1143000"/>
          </a:xfrm>
        </p:spPr>
        <p:txBody>
          <a:bodyPr/>
          <a:lstStyle>
            <a:lvl1pPr algn="r">
              <a:defRPr/>
            </a:lvl1pPr>
          </a:lstStyle>
          <a:p>
            <a:r>
              <a:rPr lang="en-US"/>
              <a:t>Click to edit Master title style</a:t>
            </a:r>
          </a:p>
        </p:txBody>
      </p:sp>
      <p:sp>
        <p:nvSpPr>
          <p:cNvPr id="155651" name="Rectangle 3"/>
          <p:cNvSpPr>
            <a:spLocks noGrp="1" noChangeArrowheads="1"/>
          </p:cNvSpPr>
          <p:nvPr>
            <p:ph type="subTitle" idx="1"/>
          </p:nvPr>
        </p:nvSpPr>
        <p:spPr>
          <a:xfrm>
            <a:off x="2057400" y="3810000"/>
            <a:ext cx="6400800" cy="1752600"/>
          </a:xfrm>
        </p:spPr>
        <p:txBody>
          <a:bodyPr/>
          <a:lstStyle>
            <a:lvl1pPr marL="0" indent="0" algn="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1EEA5F-F9D1-4357-8DD6-CFA795C3D4D8}" type="slidenum">
              <a:rPr lang="en-US"/>
              <a:pPr>
                <a:defRPr/>
              </a:pPr>
              <a:t>‹#›</a:t>
            </a:fld>
            <a:endParaRPr lang="en-US"/>
          </a:p>
        </p:txBody>
      </p:sp>
    </p:spTree>
    <p:extLst>
      <p:ext uri="{BB962C8B-B14F-4D97-AF65-F5344CB8AC3E}">
        <p14:creationId xmlns:p14="http://schemas.microsoft.com/office/powerpoint/2010/main" val="203888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34FC33-ADC4-40B7-A85D-00ED6BDE7967}" type="slidenum">
              <a:rPr lang="en-US"/>
              <a:pPr>
                <a:defRPr/>
              </a:pPr>
              <a:t>‹#›</a:t>
            </a:fld>
            <a:endParaRPr lang="en-US"/>
          </a:p>
        </p:txBody>
      </p:sp>
    </p:spTree>
    <p:extLst>
      <p:ext uri="{BB962C8B-B14F-4D97-AF65-F5344CB8AC3E}">
        <p14:creationId xmlns:p14="http://schemas.microsoft.com/office/powerpoint/2010/main" val="336109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19C33-6CA9-4978-A26B-13167A132C29}" type="slidenum">
              <a:rPr lang="en-US"/>
              <a:pPr>
                <a:defRPr/>
              </a:pPr>
              <a:t>‹#›</a:t>
            </a:fld>
            <a:endParaRPr lang="en-US"/>
          </a:p>
        </p:txBody>
      </p:sp>
    </p:spTree>
    <p:extLst>
      <p:ext uri="{BB962C8B-B14F-4D97-AF65-F5344CB8AC3E}">
        <p14:creationId xmlns:p14="http://schemas.microsoft.com/office/powerpoint/2010/main" val="285291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193D56-4278-414E-A16F-17F4389E5F1D}" type="slidenum">
              <a:rPr lang="en-US"/>
              <a:pPr>
                <a:defRPr/>
              </a:pPr>
              <a:t>‹#›</a:t>
            </a:fld>
            <a:endParaRPr lang="en-US"/>
          </a:p>
        </p:txBody>
      </p:sp>
    </p:spTree>
    <p:extLst>
      <p:ext uri="{BB962C8B-B14F-4D97-AF65-F5344CB8AC3E}">
        <p14:creationId xmlns:p14="http://schemas.microsoft.com/office/powerpoint/2010/main" val="260804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4ABD-696F-48FF-A66C-BDE62AD492AC}" type="slidenum">
              <a:rPr lang="en-US"/>
              <a:pPr>
                <a:defRPr/>
              </a:pPr>
              <a:t>‹#›</a:t>
            </a:fld>
            <a:endParaRPr lang="en-US"/>
          </a:p>
        </p:txBody>
      </p:sp>
    </p:spTree>
    <p:extLst>
      <p:ext uri="{BB962C8B-B14F-4D97-AF65-F5344CB8AC3E}">
        <p14:creationId xmlns:p14="http://schemas.microsoft.com/office/powerpoint/2010/main" val="240675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EA45E7-1D7C-41E8-A238-195D07DD049A}" type="slidenum">
              <a:rPr lang="en-US"/>
              <a:pPr>
                <a:defRPr/>
              </a:pPr>
              <a:t>‹#›</a:t>
            </a:fld>
            <a:endParaRPr lang="en-US"/>
          </a:p>
        </p:txBody>
      </p:sp>
    </p:spTree>
    <p:extLst>
      <p:ext uri="{BB962C8B-B14F-4D97-AF65-F5344CB8AC3E}">
        <p14:creationId xmlns:p14="http://schemas.microsoft.com/office/powerpoint/2010/main" val="30968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77798C-8036-4848-894D-5B4FC129EEB5}" type="slidenum">
              <a:rPr lang="en-US"/>
              <a:pPr>
                <a:defRPr/>
              </a:pPr>
              <a:t>‹#›</a:t>
            </a:fld>
            <a:endParaRPr lang="en-US"/>
          </a:p>
        </p:txBody>
      </p:sp>
    </p:spTree>
    <p:extLst>
      <p:ext uri="{BB962C8B-B14F-4D97-AF65-F5344CB8AC3E}">
        <p14:creationId xmlns:p14="http://schemas.microsoft.com/office/powerpoint/2010/main" val="147681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966B75-C49F-4C49-8E79-57BC8960A532}" type="slidenum">
              <a:rPr lang="en-US"/>
              <a:pPr>
                <a:defRPr/>
              </a:pPr>
              <a:t>‹#›</a:t>
            </a:fld>
            <a:endParaRPr lang="en-US"/>
          </a:p>
        </p:txBody>
      </p:sp>
    </p:spTree>
    <p:extLst>
      <p:ext uri="{BB962C8B-B14F-4D97-AF65-F5344CB8AC3E}">
        <p14:creationId xmlns:p14="http://schemas.microsoft.com/office/powerpoint/2010/main" val="235970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75960E-016D-4F9B-BAD3-BB6A87AC6813}" type="slidenum">
              <a:rPr lang="en-US"/>
              <a:pPr>
                <a:defRPr/>
              </a:pPr>
              <a:t>‹#›</a:t>
            </a:fld>
            <a:endParaRPr lang="en-US"/>
          </a:p>
        </p:txBody>
      </p:sp>
    </p:spTree>
    <p:extLst>
      <p:ext uri="{BB962C8B-B14F-4D97-AF65-F5344CB8AC3E}">
        <p14:creationId xmlns:p14="http://schemas.microsoft.com/office/powerpoint/2010/main" val="339234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AE9FEE-D87E-4217-9627-7025F65F7D32}" type="slidenum">
              <a:rPr lang="en-US"/>
              <a:pPr>
                <a:defRPr/>
              </a:pPr>
              <a:t>‹#›</a:t>
            </a:fld>
            <a:endParaRPr lang="en-US"/>
          </a:p>
        </p:txBody>
      </p:sp>
    </p:spTree>
    <p:extLst>
      <p:ext uri="{BB962C8B-B14F-4D97-AF65-F5344CB8AC3E}">
        <p14:creationId xmlns:p14="http://schemas.microsoft.com/office/powerpoint/2010/main" val="79329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68489E-398D-45A7-B5AA-3343983C2B65}" type="slidenum">
              <a:rPr lang="en-US"/>
              <a:pPr>
                <a:defRPr/>
              </a:pPr>
              <a:t>‹#›</a:t>
            </a:fld>
            <a:endParaRPr lang="en-US"/>
          </a:p>
        </p:txBody>
      </p:sp>
    </p:spTree>
    <p:extLst>
      <p:ext uri="{BB962C8B-B14F-4D97-AF65-F5344CB8AC3E}">
        <p14:creationId xmlns:p14="http://schemas.microsoft.com/office/powerpoint/2010/main" val="351521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63D9DC-03E1-4863-832A-B58BF07256E3}" type="slidenum">
              <a:rPr lang="en-US"/>
              <a:pPr>
                <a:defRPr/>
              </a:pPr>
              <a:t>‹#›</a:t>
            </a:fld>
            <a:endParaRPr lang="en-US"/>
          </a:p>
        </p:txBody>
      </p:sp>
    </p:spTree>
    <p:extLst>
      <p:ext uri="{BB962C8B-B14F-4D97-AF65-F5344CB8AC3E}">
        <p14:creationId xmlns:p14="http://schemas.microsoft.com/office/powerpoint/2010/main" val="186673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46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46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mn-lt"/>
                <a:ea typeface="+mn-ea"/>
              </a:defRPr>
            </a:lvl1pPr>
          </a:lstStyle>
          <a:p>
            <a:pPr>
              <a:defRPr/>
            </a:pPr>
            <a:endParaRPr lang="en-US"/>
          </a:p>
        </p:txBody>
      </p:sp>
      <p:sp>
        <p:nvSpPr>
          <p:cNvPr id="1546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ea typeface="+mn-ea"/>
              </a:defRPr>
            </a:lvl1pPr>
          </a:lstStyle>
          <a:p>
            <a:pPr>
              <a:defRPr/>
            </a:pPr>
            <a:endParaRPr lang="en-US"/>
          </a:p>
        </p:txBody>
      </p:sp>
      <p:sp>
        <p:nvSpPr>
          <p:cNvPr id="1546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ea typeface="+mn-ea"/>
              </a:defRPr>
            </a:lvl1pPr>
          </a:lstStyle>
          <a:p>
            <a:pPr>
              <a:defRPr/>
            </a:pPr>
            <a:fld id="{CD69483A-C63B-424E-A9A7-B3172F3306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MS Pゴシック" pitchFamily="-92" charset="-128"/>
        </a:defRPr>
      </a:lvl2pPr>
      <a:lvl3pPr algn="ctr" rtl="0" eaLnBrk="0" fontAlgn="base" hangingPunct="0">
        <a:spcBef>
          <a:spcPct val="0"/>
        </a:spcBef>
        <a:spcAft>
          <a:spcPct val="0"/>
        </a:spcAft>
        <a:defRPr sz="4400">
          <a:solidFill>
            <a:schemeClr val="tx2"/>
          </a:solidFill>
          <a:latin typeface="Times New Roman" pitchFamily="18" charset="0"/>
          <a:ea typeface="MS Pゴシック" pitchFamily="-92" charset="-128"/>
        </a:defRPr>
      </a:lvl3pPr>
      <a:lvl4pPr algn="ctr" rtl="0" eaLnBrk="0" fontAlgn="base" hangingPunct="0">
        <a:spcBef>
          <a:spcPct val="0"/>
        </a:spcBef>
        <a:spcAft>
          <a:spcPct val="0"/>
        </a:spcAft>
        <a:defRPr sz="4400">
          <a:solidFill>
            <a:schemeClr val="tx2"/>
          </a:solidFill>
          <a:latin typeface="Times New Roman" pitchFamily="18" charset="0"/>
          <a:ea typeface="MS Pゴシック" pitchFamily="-92" charset="-128"/>
        </a:defRPr>
      </a:lvl4pPr>
      <a:lvl5pPr algn="ctr" rtl="0" eaLnBrk="0" fontAlgn="base" hangingPunct="0">
        <a:spcBef>
          <a:spcPct val="0"/>
        </a:spcBef>
        <a:spcAft>
          <a:spcPct val="0"/>
        </a:spcAft>
        <a:defRPr sz="4400">
          <a:solidFill>
            <a:schemeClr val="tx2"/>
          </a:solidFill>
          <a:latin typeface="Times New Roman" pitchFamily="18"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8"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8"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8"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8" charset="0"/>
          <a:ea typeface="MS Pゴシック" pitchFamily="-92" charset="-128"/>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1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8.wmf"/><Relationship Id="rId4"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52.wmf"/><Relationship Id="rId4" Type="http://schemas.openxmlformats.org/officeDocument/2006/relationships/image" Target="../media/image51.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8229600" cy="655638"/>
          </a:xfrm>
        </p:spPr>
        <p:txBody>
          <a:bodyPr/>
          <a:lstStyle/>
          <a:p>
            <a:pPr algn="l" eaLnBrk="1" hangingPunct="1">
              <a:defRPr/>
            </a:pPr>
            <a:r>
              <a:rPr lang="en-US" b="1" u="sng" smtClean="0">
                <a:solidFill>
                  <a:srgbClr val="C73609"/>
                </a:solidFill>
                <a:latin typeface="Impact" pitchFamily="34" charset="0"/>
              </a:rPr>
              <a:t>What are Learning Styles?</a:t>
            </a:r>
          </a:p>
        </p:txBody>
      </p:sp>
      <p:sp>
        <p:nvSpPr>
          <p:cNvPr id="81923" name="Rectangle 3"/>
          <p:cNvSpPr>
            <a:spLocks noGrp="1" noChangeArrowheads="1"/>
          </p:cNvSpPr>
          <p:nvPr>
            <p:ph type="body" idx="1"/>
          </p:nvPr>
        </p:nvSpPr>
        <p:spPr>
          <a:xfrm>
            <a:off x="381000" y="762000"/>
            <a:ext cx="8153400" cy="4683125"/>
          </a:xfrm>
        </p:spPr>
        <p:txBody>
          <a:bodyPr/>
          <a:lstStyle/>
          <a:p>
            <a:pPr algn="ctr" eaLnBrk="1" hangingPunct="1">
              <a:lnSpc>
                <a:spcPct val="90000"/>
              </a:lnSpc>
              <a:buFont typeface="Wingdings" pitchFamily="2" charset="2"/>
              <a:buNone/>
              <a:defRPr/>
            </a:pPr>
            <a:r>
              <a:rPr lang="en-US" b="1" smtClean="0">
                <a:solidFill>
                  <a:srgbClr val="FF6600"/>
                </a:solidFill>
                <a:latin typeface="Baskerville Old Face" pitchFamily="18" charset="0"/>
              </a:rPr>
              <a:t>Information enters your brain three main ways: sight, hearing and touch, which one you use the most is called your Learning Style</a:t>
            </a:r>
          </a:p>
          <a:p>
            <a:pPr eaLnBrk="1" hangingPunct="1">
              <a:lnSpc>
                <a:spcPct val="90000"/>
              </a:lnSpc>
              <a:buFont typeface="Wingdings" pitchFamily="2" charset="2"/>
              <a:buNone/>
              <a:defRPr/>
            </a:pPr>
            <a:endParaRPr lang="en-US" b="1" smtClean="0">
              <a:solidFill>
                <a:srgbClr val="FF6600"/>
              </a:solidFill>
              <a:latin typeface="Baskerville Old Face" pitchFamily="18" charset="0"/>
            </a:endParaRPr>
          </a:p>
          <a:p>
            <a:pPr eaLnBrk="1" hangingPunct="1">
              <a:lnSpc>
                <a:spcPct val="90000"/>
              </a:lnSpc>
              <a:defRPr/>
            </a:pPr>
            <a:endParaRPr lang="en-US" b="1" u="sng" smtClean="0">
              <a:solidFill>
                <a:srgbClr val="FF3300"/>
              </a:solidFill>
              <a:latin typeface="Sylfaen" pitchFamily="18" charset="0"/>
            </a:endParaRPr>
          </a:p>
          <a:p>
            <a:pPr eaLnBrk="1" hangingPunct="1">
              <a:lnSpc>
                <a:spcPct val="90000"/>
              </a:lnSpc>
              <a:defRPr/>
            </a:pPr>
            <a:r>
              <a:rPr lang="en-US" b="1" u="sng" smtClean="0">
                <a:solidFill>
                  <a:srgbClr val="FF3300"/>
                </a:solidFill>
                <a:latin typeface="Sylfaen" pitchFamily="18" charset="0"/>
              </a:rPr>
              <a:t>Visual Learners</a:t>
            </a:r>
            <a:r>
              <a:rPr lang="en-US" smtClean="0">
                <a:latin typeface="Sylfaen" pitchFamily="18" charset="0"/>
              </a:rPr>
              <a:t> learn by sight</a:t>
            </a:r>
          </a:p>
          <a:p>
            <a:pPr eaLnBrk="1" hangingPunct="1">
              <a:lnSpc>
                <a:spcPct val="90000"/>
              </a:lnSpc>
              <a:defRPr/>
            </a:pPr>
            <a:r>
              <a:rPr lang="en-US" b="1" u="sng" smtClean="0">
                <a:solidFill>
                  <a:srgbClr val="006600"/>
                </a:solidFill>
                <a:latin typeface="Sylfaen" pitchFamily="18" charset="0"/>
              </a:rPr>
              <a:t>Auditory Learners</a:t>
            </a:r>
            <a:r>
              <a:rPr lang="en-US" smtClean="0">
                <a:latin typeface="Sylfaen" pitchFamily="18" charset="0"/>
              </a:rPr>
              <a:t> learn by hearing</a:t>
            </a:r>
          </a:p>
          <a:p>
            <a:pPr eaLnBrk="1" hangingPunct="1">
              <a:lnSpc>
                <a:spcPct val="90000"/>
              </a:lnSpc>
              <a:defRPr/>
            </a:pPr>
            <a:r>
              <a:rPr lang="en-US" u="sng" smtClean="0">
                <a:solidFill>
                  <a:schemeClr val="folHlink"/>
                </a:solidFill>
                <a:latin typeface="Sylfaen" pitchFamily="18" charset="0"/>
              </a:rPr>
              <a:t>Tactile Learners</a:t>
            </a:r>
            <a:r>
              <a:rPr lang="en-US" smtClean="0">
                <a:latin typeface="Sylfaen" pitchFamily="18" charset="0"/>
              </a:rPr>
              <a:t> (kinesthetic) learn by touch</a:t>
            </a:r>
          </a:p>
          <a:p>
            <a:pPr eaLnBrk="1" hangingPunct="1">
              <a:lnSpc>
                <a:spcPct val="90000"/>
              </a:lnSpc>
              <a:defRPr/>
            </a:pPr>
            <a:endParaRPr lang="en-US" smtClean="0">
              <a:latin typeface="TRENDY" pitchFamily="2" charset="2"/>
            </a:endParaRPr>
          </a:p>
        </p:txBody>
      </p:sp>
      <p:pic>
        <p:nvPicPr>
          <p:cNvPr id="81938" name="Picture 18" descr="j02415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362200"/>
            <a:ext cx="182721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0" name="Picture 20" descr="j02868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305425"/>
            <a:ext cx="17732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1000" fill="hold"/>
                                        <p:tgtEl>
                                          <p:spTgt spid="81922"/>
                                        </p:tgtEl>
                                        <p:attrNameLst>
                                          <p:attrName>ppt_x</p:attrName>
                                        </p:attrNameLst>
                                      </p:cBhvr>
                                      <p:tavLst>
                                        <p:tav tm="0">
                                          <p:val>
                                            <p:strVal val="#ppt_x"/>
                                          </p:val>
                                        </p:tav>
                                        <p:tav tm="100000">
                                          <p:val>
                                            <p:strVal val="#ppt_x"/>
                                          </p:val>
                                        </p:tav>
                                      </p:tavLst>
                                    </p:anim>
                                    <p:anim calcmode="lin" valueType="num">
                                      <p:cBhvr additive="base">
                                        <p:cTn id="8" dur="1000" fill="hold"/>
                                        <p:tgtEl>
                                          <p:spTgt spid="819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23">
                                            <p:txEl>
                                              <p:pRg st="0" end="0"/>
                                            </p:txEl>
                                          </p:spTgt>
                                        </p:tgtEl>
                                        <p:attrNameLst>
                                          <p:attrName>style.visibility</p:attrName>
                                        </p:attrNameLst>
                                      </p:cBhvr>
                                      <p:to>
                                        <p:strVal val="visible"/>
                                      </p:to>
                                    </p:set>
                                    <p:anim calcmode="lin" valueType="num">
                                      <p:cBhvr additive="base">
                                        <p:cTn id="13" dur="1000" fill="hold"/>
                                        <p:tgtEl>
                                          <p:spTgt spid="8192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anim calcmode="lin" valueType="num">
                                      <p:cBhvr additive="base">
                                        <p:cTn id="19" dur="1000" fill="hold"/>
                                        <p:tgtEl>
                                          <p:spTgt spid="8192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81923">
                                            <p:txEl>
                                              <p:pRg st="3" end="3"/>
                                            </p:txEl>
                                          </p:spTgt>
                                        </p:tgtEl>
                                        <p:attrNameLst>
                                          <p:attrName>ppt_y</p:attrName>
                                        </p:attrNameLst>
                                      </p:cBhvr>
                                      <p:tavLst>
                                        <p:tav tm="0">
                                          <p:val>
                                            <p:strVal val="#ppt_y"/>
                                          </p:val>
                                        </p:tav>
                                        <p:tav tm="100000">
                                          <p:val>
                                            <p:strVal val="#ppt_y"/>
                                          </p:val>
                                        </p:tav>
                                      </p:tavLst>
                                    </p:anim>
                                  </p:childTnLst>
                                </p:cTn>
                              </p:par>
                              <p:par>
                                <p:cTn id="21" presetID="49" presetClass="entr" presetSubtype="0" decel="100000" fill="hold" nodeType="withEffect">
                                  <p:stCondLst>
                                    <p:cond delay="0"/>
                                  </p:stCondLst>
                                  <p:childTnLst>
                                    <p:set>
                                      <p:cBhvr>
                                        <p:cTn id="22" dur="1" fill="hold">
                                          <p:stCondLst>
                                            <p:cond delay="0"/>
                                          </p:stCondLst>
                                        </p:cTn>
                                        <p:tgtEl>
                                          <p:spTgt spid="81938"/>
                                        </p:tgtEl>
                                        <p:attrNameLst>
                                          <p:attrName>style.visibility</p:attrName>
                                        </p:attrNameLst>
                                      </p:cBhvr>
                                      <p:to>
                                        <p:strVal val="visible"/>
                                      </p:to>
                                    </p:set>
                                    <p:anim calcmode="lin" valueType="num">
                                      <p:cBhvr>
                                        <p:cTn id="23" dur="500" fill="hold"/>
                                        <p:tgtEl>
                                          <p:spTgt spid="81938"/>
                                        </p:tgtEl>
                                        <p:attrNameLst>
                                          <p:attrName>ppt_w</p:attrName>
                                        </p:attrNameLst>
                                      </p:cBhvr>
                                      <p:tavLst>
                                        <p:tav tm="0">
                                          <p:val>
                                            <p:fltVal val="0"/>
                                          </p:val>
                                        </p:tav>
                                        <p:tav tm="100000">
                                          <p:val>
                                            <p:strVal val="#ppt_w"/>
                                          </p:val>
                                        </p:tav>
                                      </p:tavLst>
                                    </p:anim>
                                    <p:anim calcmode="lin" valueType="num">
                                      <p:cBhvr>
                                        <p:cTn id="24" dur="500" fill="hold"/>
                                        <p:tgtEl>
                                          <p:spTgt spid="81938"/>
                                        </p:tgtEl>
                                        <p:attrNameLst>
                                          <p:attrName>ppt_h</p:attrName>
                                        </p:attrNameLst>
                                      </p:cBhvr>
                                      <p:tavLst>
                                        <p:tav tm="0">
                                          <p:val>
                                            <p:fltVal val="0"/>
                                          </p:val>
                                        </p:tav>
                                        <p:tav tm="100000">
                                          <p:val>
                                            <p:strVal val="#ppt_h"/>
                                          </p:val>
                                        </p:tav>
                                      </p:tavLst>
                                    </p:anim>
                                    <p:anim calcmode="lin" valueType="num">
                                      <p:cBhvr>
                                        <p:cTn id="25" dur="500" fill="hold"/>
                                        <p:tgtEl>
                                          <p:spTgt spid="81938"/>
                                        </p:tgtEl>
                                        <p:attrNameLst>
                                          <p:attrName>style.rotation</p:attrName>
                                        </p:attrNameLst>
                                      </p:cBhvr>
                                      <p:tavLst>
                                        <p:tav tm="0">
                                          <p:val>
                                            <p:fltVal val="360"/>
                                          </p:val>
                                        </p:tav>
                                        <p:tav tm="100000">
                                          <p:val>
                                            <p:fltVal val="0"/>
                                          </p:val>
                                        </p:tav>
                                      </p:tavLst>
                                    </p:anim>
                                    <p:animEffect transition="in" filter="fade">
                                      <p:cBhvr>
                                        <p:cTn id="26" dur="500"/>
                                        <p:tgtEl>
                                          <p:spTgt spid="8193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1923">
                                            <p:txEl>
                                              <p:pRg st="4" end="4"/>
                                            </p:txEl>
                                          </p:spTgt>
                                        </p:tgtEl>
                                        <p:attrNameLst>
                                          <p:attrName>style.visibility</p:attrName>
                                        </p:attrNameLst>
                                      </p:cBhvr>
                                      <p:to>
                                        <p:strVal val="visible"/>
                                      </p:to>
                                    </p:set>
                                    <p:anim calcmode="lin" valueType="num">
                                      <p:cBhvr additive="base">
                                        <p:cTn id="31" dur="1000" fill="hold"/>
                                        <p:tgtEl>
                                          <p:spTgt spid="8192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81923">
                                            <p:txEl>
                                              <p:pRg st="4" end="4"/>
                                            </p:txEl>
                                          </p:spTgt>
                                        </p:tgtEl>
                                        <p:attrNameLst>
                                          <p:attrName>ppt_y</p:attrName>
                                        </p:attrNameLst>
                                      </p:cBhvr>
                                      <p:tavLst>
                                        <p:tav tm="0">
                                          <p:val>
                                            <p:strVal val="#ppt_y"/>
                                          </p:val>
                                        </p:tav>
                                        <p:tav tm="100000">
                                          <p:val>
                                            <p:strVal val="#ppt_y"/>
                                          </p:val>
                                        </p:tav>
                                      </p:tavLst>
                                    </p:anim>
                                  </p:childTnLst>
                                </p:cTn>
                              </p:par>
                              <p:par>
                                <p:cTn id="33" presetID="31" presetClass="entr" presetSubtype="0" fill="hold" nodeType="withEffect">
                                  <p:stCondLst>
                                    <p:cond delay="0"/>
                                  </p:stCondLst>
                                  <p:iterate type="lt">
                                    <p:tmPct val="5000"/>
                                  </p:iterate>
                                  <p:childTnLst>
                                    <p:set>
                                      <p:cBhvr>
                                        <p:cTn id="34" dur="1" fill="hold">
                                          <p:stCondLst>
                                            <p:cond delay="0"/>
                                          </p:stCondLst>
                                        </p:cTn>
                                        <p:tgtEl>
                                          <p:spTgt spid="81940"/>
                                        </p:tgtEl>
                                        <p:attrNameLst>
                                          <p:attrName>style.visibility</p:attrName>
                                        </p:attrNameLst>
                                      </p:cBhvr>
                                      <p:to>
                                        <p:strVal val="visible"/>
                                      </p:to>
                                    </p:set>
                                    <p:anim calcmode="lin" valueType="num">
                                      <p:cBhvr>
                                        <p:cTn id="35" dur="1000" fill="hold"/>
                                        <p:tgtEl>
                                          <p:spTgt spid="81940"/>
                                        </p:tgtEl>
                                        <p:attrNameLst>
                                          <p:attrName>ppt_w</p:attrName>
                                        </p:attrNameLst>
                                      </p:cBhvr>
                                      <p:tavLst>
                                        <p:tav tm="0">
                                          <p:val>
                                            <p:fltVal val="0"/>
                                          </p:val>
                                        </p:tav>
                                        <p:tav tm="100000">
                                          <p:val>
                                            <p:strVal val="#ppt_w"/>
                                          </p:val>
                                        </p:tav>
                                      </p:tavLst>
                                    </p:anim>
                                    <p:anim calcmode="lin" valueType="num">
                                      <p:cBhvr>
                                        <p:cTn id="36" dur="1000" fill="hold"/>
                                        <p:tgtEl>
                                          <p:spTgt spid="81940"/>
                                        </p:tgtEl>
                                        <p:attrNameLst>
                                          <p:attrName>ppt_h</p:attrName>
                                        </p:attrNameLst>
                                      </p:cBhvr>
                                      <p:tavLst>
                                        <p:tav tm="0">
                                          <p:val>
                                            <p:fltVal val="0"/>
                                          </p:val>
                                        </p:tav>
                                        <p:tav tm="100000">
                                          <p:val>
                                            <p:strVal val="#ppt_h"/>
                                          </p:val>
                                        </p:tav>
                                      </p:tavLst>
                                    </p:anim>
                                    <p:anim calcmode="lin" valueType="num">
                                      <p:cBhvr>
                                        <p:cTn id="37" dur="1000" fill="hold"/>
                                        <p:tgtEl>
                                          <p:spTgt spid="81940"/>
                                        </p:tgtEl>
                                        <p:attrNameLst>
                                          <p:attrName>style.rotation</p:attrName>
                                        </p:attrNameLst>
                                      </p:cBhvr>
                                      <p:tavLst>
                                        <p:tav tm="0">
                                          <p:val>
                                            <p:fltVal val="90"/>
                                          </p:val>
                                        </p:tav>
                                        <p:tav tm="100000">
                                          <p:val>
                                            <p:fltVal val="0"/>
                                          </p:val>
                                        </p:tav>
                                      </p:tavLst>
                                    </p:anim>
                                    <p:animEffect transition="in" filter="fade">
                                      <p:cBhvr>
                                        <p:cTn id="38" dur="1000"/>
                                        <p:tgtEl>
                                          <p:spTgt spid="8194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1923">
                                            <p:txEl>
                                              <p:pRg st="5" end="5"/>
                                            </p:txEl>
                                          </p:spTgt>
                                        </p:tgtEl>
                                        <p:attrNameLst>
                                          <p:attrName>style.visibility</p:attrName>
                                        </p:attrNameLst>
                                      </p:cBhvr>
                                      <p:to>
                                        <p:strVal val="visible"/>
                                      </p:to>
                                    </p:set>
                                    <p:anim calcmode="lin" valueType="num">
                                      <p:cBhvr additive="base">
                                        <p:cTn id="43" dur="1000" fill="hold"/>
                                        <p:tgtEl>
                                          <p:spTgt spid="81923">
                                            <p:txEl>
                                              <p:pRg st="5" end="5"/>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819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6491288" cy="1277938"/>
          </a:xfrm>
        </p:spPr>
        <p:txBody>
          <a:bodyPr/>
          <a:lstStyle/>
          <a:p>
            <a:pPr eaLnBrk="1" hangingPunct="1">
              <a:defRPr/>
            </a:pPr>
            <a:r>
              <a:rPr lang="en-US" smtClean="0">
                <a:solidFill>
                  <a:srgbClr val="C73609"/>
                </a:solidFill>
                <a:latin typeface="Impact" pitchFamily="34" charset="0"/>
              </a:rPr>
              <a:t>Thinking/Feeling</a:t>
            </a:r>
            <a:br>
              <a:rPr lang="en-US" smtClean="0">
                <a:solidFill>
                  <a:srgbClr val="C73609"/>
                </a:solidFill>
                <a:latin typeface="Impact" pitchFamily="34" charset="0"/>
              </a:rPr>
            </a:br>
            <a:r>
              <a:rPr lang="en-US" smtClean="0">
                <a:solidFill>
                  <a:srgbClr val="C73609"/>
                </a:solidFill>
                <a:latin typeface="Impact" pitchFamily="34" charset="0"/>
              </a:rPr>
              <a:t>(Decision Making)</a:t>
            </a:r>
          </a:p>
        </p:txBody>
      </p:sp>
      <p:sp>
        <p:nvSpPr>
          <p:cNvPr id="26627" name="Rectangle 3"/>
          <p:cNvSpPr>
            <a:spLocks noGrp="1" noChangeArrowheads="1"/>
          </p:cNvSpPr>
          <p:nvPr>
            <p:ph type="body" idx="1"/>
          </p:nvPr>
        </p:nvSpPr>
        <p:spPr>
          <a:xfrm>
            <a:off x="2667000" y="1600200"/>
            <a:ext cx="6172200" cy="4953000"/>
          </a:xfrm>
        </p:spPr>
        <p:txBody>
          <a:bodyPr/>
          <a:lstStyle/>
          <a:p>
            <a:pPr eaLnBrk="1" hangingPunct="1">
              <a:lnSpc>
                <a:spcPct val="90000"/>
              </a:lnSpc>
              <a:defRPr/>
            </a:pPr>
            <a:r>
              <a:rPr lang="en-US" sz="2800" b="1" smtClean="0">
                <a:solidFill>
                  <a:srgbClr val="006600"/>
                </a:solidFill>
                <a:latin typeface="Sylfaen" pitchFamily="18" charset="0"/>
              </a:rPr>
              <a:t>Thinkers</a:t>
            </a:r>
          </a:p>
          <a:p>
            <a:pPr lvl="1" eaLnBrk="1" hangingPunct="1">
              <a:lnSpc>
                <a:spcPct val="90000"/>
              </a:lnSpc>
              <a:defRPr/>
            </a:pPr>
            <a:r>
              <a:rPr lang="en-US" sz="2400" smtClean="0">
                <a:latin typeface="Sylfaen" pitchFamily="18" charset="0"/>
              </a:rPr>
              <a:t>Like to take an objective approach and emphasize logic and analysis in their decisions.</a:t>
            </a:r>
          </a:p>
          <a:p>
            <a:pPr lvl="1" eaLnBrk="1" hangingPunct="1">
              <a:lnSpc>
                <a:spcPct val="90000"/>
              </a:lnSpc>
              <a:defRPr/>
            </a:pPr>
            <a:r>
              <a:rPr lang="en-US" sz="2400" smtClean="0">
                <a:latin typeface="Sylfaen" pitchFamily="18" charset="0"/>
              </a:rPr>
              <a:t>Prefer objective feedback, and thrive when there is pressure to succeed.</a:t>
            </a:r>
          </a:p>
          <a:p>
            <a:pPr eaLnBrk="1" hangingPunct="1">
              <a:lnSpc>
                <a:spcPct val="90000"/>
              </a:lnSpc>
              <a:defRPr/>
            </a:pPr>
            <a:r>
              <a:rPr lang="en-US" sz="2800" b="1" smtClean="0">
                <a:solidFill>
                  <a:srgbClr val="006600"/>
                </a:solidFill>
                <a:latin typeface="Sylfaen" pitchFamily="18" charset="0"/>
              </a:rPr>
              <a:t>Feelers</a:t>
            </a:r>
          </a:p>
          <a:p>
            <a:pPr lvl="1" eaLnBrk="1" hangingPunct="1">
              <a:lnSpc>
                <a:spcPct val="90000"/>
              </a:lnSpc>
              <a:defRPr/>
            </a:pPr>
            <a:r>
              <a:rPr lang="en-US" sz="2400" smtClean="0">
                <a:latin typeface="Sylfaen" pitchFamily="18" charset="0"/>
              </a:rPr>
              <a:t>Prefer emotion to logic.</a:t>
            </a:r>
          </a:p>
          <a:p>
            <a:pPr lvl="1" eaLnBrk="1" hangingPunct="1">
              <a:lnSpc>
                <a:spcPct val="90000"/>
              </a:lnSpc>
              <a:defRPr/>
            </a:pPr>
            <a:r>
              <a:rPr lang="en-US" sz="2400" smtClean="0">
                <a:latin typeface="Sylfaen" pitchFamily="18" charset="0"/>
              </a:rPr>
              <a:t>Give greater weight to the impact of relationships in their decisions.</a:t>
            </a:r>
          </a:p>
          <a:p>
            <a:pPr lvl="1" eaLnBrk="1" hangingPunct="1">
              <a:lnSpc>
                <a:spcPct val="90000"/>
              </a:lnSpc>
              <a:defRPr/>
            </a:pPr>
            <a:r>
              <a:rPr lang="en-US" sz="2400" smtClean="0">
                <a:latin typeface="Sylfaen" pitchFamily="18" charset="0"/>
              </a:rPr>
              <a:t>Prefer positive feedback and individual recognition.</a:t>
            </a:r>
          </a:p>
        </p:txBody>
      </p:sp>
      <p:pic>
        <p:nvPicPr>
          <p:cNvPr id="26628" name="Picture 4" descr="MCj039792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18256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MCj028747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343400"/>
            <a:ext cx="26939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2000" fill="hold"/>
                                        <p:tgtEl>
                                          <p:spTgt spid="26627">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6627">
                                            <p:txEl>
                                              <p:pRg st="1" end="1"/>
                                            </p:txEl>
                                          </p:spTgt>
                                        </p:tgtEl>
                                        <p:attrNameLst>
                                          <p:attrName>style.visibility</p:attrName>
                                        </p:attrNameLst>
                                      </p:cBhvr>
                                      <p:to>
                                        <p:strVal val="visible"/>
                                      </p:to>
                                    </p:set>
                                    <p:anim calcmode="lin" valueType="num">
                                      <p:cBhvr additive="base">
                                        <p:cTn id="18" dur="2000" fill="hold"/>
                                        <p:tgtEl>
                                          <p:spTgt spid="26627">
                                            <p:txEl>
                                              <p:pRg st="1" end="1"/>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6627">
                                            <p:txEl>
                                              <p:pRg st="2" end="2"/>
                                            </p:txEl>
                                          </p:spTgt>
                                        </p:tgtEl>
                                        <p:attrNameLst>
                                          <p:attrName>style.visibility</p:attrName>
                                        </p:attrNameLst>
                                      </p:cBhvr>
                                      <p:to>
                                        <p:strVal val="visible"/>
                                      </p:to>
                                    </p:set>
                                    <p:anim calcmode="lin" valueType="num">
                                      <p:cBhvr additive="base">
                                        <p:cTn id="24" dur="2000" fill="hold"/>
                                        <p:tgtEl>
                                          <p:spTgt spid="26627">
                                            <p:txEl>
                                              <p:pRg st="2" end="2"/>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26628"/>
                                        </p:tgtEl>
                                        <p:attrNameLst>
                                          <p:attrName>style.visibility</p:attrName>
                                        </p:attrNameLst>
                                      </p:cBhvr>
                                      <p:to>
                                        <p:strVal val="visible"/>
                                      </p:to>
                                    </p:set>
                                    <p:animEffect transition="in" filter="diamond(in)">
                                      <p:cBhvr>
                                        <p:cTn id="30" dur="1000"/>
                                        <p:tgtEl>
                                          <p:spTgt spid="266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6627">
                                            <p:txEl>
                                              <p:pRg st="3" end="3"/>
                                            </p:txEl>
                                          </p:spTgt>
                                        </p:tgtEl>
                                        <p:attrNameLst>
                                          <p:attrName>style.visibility</p:attrName>
                                        </p:attrNameLst>
                                      </p:cBhvr>
                                      <p:to>
                                        <p:strVal val="visible"/>
                                      </p:to>
                                    </p:set>
                                    <p:anim calcmode="lin" valueType="num">
                                      <p:cBhvr additive="base">
                                        <p:cTn id="35" dur="2000" fill="hold"/>
                                        <p:tgtEl>
                                          <p:spTgt spid="26627">
                                            <p:txEl>
                                              <p:pRg st="3" end="3"/>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6627">
                                            <p:txEl>
                                              <p:pRg st="4" end="4"/>
                                            </p:txEl>
                                          </p:spTgt>
                                        </p:tgtEl>
                                        <p:attrNameLst>
                                          <p:attrName>style.visibility</p:attrName>
                                        </p:attrNameLst>
                                      </p:cBhvr>
                                      <p:to>
                                        <p:strVal val="visible"/>
                                      </p:to>
                                    </p:set>
                                    <p:anim calcmode="lin" valueType="num">
                                      <p:cBhvr additive="base">
                                        <p:cTn id="41" dur="2000" fill="hold"/>
                                        <p:tgtEl>
                                          <p:spTgt spid="26627">
                                            <p:txEl>
                                              <p:pRg st="4" end="4"/>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6627">
                                            <p:txEl>
                                              <p:pRg st="5" end="5"/>
                                            </p:txEl>
                                          </p:spTgt>
                                        </p:tgtEl>
                                        <p:attrNameLst>
                                          <p:attrName>style.visibility</p:attrName>
                                        </p:attrNameLst>
                                      </p:cBhvr>
                                      <p:to>
                                        <p:strVal val="visible"/>
                                      </p:to>
                                    </p:set>
                                    <p:anim calcmode="lin" valueType="num">
                                      <p:cBhvr additive="base">
                                        <p:cTn id="47" dur="2000" fill="hold"/>
                                        <p:tgtEl>
                                          <p:spTgt spid="26627">
                                            <p:txEl>
                                              <p:pRg st="5" end="5"/>
                                            </p:txEl>
                                          </p:spTgt>
                                        </p:tgtEl>
                                        <p:attrNameLst>
                                          <p:attrName>ppt_x</p:attrName>
                                        </p:attrNameLst>
                                      </p:cBhvr>
                                      <p:tavLst>
                                        <p:tav tm="0">
                                          <p:val>
                                            <p:strVal val="1+#ppt_w/2"/>
                                          </p:val>
                                        </p:tav>
                                        <p:tav tm="100000">
                                          <p:val>
                                            <p:strVal val="#ppt_x"/>
                                          </p:val>
                                        </p:tav>
                                      </p:tavLst>
                                    </p:anim>
                                    <p:anim calcmode="lin" valueType="num">
                                      <p:cBhvr additive="base">
                                        <p:cTn id="48" dur="20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6627">
                                            <p:txEl>
                                              <p:pRg st="6" end="6"/>
                                            </p:txEl>
                                          </p:spTgt>
                                        </p:tgtEl>
                                        <p:attrNameLst>
                                          <p:attrName>style.visibility</p:attrName>
                                        </p:attrNameLst>
                                      </p:cBhvr>
                                      <p:to>
                                        <p:strVal val="visible"/>
                                      </p:to>
                                    </p:set>
                                    <p:anim calcmode="lin" valueType="num">
                                      <p:cBhvr additive="base">
                                        <p:cTn id="53" dur="2000" fill="hold"/>
                                        <p:tgtEl>
                                          <p:spTgt spid="26627">
                                            <p:txEl>
                                              <p:pRg st="6" end="6"/>
                                            </p:txEl>
                                          </p:spTgt>
                                        </p:tgtEl>
                                        <p:attrNameLst>
                                          <p:attrName>ppt_x</p:attrName>
                                        </p:attrNameLst>
                                      </p:cBhvr>
                                      <p:tavLst>
                                        <p:tav tm="0">
                                          <p:val>
                                            <p:strVal val="1+#ppt_w/2"/>
                                          </p:val>
                                        </p:tav>
                                        <p:tav tm="100000">
                                          <p:val>
                                            <p:strVal val="#ppt_x"/>
                                          </p:val>
                                        </p:tav>
                                      </p:tavLst>
                                    </p:anim>
                                    <p:anim calcmode="lin" valueType="num">
                                      <p:cBhvr additive="base">
                                        <p:cTn id="54" dur="2000" fill="hold"/>
                                        <p:tgtEl>
                                          <p:spTgt spid="266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26629"/>
                                        </p:tgtEl>
                                        <p:attrNameLst>
                                          <p:attrName>style.visibility</p:attrName>
                                        </p:attrNameLst>
                                      </p:cBhvr>
                                      <p:to>
                                        <p:strVal val="visible"/>
                                      </p:to>
                                    </p:set>
                                    <p:animEffect transition="in" filter="box(in)">
                                      <p:cBhvr>
                                        <p:cTn id="59"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6019800" cy="1600200"/>
          </a:xfrm>
        </p:spPr>
        <p:txBody>
          <a:bodyPr/>
          <a:lstStyle/>
          <a:p>
            <a:pPr eaLnBrk="1" hangingPunct="1">
              <a:defRPr/>
            </a:pPr>
            <a:r>
              <a:rPr lang="en-US" smtClean="0">
                <a:solidFill>
                  <a:srgbClr val="C73609"/>
                </a:solidFill>
                <a:latin typeface="Impact" pitchFamily="34" charset="0"/>
              </a:rPr>
              <a:t>Judging/Perceiving</a:t>
            </a:r>
            <a:br>
              <a:rPr lang="en-US" smtClean="0">
                <a:solidFill>
                  <a:srgbClr val="C73609"/>
                </a:solidFill>
                <a:latin typeface="Impact" pitchFamily="34" charset="0"/>
              </a:rPr>
            </a:br>
            <a:r>
              <a:rPr lang="en-US" smtClean="0">
                <a:solidFill>
                  <a:srgbClr val="C73609"/>
                </a:solidFill>
                <a:latin typeface="Impact" pitchFamily="34" charset="0"/>
              </a:rPr>
              <a:t>(Achieving Goals)</a:t>
            </a:r>
          </a:p>
        </p:txBody>
      </p:sp>
      <p:sp>
        <p:nvSpPr>
          <p:cNvPr id="27651" name="Rectangle 3"/>
          <p:cNvSpPr>
            <a:spLocks noGrp="1" noChangeArrowheads="1"/>
          </p:cNvSpPr>
          <p:nvPr>
            <p:ph type="body" idx="1"/>
          </p:nvPr>
        </p:nvSpPr>
        <p:spPr>
          <a:xfrm>
            <a:off x="228600" y="1524000"/>
            <a:ext cx="6172200" cy="4953000"/>
          </a:xfrm>
        </p:spPr>
        <p:txBody>
          <a:bodyPr/>
          <a:lstStyle/>
          <a:p>
            <a:pPr eaLnBrk="1" hangingPunct="1">
              <a:lnSpc>
                <a:spcPct val="90000"/>
              </a:lnSpc>
              <a:defRPr/>
            </a:pPr>
            <a:r>
              <a:rPr lang="en-US" sz="2800" b="1" smtClean="0">
                <a:solidFill>
                  <a:srgbClr val="006600"/>
                </a:solidFill>
                <a:latin typeface="Sylfaen" pitchFamily="18" charset="0"/>
              </a:rPr>
              <a:t>Judgers</a:t>
            </a:r>
          </a:p>
          <a:p>
            <a:pPr lvl="1" eaLnBrk="1" hangingPunct="1">
              <a:lnSpc>
                <a:spcPct val="90000"/>
              </a:lnSpc>
              <a:defRPr/>
            </a:pPr>
            <a:r>
              <a:rPr lang="en-US" sz="2400" smtClean="0">
                <a:latin typeface="Sylfaen" pitchFamily="18" charset="0"/>
              </a:rPr>
              <a:t>Prefer clearly defined strategies to achieve goals.</a:t>
            </a:r>
          </a:p>
          <a:p>
            <a:pPr lvl="1" eaLnBrk="1" hangingPunct="1">
              <a:lnSpc>
                <a:spcPct val="90000"/>
              </a:lnSpc>
              <a:defRPr/>
            </a:pPr>
            <a:r>
              <a:rPr lang="en-US" sz="2400" smtClean="0">
                <a:latin typeface="Sylfaen" pitchFamily="18" charset="0"/>
              </a:rPr>
              <a:t>May jump to closure too quickly.</a:t>
            </a:r>
          </a:p>
          <a:p>
            <a:pPr lvl="1" eaLnBrk="1" hangingPunct="1">
              <a:lnSpc>
                <a:spcPct val="90000"/>
              </a:lnSpc>
              <a:defRPr/>
            </a:pPr>
            <a:r>
              <a:rPr lang="en-US" sz="2400" smtClean="0">
                <a:latin typeface="Sylfaen" pitchFamily="18" charset="0"/>
              </a:rPr>
              <a:t>Prefer orderliness, structure, and deadlines.</a:t>
            </a:r>
          </a:p>
          <a:p>
            <a:pPr eaLnBrk="1" hangingPunct="1">
              <a:lnSpc>
                <a:spcPct val="90000"/>
              </a:lnSpc>
              <a:defRPr/>
            </a:pPr>
            <a:r>
              <a:rPr lang="en-US" sz="2800" b="1" smtClean="0">
                <a:solidFill>
                  <a:srgbClr val="006600"/>
                </a:solidFill>
                <a:latin typeface="Sylfaen" pitchFamily="18" charset="0"/>
              </a:rPr>
              <a:t>Perceivers</a:t>
            </a:r>
          </a:p>
          <a:p>
            <a:pPr lvl="1" eaLnBrk="1" hangingPunct="1">
              <a:lnSpc>
                <a:spcPct val="90000"/>
              </a:lnSpc>
              <a:defRPr/>
            </a:pPr>
            <a:r>
              <a:rPr lang="en-US" sz="2400" smtClean="0">
                <a:latin typeface="Sylfaen" pitchFamily="18" charset="0"/>
              </a:rPr>
              <a:t>Like to consider all sides to a problem and may be at some risk for not completing their work.</a:t>
            </a:r>
          </a:p>
          <a:p>
            <a:pPr lvl="1" eaLnBrk="1" hangingPunct="1">
              <a:lnSpc>
                <a:spcPct val="90000"/>
              </a:lnSpc>
              <a:defRPr/>
            </a:pPr>
            <a:r>
              <a:rPr lang="en-US" sz="2400" smtClean="0">
                <a:latin typeface="Sylfaen" pitchFamily="18" charset="0"/>
              </a:rPr>
              <a:t>Prefer spontaneity and flexibility.</a:t>
            </a:r>
          </a:p>
        </p:txBody>
      </p:sp>
      <p:sp>
        <p:nvSpPr>
          <p:cNvPr id="27653" name="AutoShape 5"/>
          <p:cNvSpPr>
            <a:spLocks noChangeArrowheads="1"/>
          </p:cNvSpPr>
          <p:nvPr/>
        </p:nvSpPr>
        <p:spPr bwMode="auto">
          <a:xfrm>
            <a:off x="5638800" y="304800"/>
            <a:ext cx="1905000" cy="1219200"/>
          </a:xfrm>
          <a:prstGeom prst="wedgeRectCallout">
            <a:avLst>
              <a:gd name="adj1" fmla="val 69833"/>
              <a:gd name="adj2" fmla="val 142449"/>
            </a:avLst>
          </a:prstGeom>
          <a:solidFill>
            <a:srgbClr val="FFFFCC"/>
          </a:solidFill>
          <a:ln w="9525">
            <a:solidFill>
              <a:schemeClr val="tx1"/>
            </a:solidFill>
            <a:miter lim="800000"/>
            <a:headEnd/>
            <a:tailEnd/>
          </a:ln>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pPr algn="ctr"/>
            <a:r>
              <a:rPr lang="en-US" altLang="en-US">
                <a:solidFill>
                  <a:srgbClr val="663300"/>
                </a:solidFill>
                <a:latin typeface="Verdana" pitchFamily="34" charset="0"/>
              </a:rPr>
              <a:t>My mind is made up!</a:t>
            </a:r>
          </a:p>
          <a:p>
            <a:pPr algn="ctr"/>
            <a:r>
              <a:rPr lang="en-US" altLang="en-US">
                <a:solidFill>
                  <a:srgbClr val="663300"/>
                </a:solidFill>
                <a:latin typeface="Verdana" pitchFamily="34" charset="0"/>
              </a:rPr>
              <a:t>Don’t confuse me with facts.</a:t>
            </a:r>
          </a:p>
        </p:txBody>
      </p:sp>
      <p:sp>
        <p:nvSpPr>
          <p:cNvPr id="27655" name="AutoShape 7"/>
          <p:cNvSpPr>
            <a:spLocks noChangeArrowheads="1"/>
          </p:cNvSpPr>
          <p:nvPr/>
        </p:nvSpPr>
        <p:spPr bwMode="auto">
          <a:xfrm>
            <a:off x="5562600" y="3886200"/>
            <a:ext cx="3124200" cy="457200"/>
          </a:xfrm>
          <a:prstGeom prst="wedgeRoundRectCallout">
            <a:avLst>
              <a:gd name="adj1" fmla="val -1676"/>
              <a:gd name="adj2" fmla="val 246181"/>
              <a:gd name="adj3" fmla="val 16667"/>
            </a:avLst>
          </a:prstGeom>
          <a:solidFill>
            <a:srgbClr val="99FFCC"/>
          </a:solidFill>
          <a:ln w="9525">
            <a:solidFill>
              <a:schemeClr val="tx1"/>
            </a:solidFill>
            <a:miter lim="800000"/>
            <a:headEnd/>
            <a:tailEnd/>
          </a:ln>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pPr algn="ctr"/>
            <a:r>
              <a:rPr lang="en-US" altLang="en-US">
                <a:solidFill>
                  <a:srgbClr val="006600"/>
                </a:solidFill>
                <a:latin typeface="Verdana" pitchFamily="34" charset="0"/>
              </a:rPr>
              <a:t>Let’s think this through</a:t>
            </a:r>
          </a:p>
        </p:txBody>
      </p:sp>
      <p:pic>
        <p:nvPicPr>
          <p:cNvPr id="27656"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1676400"/>
            <a:ext cx="15017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4648200"/>
            <a:ext cx="21240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heckerboard(across)">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arn(inHorizontal)">
                                      <p:cBhvr>
                                        <p:cTn id="12" dur="5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barn(inHorizontal)">
                                      <p:cBhvr>
                                        <p:cTn id="17" dur="500"/>
                                        <p:tgtEl>
                                          <p:spTgt spid="27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barn(inHorizontal)">
                                      <p:cBhvr>
                                        <p:cTn id="22" dur="500"/>
                                        <p:tgtEl>
                                          <p:spTgt spid="276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barn(inHorizontal)">
                                      <p:cBhvr>
                                        <p:cTn id="27" dur="500"/>
                                        <p:tgtEl>
                                          <p:spTgt spid="276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childTnLst>
                                    <p:set>
                                      <p:cBhvr>
                                        <p:cTn id="31" dur="1" fill="hold">
                                          <p:stCondLst>
                                            <p:cond delay="0"/>
                                          </p:stCondLst>
                                        </p:cTn>
                                        <p:tgtEl>
                                          <p:spTgt spid="27656"/>
                                        </p:tgtEl>
                                        <p:attrNameLst>
                                          <p:attrName>style.visibility</p:attrName>
                                        </p:attrNameLst>
                                      </p:cBhvr>
                                      <p:to>
                                        <p:strVal val="visible"/>
                                      </p:to>
                                    </p:set>
                                    <p:anim calcmode="lin" valueType="num">
                                      <p:cBhvr additive="base">
                                        <p:cTn id="32" dur="1000" fill="hold"/>
                                        <p:tgtEl>
                                          <p:spTgt spid="27656"/>
                                        </p:tgtEl>
                                        <p:attrNameLst>
                                          <p:attrName>ppt_x</p:attrName>
                                        </p:attrNameLst>
                                      </p:cBhvr>
                                      <p:tavLst>
                                        <p:tav tm="0">
                                          <p:val>
                                            <p:strVal val="1+#ppt_w/2"/>
                                          </p:val>
                                        </p:tav>
                                        <p:tav tm="100000">
                                          <p:val>
                                            <p:strVal val="#ppt_x"/>
                                          </p:val>
                                        </p:tav>
                                      </p:tavLst>
                                    </p:anim>
                                    <p:anim calcmode="lin" valueType="num">
                                      <p:cBhvr additive="base">
                                        <p:cTn id="33" dur="1000" fill="hold"/>
                                        <p:tgtEl>
                                          <p:spTgt spid="27656"/>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7653"/>
                                        </p:tgtEl>
                                        <p:attrNameLst>
                                          <p:attrName>style.visibility</p:attrName>
                                        </p:attrNameLst>
                                      </p:cBhvr>
                                      <p:to>
                                        <p:strVal val="visible"/>
                                      </p:to>
                                    </p:set>
                                    <p:animEffect transition="in" filter="box(in)">
                                      <p:cBhvr>
                                        <p:cTn id="38" dur="500"/>
                                        <p:tgtEl>
                                          <p:spTgt spid="2765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27651">
                                            <p:txEl>
                                              <p:pRg st="4" end="4"/>
                                            </p:txEl>
                                          </p:spTgt>
                                        </p:tgtEl>
                                        <p:attrNameLst>
                                          <p:attrName>style.visibility</p:attrName>
                                        </p:attrNameLst>
                                      </p:cBhvr>
                                      <p:to>
                                        <p:strVal val="visible"/>
                                      </p:to>
                                    </p:set>
                                    <p:animEffect transition="in" filter="barn(inHorizontal)">
                                      <p:cBhvr>
                                        <p:cTn id="43" dur="500"/>
                                        <p:tgtEl>
                                          <p:spTgt spid="27651">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27651">
                                            <p:txEl>
                                              <p:pRg st="5" end="5"/>
                                            </p:txEl>
                                          </p:spTgt>
                                        </p:tgtEl>
                                        <p:attrNameLst>
                                          <p:attrName>style.visibility</p:attrName>
                                        </p:attrNameLst>
                                      </p:cBhvr>
                                      <p:to>
                                        <p:strVal val="visible"/>
                                      </p:to>
                                    </p:set>
                                    <p:animEffect transition="in" filter="barn(inHorizontal)">
                                      <p:cBhvr>
                                        <p:cTn id="48" dur="500"/>
                                        <p:tgtEl>
                                          <p:spTgt spid="27651">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27651">
                                            <p:txEl>
                                              <p:pRg st="6" end="6"/>
                                            </p:txEl>
                                          </p:spTgt>
                                        </p:tgtEl>
                                        <p:attrNameLst>
                                          <p:attrName>style.visibility</p:attrName>
                                        </p:attrNameLst>
                                      </p:cBhvr>
                                      <p:to>
                                        <p:strVal val="visible"/>
                                      </p:to>
                                    </p:set>
                                    <p:animEffect transition="in" filter="barn(inHorizontal)">
                                      <p:cBhvr>
                                        <p:cTn id="53" dur="500"/>
                                        <p:tgtEl>
                                          <p:spTgt spid="27651">
                                            <p:txEl>
                                              <p:pRg st="6" end="6"/>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27657"/>
                                        </p:tgtEl>
                                        <p:attrNameLst>
                                          <p:attrName>style.visibility</p:attrName>
                                        </p:attrNameLst>
                                      </p:cBhvr>
                                      <p:to>
                                        <p:strVal val="visible"/>
                                      </p:to>
                                    </p:set>
                                    <p:anim calcmode="lin" valueType="num">
                                      <p:cBhvr additive="base">
                                        <p:cTn id="58" dur="500" fill="hold"/>
                                        <p:tgtEl>
                                          <p:spTgt spid="27657"/>
                                        </p:tgtEl>
                                        <p:attrNameLst>
                                          <p:attrName>ppt_x</p:attrName>
                                        </p:attrNameLst>
                                      </p:cBhvr>
                                      <p:tavLst>
                                        <p:tav tm="0">
                                          <p:val>
                                            <p:strVal val="#ppt_x"/>
                                          </p:val>
                                        </p:tav>
                                        <p:tav tm="100000">
                                          <p:val>
                                            <p:strVal val="#ppt_x"/>
                                          </p:val>
                                        </p:tav>
                                      </p:tavLst>
                                    </p:anim>
                                    <p:anim calcmode="lin" valueType="num">
                                      <p:cBhvr additive="base">
                                        <p:cTn id="59"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27655"/>
                                        </p:tgtEl>
                                        <p:attrNameLst>
                                          <p:attrName>style.visibility</p:attrName>
                                        </p:attrNameLst>
                                      </p:cBhvr>
                                      <p:to>
                                        <p:strVal val="visible"/>
                                      </p:to>
                                    </p:set>
                                    <p:animEffect transition="in" filter="checkerboard(across)">
                                      <p:cBhvr>
                                        <p:cTn id="64"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P spid="27653" grpId="0" animBg="1"/>
      <p:bldP spid="276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0"/>
            <a:ext cx="4953000" cy="1371600"/>
          </a:xfrm>
        </p:spPr>
        <p:txBody>
          <a:bodyPr/>
          <a:lstStyle/>
          <a:p>
            <a:pPr eaLnBrk="1" hangingPunct="1">
              <a:defRPr/>
            </a:pPr>
            <a:r>
              <a:rPr lang="en-US" smtClean="0">
                <a:solidFill>
                  <a:srgbClr val="C73609"/>
                </a:solidFill>
                <a:latin typeface="Impact" pitchFamily="34" charset="0"/>
              </a:rPr>
              <a:t>Surface Learning</a:t>
            </a:r>
          </a:p>
        </p:txBody>
      </p:sp>
      <p:sp>
        <p:nvSpPr>
          <p:cNvPr id="30723" name="Rectangle 3"/>
          <p:cNvSpPr>
            <a:spLocks noGrp="1" noChangeArrowheads="1"/>
          </p:cNvSpPr>
          <p:nvPr>
            <p:ph type="body" sz="half" idx="1"/>
          </p:nvPr>
        </p:nvSpPr>
        <p:spPr>
          <a:xfrm>
            <a:off x="990600" y="1447800"/>
            <a:ext cx="6019800" cy="3657600"/>
          </a:xfrm>
        </p:spPr>
        <p:txBody>
          <a:bodyPr/>
          <a:lstStyle/>
          <a:p>
            <a:pPr eaLnBrk="1" hangingPunct="1">
              <a:lnSpc>
                <a:spcPct val="90000"/>
              </a:lnSpc>
              <a:defRPr/>
            </a:pPr>
            <a:r>
              <a:rPr lang="en-US" sz="2400" smtClean="0">
                <a:latin typeface="Sylfaen" pitchFamily="18" charset="0"/>
              </a:rPr>
              <a:t>Studying the minimum of what needs to be learned</a:t>
            </a:r>
          </a:p>
          <a:p>
            <a:pPr eaLnBrk="1" hangingPunct="1">
              <a:lnSpc>
                <a:spcPct val="90000"/>
              </a:lnSpc>
              <a:defRPr/>
            </a:pPr>
            <a:r>
              <a:rPr lang="en-US" sz="2400" smtClean="0">
                <a:latin typeface="Sylfaen" pitchFamily="18" charset="0"/>
              </a:rPr>
              <a:t>Relying primarily on rote memorization, often exercised at the last minute [Cramming]</a:t>
            </a:r>
          </a:p>
          <a:p>
            <a:pPr eaLnBrk="1" hangingPunct="1">
              <a:lnSpc>
                <a:spcPct val="90000"/>
              </a:lnSpc>
              <a:defRPr/>
            </a:pPr>
            <a:r>
              <a:rPr lang="en-US" sz="2400" smtClean="0">
                <a:latin typeface="Sylfaen" pitchFamily="18" charset="0"/>
              </a:rPr>
              <a:t>Motivation comes from grades </a:t>
            </a:r>
            <a:endParaRPr lang="en-US" sz="2400" i="1" smtClean="0">
              <a:latin typeface="Sylfaen" pitchFamily="18" charset="0"/>
            </a:endParaRPr>
          </a:p>
          <a:p>
            <a:pPr eaLnBrk="1" hangingPunct="1">
              <a:lnSpc>
                <a:spcPct val="90000"/>
              </a:lnSpc>
              <a:defRPr/>
            </a:pPr>
            <a:r>
              <a:rPr lang="en-US" sz="2400" smtClean="0">
                <a:latin typeface="Sylfaen" pitchFamily="18" charset="0"/>
              </a:rPr>
              <a:t>In a hurry to get it over with.</a:t>
            </a:r>
          </a:p>
          <a:p>
            <a:pPr eaLnBrk="1" hangingPunct="1">
              <a:lnSpc>
                <a:spcPct val="90000"/>
              </a:lnSpc>
              <a:defRPr/>
            </a:pPr>
            <a:r>
              <a:rPr lang="en-US" sz="2400" smtClean="0">
                <a:latin typeface="Sylfaen" pitchFamily="18" charset="0"/>
              </a:rPr>
              <a:t>Risky </a:t>
            </a:r>
            <a:r>
              <a:rPr lang="en-US" sz="2400" smtClean="0"/>
              <a:t>–</a:t>
            </a:r>
            <a:r>
              <a:rPr lang="en-US" sz="2400" smtClean="0">
                <a:latin typeface="Sylfaen" pitchFamily="18" charset="0"/>
              </a:rPr>
              <a:t> no real learning occurs</a:t>
            </a:r>
          </a:p>
          <a:p>
            <a:pPr eaLnBrk="1" hangingPunct="1">
              <a:lnSpc>
                <a:spcPct val="90000"/>
              </a:lnSpc>
              <a:defRPr/>
            </a:pPr>
            <a:r>
              <a:rPr lang="en-US" sz="2400" smtClean="0">
                <a:latin typeface="Sylfaen" pitchFamily="18" charset="0"/>
              </a:rPr>
              <a:t>Much less likely to lead to college success</a:t>
            </a:r>
          </a:p>
        </p:txBody>
      </p:sp>
      <p:pic>
        <p:nvPicPr>
          <p:cNvPr id="30735" name="Picture 15" descr="MCj00889300000[1]"/>
          <p:cNvPicPr>
            <a:picLocks noGrp="1" noChangeAspect="1" noChangeArrowheads="1"/>
          </p:cNvPicPr>
          <p:nvPr>
            <p:ph sz="half" idx="2"/>
          </p:nvPr>
        </p:nvPicPr>
        <p:blipFill>
          <a:blip r:embed="rId3"/>
          <a:srcRect/>
          <a:stretch>
            <a:fillRect/>
          </a:stretch>
        </p:blipFill>
        <p:spPr>
          <a:xfrm>
            <a:off x="6705600" y="3733800"/>
            <a:ext cx="1809750" cy="2743200"/>
          </a:xfrm>
          <a:effectLst>
            <a:outerShdw dist="12700" dir="8100000" algn="ctr" rotWithShape="0">
              <a:srgbClr val="808080">
                <a:alpha val="75000"/>
              </a:srgbClr>
            </a:outerShdw>
          </a:effectLst>
        </p:spPr>
      </p:pic>
      <p:pic>
        <p:nvPicPr>
          <p:cNvPr id="30738" name="Picture 18" descr="j02805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990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20" descr="j02934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876800"/>
            <a:ext cx="175418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22" descr="j02829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838200"/>
            <a:ext cx="10175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4" name="WordArt 24"/>
          <p:cNvSpPr>
            <a:spLocks noChangeArrowheads="1" noChangeShapeType="1" noTextEdit="1"/>
          </p:cNvSpPr>
          <p:nvPr/>
        </p:nvSpPr>
        <p:spPr bwMode="auto">
          <a:xfrm>
            <a:off x="1981200" y="6096000"/>
            <a:ext cx="4191000" cy="542925"/>
          </a:xfrm>
          <a:prstGeom prst="rect">
            <a:avLst/>
          </a:prstGeom>
        </p:spPr>
        <p:txBody>
          <a:bodyPr wrap="none" fromWordArt="1">
            <a:prstTxWarp prst="textFadeUp">
              <a:avLst>
                <a:gd name="adj" fmla="val 9991"/>
              </a:avLst>
            </a:prstTxWarp>
          </a:bodyPr>
          <a:lstStyle/>
          <a:p>
            <a:pPr algn="ctr"/>
            <a:r>
              <a:rPr lang="en-GB" sz="2000" kern="10">
                <a:ln w="12700" cap="sq">
                  <a:solidFill>
                    <a:srgbClr val="FF0000"/>
                  </a:solidFill>
                  <a:miter lim="800000"/>
                  <a:headEnd type="none" w="sm" len="sm"/>
                  <a:tailEnd type="none" w="sm" len="sm"/>
                </a:ln>
                <a:solidFill>
                  <a:srgbClr val="993300"/>
                </a:solidFill>
                <a:effectLst>
                  <a:outerShdw dist="35921" dir="2700000" sy="50000" rotWithShape="0">
                    <a:srgbClr val="875B0D">
                      <a:alpha val="70000"/>
                    </a:srgbClr>
                  </a:outerShdw>
                </a:effectLst>
                <a:latin typeface="Monotype Corsiva"/>
              </a:rPr>
              <a:t>Risky Business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ppt_x</p:attrName>
                                        </p:attrNameLst>
                                      </p:cBhvr>
                                      <p:tavLst>
                                        <p:tav tm="0">
                                          <p:val>
                                            <p:strVal val="#ppt_x-.2"/>
                                          </p:val>
                                        </p:tav>
                                        <p:tav tm="100000">
                                          <p:val>
                                            <p:strVal val="#ppt_x"/>
                                          </p:val>
                                        </p:tav>
                                      </p:tavLst>
                                    </p:anim>
                                    <p:anim calcmode="lin" valueType="num">
                                      <p:cBhvr>
                                        <p:cTn id="8" dur="1000" fill="hold"/>
                                        <p:tgtEl>
                                          <p:spTgt spid="307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Effect transition="in" filter="fade">
                                      <p:cBhvr>
                                        <p:cTn id="14" dur="500"/>
                                        <p:tgtEl>
                                          <p:spTgt spid="30723">
                                            <p:txEl>
                                              <p:pRg st="0" end="0"/>
                                            </p:txEl>
                                          </p:spTgt>
                                        </p:tgtEl>
                                      </p:cBhvr>
                                    </p:animEffect>
                                    <p:anim calcmode="lin" valueType="num">
                                      <p:cBhvr>
                                        <p:cTn id="15"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7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30742"/>
                                        </p:tgtEl>
                                        <p:attrNameLst>
                                          <p:attrName>style.visibility</p:attrName>
                                        </p:attrNameLst>
                                      </p:cBhvr>
                                      <p:to>
                                        <p:strVal val="visible"/>
                                      </p:to>
                                    </p:set>
                                    <p:anim calcmode="lin" valueType="num">
                                      <p:cBhvr>
                                        <p:cTn id="21" dur="500" fill="hold"/>
                                        <p:tgtEl>
                                          <p:spTgt spid="30742"/>
                                        </p:tgtEl>
                                        <p:attrNameLst>
                                          <p:attrName>ppt_w</p:attrName>
                                        </p:attrNameLst>
                                      </p:cBhvr>
                                      <p:tavLst>
                                        <p:tav tm="0">
                                          <p:val>
                                            <p:fltVal val="0"/>
                                          </p:val>
                                        </p:tav>
                                        <p:tav tm="100000">
                                          <p:val>
                                            <p:strVal val="#ppt_w"/>
                                          </p:val>
                                        </p:tav>
                                      </p:tavLst>
                                    </p:anim>
                                    <p:anim calcmode="lin" valueType="num">
                                      <p:cBhvr>
                                        <p:cTn id="22" dur="500" fill="hold"/>
                                        <p:tgtEl>
                                          <p:spTgt spid="30742"/>
                                        </p:tgtEl>
                                        <p:attrNameLst>
                                          <p:attrName>ppt_h</p:attrName>
                                        </p:attrNameLst>
                                      </p:cBhvr>
                                      <p:tavLst>
                                        <p:tav tm="0">
                                          <p:val>
                                            <p:fltVal val="0"/>
                                          </p:val>
                                        </p:tav>
                                        <p:tav tm="100000">
                                          <p:val>
                                            <p:strVal val="#ppt_h"/>
                                          </p:val>
                                        </p:tav>
                                      </p:tavLst>
                                    </p:anim>
                                    <p:anim calcmode="lin" valueType="num">
                                      <p:cBhvr>
                                        <p:cTn id="23" dur="500" fill="hold"/>
                                        <p:tgtEl>
                                          <p:spTgt spid="30742"/>
                                        </p:tgtEl>
                                        <p:attrNameLst>
                                          <p:attrName>style.rotation</p:attrName>
                                        </p:attrNameLst>
                                      </p:cBhvr>
                                      <p:tavLst>
                                        <p:tav tm="0">
                                          <p:val>
                                            <p:fltVal val="360"/>
                                          </p:val>
                                        </p:tav>
                                        <p:tav tm="100000">
                                          <p:val>
                                            <p:fltVal val="0"/>
                                          </p:val>
                                        </p:tav>
                                      </p:tavLst>
                                    </p:anim>
                                    <p:animEffect transition="in" filter="fade">
                                      <p:cBhvr>
                                        <p:cTn id="24" dur="500"/>
                                        <p:tgtEl>
                                          <p:spTgt spid="3074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4" presetClass="entr" presetSubtype="0" fill="hold" grpId="0" nodeType="clickEffect">
                                  <p:stCondLst>
                                    <p:cond delay="0"/>
                                  </p:stCondLst>
                                  <p:childTnLst>
                                    <p:set>
                                      <p:cBhvr>
                                        <p:cTn id="28" dur="1" fill="hold">
                                          <p:stCondLst>
                                            <p:cond delay="0"/>
                                          </p:stCondLst>
                                        </p:cTn>
                                        <p:tgtEl>
                                          <p:spTgt spid="30723">
                                            <p:txEl>
                                              <p:pRg st="1" end="1"/>
                                            </p:txEl>
                                          </p:spTgt>
                                        </p:tgtEl>
                                        <p:attrNameLst>
                                          <p:attrName>style.visibility</p:attrName>
                                        </p:attrNameLst>
                                      </p:cBhvr>
                                      <p:to>
                                        <p:strVal val="visible"/>
                                      </p:to>
                                    </p:set>
                                    <p:animEffect transition="in" filter="fade">
                                      <p:cBhvr>
                                        <p:cTn id="29" dur="500"/>
                                        <p:tgtEl>
                                          <p:spTgt spid="30723">
                                            <p:txEl>
                                              <p:pRg st="1" end="1"/>
                                            </p:txEl>
                                          </p:spTgt>
                                        </p:tgtEl>
                                      </p:cBhvr>
                                    </p:animEffect>
                                    <p:anim calcmode="lin" valueType="num">
                                      <p:cBhvr>
                                        <p:cTn id="30"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307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4" presetClass="entr" presetSubtype="0" fill="hold" grpId="0" nodeType="clickEffect">
                                  <p:stCondLst>
                                    <p:cond delay="0"/>
                                  </p:stCondLst>
                                  <p:childTnLst>
                                    <p:set>
                                      <p:cBhvr>
                                        <p:cTn id="35" dur="1" fill="hold">
                                          <p:stCondLst>
                                            <p:cond delay="0"/>
                                          </p:stCondLst>
                                        </p:cTn>
                                        <p:tgtEl>
                                          <p:spTgt spid="30723">
                                            <p:txEl>
                                              <p:pRg st="2" end="2"/>
                                            </p:txEl>
                                          </p:spTgt>
                                        </p:tgtEl>
                                        <p:attrNameLst>
                                          <p:attrName>style.visibility</p:attrName>
                                        </p:attrNameLst>
                                      </p:cBhvr>
                                      <p:to>
                                        <p:strVal val="visible"/>
                                      </p:to>
                                    </p:set>
                                    <p:animEffect transition="in" filter="fade">
                                      <p:cBhvr>
                                        <p:cTn id="36" dur="500"/>
                                        <p:tgtEl>
                                          <p:spTgt spid="30723">
                                            <p:txEl>
                                              <p:pRg st="2" end="2"/>
                                            </p:txEl>
                                          </p:spTgt>
                                        </p:tgtEl>
                                      </p:cBhvr>
                                    </p:animEffect>
                                    <p:anim calcmode="lin" valueType="num">
                                      <p:cBhvr>
                                        <p:cTn id="37"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38" dur="500" fill="hold"/>
                                        <p:tgtEl>
                                          <p:spTgt spid="3072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4" presetClass="entr" presetSubtype="0" fill="hold" grpId="0" nodeType="clickEffect">
                                  <p:stCondLst>
                                    <p:cond delay="0"/>
                                  </p:stCondLst>
                                  <p:childTnLst>
                                    <p:set>
                                      <p:cBhvr>
                                        <p:cTn id="42" dur="1" fill="hold">
                                          <p:stCondLst>
                                            <p:cond delay="0"/>
                                          </p:stCondLst>
                                        </p:cTn>
                                        <p:tgtEl>
                                          <p:spTgt spid="30723">
                                            <p:txEl>
                                              <p:pRg st="3" end="3"/>
                                            </p:txEl>
                                          </p:spTgt>
                                        </p:tgtEl>
                                        <p:attrNameLst>
                                          <p:attrName>style.visibility</p:attrName>
                                        </p:attrNameLst>
                                      </p:cBhvr>
                                      <p:to>
                                        <p:strVal val="visible"/>
                                      </p:to>
                                    </p:set>
                                    <p:animEffect transition="in" filter="fade">
                                      <p:cBhvr>
                                        <p:cTn id="43" dur="500"/>
                                        <p:tgtEl>
                                          <p:spTgt spid="30723">
                                            <p:txEl>
                                              <p:pRg st="3" end="3"/>
                                            </p:txEl>
                                          </p:spTgt>
                                        </p:tgtEl>
                                      </p:cBhvr>
                                    </p:animEffect>
                                    <p:anim calcmode="lin" valueType="num">
                                      <p:cBhvr>
                                        <p:cTn id="44"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45" dur="500" fill="hold"/>
                                        <p:tgtEl>
                                          <p:spTgt spid="3072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30738"/>
                                        </p:tgtEl>
                                        <p:attrNameLst>
                                          <p:attrName>style.visibility</p:attrName>
                                        </p:attrNameLst>
                                      </p:cBhvr>
                                      <p:to>
                                        <p:strVal val="visible"/>
                                      </p:to>
                                    </p:set>
                                    <p:anim calcmode="lin" valueType="num">
                                      <p:cBhvr additive="base">
                                        <p:cTn id="50" dur="500" fill="hold"/>
                                        <p:tgtEl>
                                          <p:spTgt spid="30738"/>
                                        </p:tgtEl>
                                        <p:attrNameLst>
                                          <p:attrName>ppt_x</p:attrName>
                                        </p:attrNameLst>
                                      </p:cBhvr>
                                      <p:tavLst>
                                        <p:tav tm="0">
                                          <p:val>
                                            <p:strVal val="#ppt_x"/>
                                          </p:val>
                                        </p:tav>
                                        <p:tav tm="100000">
                                          <p:val>
                                            <p:strVal val="#ppt_x"/>
                                          </p:val>
                                        </p:tav>
                                      </p:tavLst>
                                    </p:anim>
                                    <p:anim calcmode="lin" valueType="num">
                                      <p:cBhvr additive="base">
                                        <p:cTn id="51" dur="500" fill="hold"/>
                                        <p:tgtEl>
                                          <p:spTgt spid="30738"/>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30723">
                                            <p:txEl>
                                              <p:pRg st="4" end="4"/>
                                            </p:txEl>
                                          </p:spTgt>
                                        </p:tgtEl>
                                        <p:attrNameLst>
                                          <p:attrName>style.visibility</p:attrName>
                                        </p:attrNameLst>
                                      </p:cBhvr>
                                      <p:to>
                                        <p:strVal val="visible"/>
                                      </p:to>
                                    </p:set>
                                    <p:animEffect transition="in" filter="fade">
                                      <p:cBhvr>
                                        <p:cTn id="56" dur="500"/>
                                        <p:tgtEl>
                                          <p:spTgt spid="30723">
                                            <p:txEl>
                                              <p:pRg st="4" end="4"/>
                                            </p:txEl>
                                          </p:spTgt>
                                        </p:tgtEl>
                                      </p:cBhvr>
                                    </p:animEffect>
                                    <p:anim calcmode="lin" valueType="num">
                                      <p:cBhvr>
                                        <p:cTn id="57"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3072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1" presetClass="entr" presetSubtype="4" fill="hold" nodeType="clickEffect">
                                  <p:stCondLst>
                                    <p:cond delay="0"/>
                                  </p:stCondLst>
                                  <p:childTnLst>
                                    <p:set>
                                      <p:cBhvr>
                                        <p:cTn id="62" dur="1" fill="hold">
                                          <p:stCondLst>
                                            <p:cond delay="0"/>
                                          </p:stCondLst>
                                        </p:cTn>
                                        <p:tgtEl>
                                          <p:spTgt spid="30740"/>
                                        </p:tgtEl>
                                        <p:attrNameLst>
                                          <p:attrName>style.visibility</p:attrName>
                                        </p:attrNameLst>
                                      </p:cBhvr>
                                      <p:to>
                                        <p:strVal val="visible"/>
                                      </p:to>
                                    </p:set>
                                    <p:animEffect transition="in" filter="wheel(4)">
                                      <p:cBhvr>
                                        <p:cTn id="63" dur="2000"/>
                                        <p:tgtEl>
                                          <p:spTgt spid="3074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4" presetClass="entr" presetSubtype="0" fill="hold" grpId="0" nodeType="clickEffect">
                                  <p:stCondLst>
                                    <p:cond delay="0"/>
                                  </p:stCondLst>
                                  <p:childTnLst>
                                    <p:set>
                                      <p:cBhvr>
                                        <p:cTn id="67" dur="1" fill="hold">
                                          <p:stCondLst>
                                            <p:cond delay="0"/>
                                          </p:stCondLst>
                                        </p:cTn>
                                        <p:tgtEl>
                                          <p:spTgt spid="30744"/>
                                        </p:tgtEl>
                                        <p:attrNameLst>
                                          <p:attrName>style.visibility</p:attrName>
                                        </p:attrNameLst>
                                      </p:cBhvr>
                                      <p:to>
                                        <p:strVal val="visible"/>
                                      </p:to>
                                    </p:set>
                                    <p:anim from="(-#ppt_w/2)" to="(#ppt_x)" calcmode="lin" valueType="num">
                                      <p:cBhvr>
                                        <p:cTn id="68" dur="600" fill="hold">
                                          <p:stCondLst>
                                            <p:cond delay="0"/>
                                          </p:stCondLst>
                                        </p:cTn>
                                        <p:tgtEl>
                                          <p:spTgt spid="30744"/>
                                        </p:tgtEl>
                                        <p:attrNameLst>
                                          <p:attrName>ppt_x</p:attrName>
                                        </p:attrNameLst>
                                      </p:cBhvr>
                                    </p:anim>
                                    <p:anim from="0" to="-1.0" calcmode="lin" valueType="num">
                                      <p:cBhvr>
                                        <p:cTn id="69" dur="200" decel="50000" autoRev="1" fill="hold">
                                          <p:stCondLst>
                                            <p:cond delay="600"/>
                                          </p:stCondLst>
                                        </p:cTn>
                                        <p:tgtEl>
                                          <p:spTgt spid="30744"/>
                                        </p:tgtEl>
                                        <p:attrNameLst>
                                          <p:attrName>xshear</p:attrName>
                                        </p:attrNameLst>
                                      </p:cBhvr>
                                    </p:anim>
                                    <p:animScale>
                                      <p:cBhvr>
                                        <p:cTn id="70" dur="200" decel="100000" autoRev="1" fill="hold">
                                          <p:stCondLst>
                                            <p:cond delay="600"/>
                                          </p:stCondLst>
                                        </p:cTn>
                                        <p:tgtEl>
                                          <p:spTgt spid="30744"/>
                                        </p:tgtEl>
                                      </p:cBhvr>
                                      <p:from x="100000" y="100000"/>
                                      <p:to x="80000" y="100000"/>
                                    </p:animScale>
                                    <p:anim by="(#ppt_h/3+#ppt_w*0.1)" calcmode="lin" valueType="num">
                                      <p:cBhvr additive="sum">
                                        <p:cTn id="71" dur="200" decel="100000" autoRev="1" fill="hold">
                                          <p:stCondLst>
                                            <p:cond delay="600"/>
                                          </p:stCondLst>
                                        </p:cTn>
                                        <p:tgtEl>
                                          <p:spTgt spid="30744"/>
                                        </p:tgtEl>
                                        <p:attrNameLst>
                                          <p:attrName>ppt_x</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4" presetClass="entr" presetSubtype="0" fill="hold" grpId="0" nodeType="clickEffect">
                                  <p:stCondLst>
                                    <p:cond delay="0"/>
                                  </p:stCondLst>
                                  <p:childTnLst>
                                    <p:set>
                                      <p:cBhvr>
                                        <p:cTn id="75" dur="1" fill="hold">
                                          <p:stCondLst>
                                            <p:cond delay="0"/>
                                          </p:stCondLst>
                                        </p:cTn>
                                        <p:tgtEl>
                                          <p:spTgt spid="30723">
                                            <p:txEl>
                                              <p:pRg st="5" end="5"/>
                                            </p:txEl>
                                          </p:spTgt>
                                        </p:tgtEl>
                                        <p:attrNameLst>
                                          <p:attrName>style.visibility</p:attrName>
                                        </p:attrNameLst>
                                      </p:cBhvr>
                                      <p:to>
                                        <p:strVal val="visible"/>
                                      </p:to>
                                    </p:set>
                                    <p:animEffect transition="in" filter="fade">
                                      <p:cBhvr>
                                        <p:cTn id="76" dur="500"/>
                                        <p:tgtEl>
                                          <p:spTgt spid="30723">
                                            <p:txEl>
                                              <p:pRg st="5" end="5"/>
                                            </p:txEl>
                                          </p:spTgt>
                                        </p:tgtEl>
                                      </p:cBhvr>
                                    </p:animEffect>
                                    <p:anim calcmode="lin" valueType="num">
                                      <p:cBhvr>
                                        <p:cTn id="7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p:cTn id="78" dur="500" fill="hold"/>
                                        <p:tgtEl>
                                          <p:spTgt spid="3072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19" presetClass="entr" presetSubtype="10" fill="hold" nodeType="clickEffect">
                                  <p:stCondLst>
                                    <p:cond delay="0"/>
                                  </p:stCondLst>
                                  <p:childTnLst>
                                    <p:set>
                                      <p:cBhvr>
                                        <p:cTn id="82" dur="1" fill="hold">
                                          <p:stCondLst>
                                            <p:cond delay="0"/>
                                          </p:stCondLst>
                                        </p:cTn>
                                        <p:tgtEl>
                                          <p:spTgt spid="30735"/>
                                        </p:tgtEl>
                                        <p:attrNameLst>
                                          <p:attrName>style.visibility</p:attrName>
                                        </p:attrNameLst>
                                      </p:cBhvr>
                                      <p:to>
                                        <p:strVal val="visible"/>
                                      </p:to>
                                    </p:set>
                                    <p:anim calcmode="lin" valueType="num">
                                      <p:cBhvr>
                                        <p:cTn id="83" dur="5000" fill="hold"/>
                                        <p:tgtEl>
                                          <p:spTgt spid="30735"/>
                                        </p:tgtEl>
                                        <p:attrNameLst>
                                          <p:attrName>ppt_w</p:attrName>
                                        </p:attrNameLst>
                                      </p:cBhvr>
                                      <p:tavLst>
                                        <p:tav tm="0" fmla="#ppt_w*sin(2.5*pi*$)">
                                          <p:val>
                                            <p:fltVal val="0"/>
                                          </p:val>
                                        </p:tav>
                                        <p:tav tm="100000">
                                          <p:val>
                                            <p:fltVal val="1"/>
                                          </p:val>
                                        </p:tav>
                                      </p:tavLst>
                                    </p:anim>
                                    <p:anim calcmode="lin" valueType="num">
                                      <p:cBhvr>
                                        <p:cTn id="84" dur="5000" fill="hold"/>
                                        <p:tgtEl>
                                          <p:spTgt spid="307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307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4953000" cy="990600"/>
          </a:xfrm>
        </p:spPr>
        <p:txBody>
          <a:bodyPr/>
          <a:lstStyle/>
          <a:p>
            <a:pPr eaLnBrk="1" hangingPunct="1">
              <a:defRPr/>
            </a:pPr>
            <a:r>
              <a:rPr lang="en-US" smtClean="0">
                <a:solidFill>
                  <a:srgbClr val="C73609"/>
                </a:solidFill>
                <a:latin typeface="Impact" pitchFamily="34" charset="0"/>
              </a:rPr>
              <a:t>Deep Learning</a:t>
            </a:r>
          </a:p>
        </p:txBody>
      </p:sp>
      <p:sp>
        <p:nvSpPr>
          <p:cNvPr id="31747" name="Rectangle 3"/>
          <p:cNvSpPr>
            <a:spLocks noGrp="1" noChangeArrowheads="1"/>
          </p:cNvSpPr>
          <p:nvPr>
            <p:ph type="body" sz="half" idx="1"/>
          </p:nvPr>
        </p:nvSpPr>
        <p:spPr>
          <a:xfrm>
            <a:off x="533400" y="1447800"/>
            <a:ext cx="7239000" cy="3962400"/>
          </a:xfrm>
        </p:spPr>
        <p:txBody>
          <a:bodyPr/>
          <a:lstStyle/>
          <a:p>
            <a:pPr eaLnBrk="1" hangingPunct="1">
              <a:defRPr/>
            </a:pPr>
            <a:r>
              <a:rPr lang="en-US" sz="2800" smtClean="0">
                <a:latin typeface="Sylfaen" pitchFamily="18" charset="0"/>
              </a:rPr>
              <a:t>Goal is to truly understand course material</a:t>
            </a:r>
          </a:p>
          <a:p>
            <a:pPr eaLnBrk="1" hangingPunct="1">
              <a:defRPr/>
            </a:pPr>
            <a:r>
              <a:rPr lang="en-US" sz="2800" smtClean="0">
                <a:latin typeface="Sylfaen" pitchFamily="18" charset="0"/>
              </a:rPr>
              <a:t>Involves actively constructing learning experiences</a:t>
            </a:r>
          </a:p>
          <a:p>
            <a:pPr eaLnBrk="1" hangingPunct="1">
              <a:defRPr/>
            </a:pPr>
            <a:r>
              <a:rPr lang="en-US" sz="2800" smtClean="0">
                <a:latin typeface="Sylfaen" pitchFamily="18" charset="0"/>
              </a:rPr>
              <a:t>Leads to better memory retention</a:t>
            </a:r>
          </a:p>
          <a:p>
            <a:pPr eaLnBrk="1" hangingPunct="1">
              <a:defRPr/>
            </a:pPr>
            <a:r>
              <a:rPr lang="en-US" sz="2800" smtClean="0">
                <a:latin typeface="Sylfaen" pitchFamily="18" charset="0"/>
              </a:rPr>
              <a:t>Deep learners enjoy the process of learning for its own sake</a:t>
            </a:r>
          </a:p>
          <a:p>
            <a:pPr eaLnBrk="1" hangingPunct="1">
              <a:defRPr/>
            </a:pPr>
            <a:r>
              <a:rPr lang="en-US" sz="2800" smtClean="0">
                <a:latin typeface="Sylfaen" pitchFamily="18" charset="0"/>
              </a:rPr>
              <a:t>Deep learners use more thinking skills</a:t>
            </a:r>
          </a:p>
        </p:txBody>
      </p:sp>
      <p:pic>
        <p:nvPicPr>
          <p:cNvPr id="31749" name="Picture 5" descr="MCBD19797_0000[1]"/>
          <p:cNvPicPr>
            <a:picLocks noGrp="1" noChangeAspect="1" noChangeArrowheads="1"/>
          </p:cNvPicPr>
          <p:nvPr>
            <p:ph sz="half" idx="2"/>
          </p:nvPr>
        </p:nvPicPr>
        <p:blipFill>
          <a:blip r:embed="rId3"/>
          <a:srcRect/>
          <a:stretch>
            <a:fillRect/>
          </a:stretch>
        </p:blipFill>
        <p:spPr>
          <a:xfrm>
            <a:off x="6477000" y="4894263"/>
            <a:ext cx="1974850" cy="1963737"/>
          </a:xfrm>
          <a:effectLst>
            <a:outerShdw dist="12700" dir="8100000" algn="ctr" rotWithShape="0">
              <a:srgbClr val="808080">
                <a:alpha val="75000"/>
              </a:srgbClr>
            </a:outerShdw>
          </a:effectLst>
        </p:spPr>
      </p:pic>
      <p:sp>
        <p:nvSpPr>
          <p:cNvPr id="31751" name="AutoShape 7"/>
          <p:cNvSpPr>
            <a:spLocks noChangeArrowheads="1"/>
          </p:cNvSpPr>
          <p:nvPr/>
        </p:nvSpPr>
        <p:spPr bwMode="auto">
          <a:xfrm>
            <a:off x="5105400" y="228600"/>
            <a:ext cx="3048000" cy="1371600"/>
          </a:xfrm>
          <a:prstGeom prst="cloudCallout">
            <a:avLst>
              <a:gd name="adj1" fmla="val -10625"/>
              <a:gd name="adj2" fmla="val -63079"/>
            </a:avLst>
          </a:prstGeom>
          <a:solidFill>
            <a:schemeClr val="hlink"/>
          </a:solidFill>
          <a:ln w="9525">
            <a:solidFill>
              <a:schemeClr val="tx1"/>
            </a:solidFill>
            <a:miter lim="800000"/>
            <a:headEnd/>
            <a:tailEnd/>
          </a:ln>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pPr algn="ctr"/>
            <a:r>
              <a:rPr lang="en-US" altLang="en-US" b="1">
                <a:solidFill>
                  <a:srgbClr val="F8F8F8"/>
                </a:solidFill>
                <a:latin typeface="Verdana" pitchFamily="34" charset="0"/>
              </a:rPr>
              <a:t>Fascinating!</a:t>
            </a:r>
          </a:p>
          <a:p>
            <a:pPr algn="ctr"/>
            <a:r>
              <a:rPr lang="en-US" altLang="en-US" b="1">
                <a:solidFill>
                  <a:srgbClr val="F8F8F8"/>
                </a:solidFill>
                <a:latin typeface="Verdana" pitchFamily="34" charset="0"/>
              </a:rPr>
              <a:t>I need to know more…</a:t>
            </a:r>
          </a:p>
        </p:txBody>
      </p:sp>
      <p:pic>
        <p:nvPicPr>
          <p:cNvPr id="31752" name="Picture 8" descr="j01496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828800"/>
            <a:ext cx="15081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j02908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724400"/>
            <a:ext cx="1704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dissolve">
                                      <p:cBhvr>
                                        <p:cTn id="12" dur="500"/>
                                        <p:tgtEl>
                                          <p:spTgt spid="3174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1751"/>
                                        </p:tgtEl>
                                        <p:attrNameLst>
                                          <p:attrName>style.visibility</p:attrName>
                                        </p:attrNameLst>
                                      </p:cBhvr>
                                      <p:to>
                                        <p:strVal val="visible"/>
                                      </p:to>
                                    </p:set>
                                    <p:animEffect transition="in" filter="dissolve">
                                      <p:cBhvr>
                                        <p:cTn id="15" dur="500"/>
                                        <p:tgtEl>
                                          <p:spTgt spid="317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747">
                                            <p:txEl>
                                              <p:pRg st="1" end="1"/>
                                            </p:txEl>
                                          </p:spTgt>
                                        </p:tgtEl>
                                        <p:attrNameLst>
                                          <p:attrName>style.visibility</p:attrName>
                                        </p:attrNameLst>
                                      </p:cBhvr>
                                      <p:to>
                                        <p:strVal val="visible"/>
                                      </p:to>
                                    </p:set>
                                    <p:animEffect transition="in" filter="dissolve">
                                      <p:cBhvr>
                                        <p:cTn id="20" dur="500"/>
                                        <p:tgtEl>
                                          <p:spTgt spid="31747">
                                            <p:txEl>
                                              <p:pRg st="1" end="1"/>
                                            </p:txEl>
                                          </p:spTgt>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31752"/>
                                        </p:tgtEl>
                                        <p:attrNameLst>
                                          <p:attrName>style.visibility</p:attrName>
                                        </p:attrNameLst>
                                      </p:cBhvr>
                                      <p:to>
                                        <p:strVal val="visible"/>
                                      </p:to>
                                    </p:set>
                                    <p:anim calcmode="lin" valueType="num">
                                      <p:cBhvr>
                                        <p:cTn id="23" dur="1000" fill="hold"/>
                                        <p:tgtEl>
                                          <p:spTgt spid="31752"/>
                                        </p:tgtEl>
                                        <p:attrNameLst>
                                          <p:attrName>ppt_w</p:attrName>
                                        </p:attrNameLst>
                                      </p:cBhvr>
                                      <p:tavLst>
                                        <p:tav tm="0">
                                          <p:val>
                                            <p:fltVal val="0"/>
                                          </p:val>
                                        </p:tav>
                                        <p:tav tm="100000">
                                          <p:val>
                                            <p:strVal val="#ppt_w"/>
                                          </p:val>
                                        </p:tav>
                                      </p:tavLst>
                                    </p:anim>
                                    <p:anim calcmode="lin" valueType="num">
                                      <p:cBhvr>
                                        <p:cTn id="24" dur="1000" fill="hold"/>
                                        <p:tgtEl>
                                          <p:spTgt spid="31752"/>
                                        </p:tgtEl>
                                        <p:attrNameLst>
                                          <p:attrName>ppt_h</p:attrName>
                                        </p:attrNameLst>
                                      </p:cBhvr>
                                      <p:tavLst>
                                        <p:tav tm="0">
                                          <p:val>
                                            <p:fltVal val="0"/>
                                          </p:val>
                                        </p:tav>
                                        <p:tav tm="100000">
                                          <p:val>
                                            <p:strVal val="#ppt_h"/>
                                          </p:val>
                                        </p:tav>
                                      </p:tavLst>
                                    </p:anim>
                                    <p:anim calcmode="lin" valueType="num">
                                      <p:cBhvr>
                                        <p:cTn id="25" dur="1000" fill="hold"/>
                                        <p:tgtEl>
                                          <p:spTgt spid="31752"/>
                                        </p:tgtEl>
                                        <p:attrNameLst>
                                          <p:attrName>style.rotation</p:attrName>
                                        </p:attrNameLst>
                                      </p:cBhvr>
                                      <p:tavLst>
                                        <p:tav tm="0">
                                          <p:val>
                                            <p:fltVal val="90"/>
                                          </p:val>
                                        </p:tav>
                                        <p:tav tm="100000">
                                          <p:val>
                                            <p:fltVal val="0"/>
                                          </p:val>
                                        </p:tav>
                                      </p:tavLst>
                                    </p:anim>
                                    <p:animEffect transition="in" filter="fade">
                                      <p:cBhvr>
                                        <p:cTn id="26" dur="1000"/>
                                        <p:tgtEl>
                                          <p:spTgt spid="31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1747">
                                            <p:txEl>
                                              <p:pRg st="2" end="2"/>
                                            </p:txEl>
                                          </p:spTgt>
                                        </p:tgtEl>
                                        <p:attrNameLst>
                                          <p:attrName>style.visibility</p:attrName>
                                        </p:attrNameLst>
                                      </p:cBhvr>
                                      <p:to>
                                        <p:strVal val="visible"/>
                                      </p:to>
                                    </p:set>
                                    <p:animEffect transition="in" filter="dissolve">
                                      <p:cBhvr>
                                        <p:cTn id="31" dur="500"/>
                                        <p:tgtEl>
                                          <p:spTgt spid="3174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1747">
                                            <p:txEl>
                                              <p:pRg st="3" end="3"/>
                                            </p:txEl>
                                          </p:spTgt>
                                        </p:tgtEl>
                                        <p:attrNameLst>
                                          <p:attrName>style.visibility</p:attrName>
                                        </p:attrNameLst>
                                      </p:cBhvr>
                                      <p:to>
                                        <p:strVal val="visible"/>
                                      </p:to>
                                    </p:set>
                                    <p:animEffect transition="in" filter="dissolve">
                                      <p:cBhvr>
                                        <p:cTn id="36" dur="500"/>
                                        <p:tgtEl>
                                          <p:spTgt spid="31747">
                                            <p:txEl>
                                              <p:pRg st="3" end="3"/>
                                            </p:txEl>
                                          </p:spTgt>
                                        </p:tgtEl>
                                      </p:cBhvr>
                                    </p:animEffect>
                                  </p:childTnLst>
                                </p:cTn>
                              </p:par>
                              <p:par>
                                <p:cTn id="37" presetID="53" presetClass="entr" presetSubtype="0" fill="hold" nodeType="withEffect">
                                  <p:stCondLst>
                                    <p:cond delay="0"/>
                                  </p:stCondLst>
                                  <p:childTnLst>
                                    <p:set>
                                      <p:cBhvr>
                                        <p:cTn id="38" dur="1" fill="hold">
                                          <p:stCondLst>
                                            <p:cond delay="0"/>
                                          </p:stCondLst>
                                        </p:cTn>
                                        <p:tgtEl>
                                          <p:spTgt spid="31749"/>
                                        </p:tgtEl>
                                        <p:attrNameLst>
                                          <p:attrName>style.visibility</p:attrName>
                                        </p:attrNameLst>
                                      </p:cBhvr>
                                      <p:to>
                                        <p:strVal val="visible"/>
                                      </p:to>
                                    </p:set>
                                    <p:anim calcmode="lin" valueType="num">
                                      <p:cBhvr>
                                        <p:cTn id="39" dur="500" fill="hold"/>
                                        <p:tgtEl>
                                          <p:spTgt spid="31749"/>
                                        </p:tgtEl>
                                        <p:attrNameLst>
                                          <p:attrName>ppt_w</p:attrName>
                                        </p:attrNameLst>
                                      </p:cBhvr>
                                      <p:tavLst>
                                        <p:tav tm="0">
                                          <p:val>
                                            <p:fltVal val="0"/>
                                          </p:val>
                                        </p:tav>
                                        <p:tav tm="100000">
                                          <p:val>
                                            <p:strVal val="#ppt_w"/>
                                          </p:val>
                                        </p:tav>
                                      </p:tavLst>
                                    </p:anim>
                                    <p:anim calcmode="lin" valueType="num">
                                      <p:cBhvr>
                                        <p:cTn id="40" dur="500" fill="hold"/>
                                        <p:tgtEl>
                                          <p:spTgt spid="31749"/>
                                        </p:tgtEl>
                                        <p:attrNameLst>
                                          <p:attrName>ppt_h</p:attrName>
                                        </p:attrNameLst>
                                      </p:cBhvr>
                                      <p:tavLst>
                                        <p:tav tm="0">
                                          <p:val>
                                            <p:fltVal val="0"/>
                                          </p:val>
                                        </p:tav>
                                        <p:tav tm="100000">
                                          <p:val>
                                            <p:strVal val="#ppt_h"/>
                                          </p:val>
                                        </p:tav>
                                      </p:tavLst>
                                    </p:anim>
                                    <p:animEffect transition="in" filter="fade">
                                      <p:cBhvr>
                                        <p:cTn id="41" dur="500"/>
                                        <p:tgtEl>
                                          <p:spTgt spid="3174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1747">
                                            <p:txEl>
                                              <p:pRg st="4" end="4"/>
                                            </p:txEl>
                                          </p:spTgt>
                                        </p:tgtEl>
                                        <p:attrNameLst>
                                          <p:attrName>style.visibility</p:attrName>
                                        </p:attrNameLst>
                                      </p:cBhvr>
                                      <p:to>
                                        <p:strVal val="visible"/>
                                      </p:to>
                                    </p:set>
                                    <p:animEffect transition="in" filter="dissolve">
                                      <p:cBhvr>
                                        <p:cTn id="46" dur="500"/>
                                        <p:tgtEl>
                                          <p:spTgt spid="31747">
                                            <p:txEl>
                                              <p:pRg st="4" end="4"/>
                                            </p:txEl>
                                          </p:spTgt>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31754"/>
                                        </p:tgtEl>
                                        <p:attrNameLst>
                                          <p:attrName>style.visibility</p:attrName>
                                        </p:attrNameLst>
                                      </p:cBhvr>
                                      <p:to>
                                        <p:strVal val="visible"/>
                                      </p:to>
                                    </p:set>
                                    <p:anim calcmode="lin" valueType="num">
                                      <p:cBhvr>
                                        <p:cTn id="49" dur="1000" fill="hold"/>
                                        <p:tgtEl>
                                          <p:spTgt spid="31754"/>
                                        </p:tgtEl>
                                        <p:attrNameLst>
                                          <p:attrName>ppt_w</p:attrName>
                                        </p:attrNameLst>
                                      </p:cBhvr>
                                      <p:tavLst>
                                        <p:tav tm="0">
                                          <p:val>
                                            <p:fltVal val="0"/>
                                          </p:val>
                                        </p:tav>
                                        <p:tav tm="100000">
                                          <p:val>
                                            <p:strVal val="#ppt_w"/>
                                          </p:val>
                                        </p:tav>
                                      </p:tavLst>
                                    </p:anim>
                                    <p:anim calcmode="lin" valueType="num">
                                      <p:cBhvr>
                                        <p:cTn id="50" dur="1000" fill="hold"/>
                                        <p:tgtEl>
                                          <p:spTgt spid="31754"/>
                                        </p:tgtEl>
                                        <p:attrNameLst>
                                          <p:attrName>ppt_h</p:attrName>
                                        </p:attrNameLst>
                                      </p:cBhvr>
                                      <p:tavLst>
                                        <p:tav tm="0">
                                          <p:val>
                                            <p:fltVal val="0"/>
                                          </p:val>
                                        </p:tav>
                                        <p:tav tm="100000">
                                          <p:val>
                                            <p:strVal val="#ppt_h"/>
                                          </p:val>
                                        </p:tav>
                                      </p:tavLst>
                                    </p:anim>
                                    <p:anim calcmode="lin" valueType="num">
                                      <p:cBhvr>
                                        <p:cTn id="51" dur="1000" fill="hold"/>
                                        <p:tgtEl>
                                          <p:spTgt spid="31754"/>
                                        </p:tgtEl>
                                        <p:attrNameLst>
                                          <p:attrName>style.rotation</p:attrName>
                                        </p:attrNameLst>
                                      </p:cBhvr>
                                      <p:tavLst>
                                        <p:tav tm="0">
                                          <p:val>
                                            <p:fltVal val="90"/>
                                          </p:val>
                                        </p:tav>
                                        <p:tav tm="100000">
                                          <p:val>
                                            <p:fltVal val="0"/>
                                          </p:val>
                                        </p:tav>
                                      </p:tavLst>
                                    </p:anim>
                                    <p:animEffect transition="in" filter="fade">
                                      <p:cBhvr>
                                        <p:cTn id="52" dur="10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P spid="317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228600" y="0"/>
            <a:ext cx="8305800" cy="1189038"/>
          </a:xfrm>
        </p:spPr>
        <p:txBody>
          <a:bodyPr/>
          <a:lstStyle/>
          <a:p>
            <a:pPr algn="l" eaLnBrk="1" hangingPunct="1">
              <a:defRPr/>
            </a:pPr>
            <a:r>
              <a:rPr lang="en-US" sz="4000" smtClean="0">
                <a:solidFill>
                  <a:srgbClr val="C73609"/>
                </a:solidFill>
                <a:latin typeface="Impact" pitchFamily="34" charset="0"/>
              </a:rPr>
              <a:t>Discovering Your </a:t>
            </a:r>
            <a:br>
              <a:rPr lang="en-US" sz="4000" smtClean="0">
                <a:solidFill>
                  <a:srgbClr val="C73609"/>
                </a:solidFill>
                <a:latin typeface="Impact" pitchFamily="34" charset="0"/>
              </a:rPr>
            </a:br>
            <a:r>
              <a:rPr lang="en-US" sz="4000" smtClean="0">
                <a:solidFill>
                  <a:srgbClr val="C73609"/>
                </a:solidFill>
                <a:latin typeface="Impact" pitchFamily="34" charset="0"/>
              </a:rPr>
              <a:t>Own Learning Style</a:t>
            </a:r>
          </a:p>
        </p:txBody>
      </p:sp>
      <p:sp>
        <p:nvSpPr>
          <p:cNvPr id="43010" name="Rectangle 2"/>
          <p:cNvSpPr>
            <a:spLocks noGrp="1" noChangeArrowheads="1"/>
          </p:cNvSpPr>
          <p:nvPr>
            <p:ph type="body" idx="1"/>
          </p:nvPr>
        </p:nvSpPr>
        <p:spPr>
          <a:xfrm>
            <a:off x="457200" y="1219200"/>
            <a:ext cx="8305800" cy="4191000"/>
          </a:xfrm>
        </p:spPr>
        <p:txBody>
          <a:bodyPr/>
          <a:lstStyle/>
          <a:p>
            <a:pPr eaLnBrk="1" hangingPunct="1">
              <a:lnSpc>
                <a:spcPct val="80000"/>
              </a:lnSpc>
              <a:defRPr/>
            </a:pPr>
            <a:endParaRPr lang="en-US" sz="2400" smtClean="0">
              <a:latin typeface="Sylfaen" pitchFamily="18" charset="0"/>
            </a:endParaRPr>
          </a:p>
          <a:p>
            <a:pPr eaLnBrk="1" hangingPunct="1">
              <a:lnSpc>
                <a:spcPct val="80000"/>
              </a:lnSpc>
              <a:defRPr/>
            </a:pPr>
            <a:r>
              <a:rPr lang="en-US" sz="2400" smtClean="0">
                <a:latin typeface="Sylfaen" pitchFamily="18" charset="0"/>
              </a:rPr>
              <a:t>Take a Learning Styles test.</a:t>
            </a:r>
          </a:p>
          <a:p>
            <a:pPr eaLnBrk="1" hangingPunct="1">
              <a:lnSpc>
                <a:spcPct val="80000"/>
              </a:lnSpc>
              <a:buFont typeface="Wingdings" pitchFamily="2" charset="2"/>
              <a:buNone/>
              <a:defRPr/>
            </a:pPr>
            <a:endParaRPr lang="en-US" sz="2400" smtClean="0">
              <a:latin typeface="Sylfaen" pitchFamily="18" charset="0"/>
            </a:endParaRPr>
          </a:p>
          <a:p>
            <a:pPr eaLnBrk="1" hangingPunct="1">
              <a:lnSpc>
                <a:spcPct val="80000"/>
              </a:lnSpc>
              <a:defRPr/>
            </a:pPr>
            <a:r>
              <a:rPr lang="en-US" sz="2400" smtClean="0">
                <a:latin typeface="Sylfaen" pitchFamily="18" charset="0"/>
              </a:rPr>
              <a:t>Think about your favorite classes in high school or college so far. What do they have in common? Did you like</a:t>
            </a:r>
            <a:r>
              <a:rPr lang="en-US" sz="2400" smtClean="0"/>
              <a:t>…</a:t>
            </a:r>
            <a:endParaRPr lang="en-US" sz="2400" smtClean="0">
              <a:latin typeface="Sylfaen" pitchFamily="18" charset="0"/>
            </a:endParaRPr>
          </a:p>
          <a:p>
            <a:pPr lvl="1" eaLnBrk="1" hangingPunct="1">
              <a:lnSpc>
                <a:spcPct val="80000"/>
              </a:lnSpc>
              <a:defRPr/>
            </a:pPr>
            <a:r>
              <a:rPr lang="en-US" sz="2400" smtClean="0">
                <a:solidFill>
                  <a:schemeClr val="tx2"/>
                </a:solidFill>
                <a:latin typeface="Sylfaen" pitchFamily="18" charset="0"/>
              </a:rPr>
              <a:t>mastering facts?</a:t>
            </a:r>
            <a:r>
              <a:rPr lang="en-US" sz="2400" i="1" smtClean="0">
                <a:solidFill>
                  <a:schemeClr val="tx2"/>
                </a:solidFill>
                <a:latin typeface="Sylfaen" pitchFamily="18" charset="0"/>
              </a:rPr>
              <a:t>	</a:t>
            </a:r>
          </a:p>
          <a:p>
            <a:pPr lvl="1" eaLnBrk="1" hangingPunct="1">
              <a:lnSpc>
                <a:spcPct val="80000"/>
              </a:lnSpc>
              <a:defRPr/>
            </a:pPr>
            <a:r>
              <a:rPr lang="en-US" sz="2400" smtClean="0">
                <a:solidFill>
                  <a:schemeClr val="tx2"/>
                </a:solidFill>
                <a:latin typeface="Sylfaen" pitchFamily="18" charset="0"/>
              </a:rPr>
              <a:t>discussion? or working on your own?</a:t>
            </a:r>
            <a:r>
              <a:rPr lang="en-US" sz="2400" i="1" smtClean="0">
                <a:solidFill>
                  <a:schemeClr val="tx2"/>
                </a:solidFill>
                <a:latin typeface="Sylfaen" pitchFamily="18" charset="0"/>
              </a:rPr>
              <a:t>	</a:t>
            </a:r>
          </a:p>
          <a:p>
            <a:pPr lvl="1" eaLnBrk="1" hangingPunct="1">
              <a:lnSpc>
                <a:spcPct val="80000"/>
              </a:lnSpc>
              <a:defRPr/>
            </a:pPr>
            <a:r>
              <a:rPr lang="en-US" sz="2400" smtClean="0">
                <a:solidFill>
                  <a:schemeClr val="tx2"/>
                </a:solidFill>
                <a:latin typeface="Sylfaen" pitchFamily="18" charset="0"/>
              </a:rPr>
              <a:t>lecture? or pairing or grouping?</a:t>
            </a:r>
          </a:p>
          <a:p>
            <a:pPr lvl="1" eaLnBrk="1" hangingPunct="1">
              <a:lnSpc>
                <a:spcPct val="80000"/>
              </a:lnSpc>
              <a:defRPr/>
            </a:pPr>
            <a:r>
              <a:rPr lang="en-US" sz="2400" smtClean="0">
                <a:solidFill>
                  <a:schemeClr val="tx2"/>
                </a:solidFill>
                <a:latin typeface="Sylfaen" pitchFamily="18" charset="0"/>
              </a:rPr>
              <a:t>hands-on activities?</a:t>
            </a:r>
          </a:p>
          <a:p>
            <a:pPr eaLnBrk="1" hangingPunct="1">
              <a:lnSpc>
                <a:spcPct val="80000"/>
              </a:lnSpc>
              <a:buFont typeface="Wingdings" pitchFamily="2" charset="2"/>
              <a:buNone/>
              <a:defRPr/>
            </a:pPr>
            <a:endParaRPr lang="en-US" sz="2400" smtClean="0">
              <a:solidFill>
                <a:srgbClr val="006600"/>
              </a:solidFill>
              <a:latin typeface="Sylfaen" pitchFamily="18" charset="0"/>
            </a:endParaRPr>
          </a:p>
          <a:p>
            <a:pPr eaLnBrk="1" hangingPunct="1">
              <a:lnSpc>
                <a:spcPct val="80000"/>
              </a:lnSpc>
              <a:defRPr/>
            </a:pPr>
            <a:r>
              <a:rPr lang="en-US" sz="2400" smtClean="0">
                <a:solidFill>
                  <a:srgbClr val="006600"/>
                </a:solidFill>
                <a:latin typeface="Sylfaen" pitchFamily="18" charset="0"/>
              </a:rPr>
              <a:t>Do some self-analysis (called metacognition). </a:t>
            </a:r>
          </a:p>
          <a:p>
            <a:pPr eaLnBrk="1" hangingPunct="1">
              <a:lnSpc>
                <a:spcPct val="80000"/>
              </a:lnSpc>
              <a:defRPr/>
            </a:pPr>
            <a:r>
              <a:rPr lang="en-US" sz="2400" smtClean="0">
                <a:solidFill>
                  <a:srgbClr val="006600"/>
                </a:solidFill>
                <a:latin typeface="Sylfaen" pitchFamily="18" charset="0"/>
              </a:rPr>
              <a:t>How do you think you learn?	</a:t>
            </a:r>
            <a:r>
              <a:rPr lang="en-US" sz="2400" b="1" smtClean="0">
                <a:solidFill>
                  <a:srgbClr val="006600"/>
                </a:solidFill>
                <a:latin typeface="Sylfaen" pitchFamily="18" charset="0"/>
              </a:rPr>
              <a:t>	</a:t>
            </a:r>
            <a:endParaRPr lang="en-US" sz="2400" b="1" i="1" smtClean="0">
              <a:solidFill>
                <a:srgbClr val="006600"/>
              </a:solidFill>
              <a:latin typeface="Sylfaen" pitchFamily="18" charset="0"/>
            </a:endParaRPr>
          </a:p>
          <a:p>
            <a:pPr eaLnBrk="1" hangingPunct="1">
              <a:lnSpc>
                <a:spcPct val="80000"/>
              </a:lnSpc>
              <a:defRPr/>
            </a:pPr>
            <a:endParaRPr lang="en-US" sz="2400" b="1" smtClean="0">
              <a:latin typeface="Arial Unicode MS" pitchFamily="34" charset="-128"/>
            </a:endParaRPr>
          </a:p>
        </p:txBody>
      </p:sp>
      <p:pic>
        <p:nvPicPr>
          <p:cNvPr id="43013" name="Picture 5" descr="MCj008903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089525"/>
            <a:ext cx="16764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MCj019872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0"/>
            <a:ext cx="1774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WordArt 9"/>
          <p:cNvSpPr>
            <a:spLocks noChangeArrowheads="1" noChangeShapeType="1" noTextEdit="1"/>
          </p:cNvSpPr>
          <p:nvPr/>
        </p:nvSpPr>
        <p:spPr bwMode="auto">
          <a:xfrm>
            <a:off x="5181600" y="800100"/>
            <a:ext cx="2438400" cy="5715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miter lim="800000"/>
                  <a:headEnd/>
                  <a:tailEnd/>
                </a:ln>
                <a:solidFill>
                  <a:srgbClr val="0066CC"/>
                </a:solidFill>
                <a:effectLst>
                  <a:outerShdw dist="35921" dir="2700000" algn="ctr" rotWithShape="0">
                    <a:srgbClr val="990000"/>
                  </a:outerShdw>
                </a:effectLst>
                <a:latin typeface="Impact"/>
              </a:rPr>
              <a:t>ideas...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p:cTn id="7" dur="500" fill="hold"/>
                                        <p:tgtEl>
                                          <p:spTgt spid="43016"/>
                                        </p:tgtEl>
                                        <p:attrNameLst>
                                          <p:attrName>ppt_w</p:attrName>
                                        </p:attrNameLst>
                                      </p:cBhvr>
                                      <p:tavLst>
                                        <p:tav tm="0">
                                          <p:val>
                                            <p:fltVal val="0"/>
                                          </p:val>
                                        </p:tav>
                                        <p:tav tm="100000">
                                          <p:val>
                                            <p:strVal val="#ppt_w"/>
                                          </p:val>
                                        </p:tav>
                                      </p:tavLst>
                                    </p:anim>
                                    <p:anim calcmode="lin" valueType="num">
                                      <p:cBhvr>
                                        <p:cTn id="8" dur="500" fill="hold"/>
                                        <p:tgtEl>
                                          <p:spTgt spid="43016"/>
                                        </p:tgtEl>
                                        <p:attrNameLst>
                                          <p:attrName>ppt_h</p:attrName>
                                        </p:attrNameLst>
                                      </p:cBhvr>
                                      <p:tavLst>
                                        <p:tav tm="0">
                                          <p:val>
                                            <p:fltVal val="0"/>
                                          </p:val>
                                        </p:tav>
                                        <p:tav tm="100000">
                                          <p:val>
                                            <p:strVal val="#ppt_h"/>
                                          </p:val>
                                        </p:tav>
                                      </p:tavLst>
                                    </p:anim>
                                    <p:animEffect transition="in" filter="fade">
                                      <p:cBhvr>
                                        <p:cTn id="9" dur="500"/>
                                        <p:tgtEl>
                                          <p:spTgt spid="4301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43017"/>
                                        </p:tgtEl>
                                        <p:attrNameLst>
                                          <p:attrName>style.visibility</p:attrName>
                                        </p:attrNameLst>
                                      </p:cBhvr>
                                      <p:to>
                                        <p:strVal val="visible"/>
                                      </p:to>
                                    </p:set>
                                    <p:anim calcmode="lin" valueType="num">
                                      <p:cBhvr additive="base">
                                        <p:cTn id="12" dur="1000" fill="hold"/>
                                        <p:tgtEl>
                                          <p:spTgt spid="43017"/>
                                        </p:tgtEl>
                                        <p:attrNameLst>
                                          <p:attrName>ppt_x</p:attrName>
                                        </p:attrNameLst>
                                      </p:cBhvr>
                                      <p:tavLst>
                                        <p:tav tm="0">
                                          <p:val>
                                            <p:strVal val="#ppt_x"/>
                                          </p:val>
                                        </p:tav>
                                        <p:tav tm="100000">
                                          <p:val>
                                            <p:strVal val="#ppt_x"/>
                                          </p:val>
                                        </p:tav>
                                      </p:tavLst>
                                    </p:anim>
                                    <p:anim calcmode="lin" valueType="num">
                                      <p:cBhvr additive="base">
                                        <p:cTn id="13" dur="1000" fill="hold"/>
                                        <p:tgtEl>
                                          <p:spTgt spid="4301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3012"/>
                                        </p:tgtEl>
                                        <p:attrNameLst>
                                          <p:attrName>style.visibility</p:attrName>
                                        </p:attrNameLst>
                                      </p:cBhvr>
                                      <p:to>
                                        <p:strVal val="visible"/>
                                      </p:to>
                                    </p:set>
                                    <p:animEffect transition="in" filter="blinds(horizontal)">
                                      <p:cBhvr>
                                        <p:cTn id="18" dur="500"/>
                                        <p:tgtEl>
                                          <p:spTgt spid="430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3010">
                                            <p:txEl>
                                              <p:pRg st="1" end="1"/>
                                            </p:txEl>
                                          </p:spTgt>
                                        </p:tgtEl>
                                        <p:attrNameLst>
                                          <p:attrName>style.visibility</p:attrName>
                                        </p:attrNameLst>
                                      </p:cBhvr>
                                      <p:to>
                                        <p:strVal val="visible"/>
                                      </p:to>
                                    </p:set>
                                    <p:animEffect transition="in" filter="box(in)">
                                      <p:cBhvr>
                                        <p:cTn id="23" dur="500"/>
                                        <p:tgtEl>
                                          <p:spTgt spid="43010">
                                            <p:txEl>
                                              <p:pRg st="1" end="1"/>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3013"/>
                                        </p:tgtEl>
                                        <p:attrNameLst>
                                          <p:attrName>style.visibility</p:attrName>
                                        </p:attrNameLst>
                                      </p:cBhvr>
                                      <p:to>
                                        <p:strVal val="visible"/>
                                      </p:to>
                                    </p:set>
                                    <p:animEffect transition="in" filter="dissolve">
                                      <p:cBhvr>
                                        <p:cTn id="26" dur="500"/>
                                        <p:tgtEl>
                                          <p:spTgt spid="430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3010">
                                            <p:txEl>
                                              <p:pRg st="3" end="3"/>
                                            </p:txEl>
                                          </p:spTgt>
                                        </p:tgtEl>
                                        <p:attrNameLst>
                                          <p:attrName>style.visibility</p:attrName>
                                        </p:attrNameLst>
                                      </p:cBhvr>
                                      <p:to>
                                        <p:strVal val="visible"/>
                                      </p:to>
                                    </p:set>
                                    <p:animEffect transition="in" filter="box(in)">
                                      <p:cBhvr>
                                        <p:cTn id="31" dur="500"/>
                                        <p:tgtEl>
                                          <p:spTgt spid="43010">
                                            <p:txEl>
                                              <p:pRg st="3" end="3"/>
                                            </p:txEl>
                                          </p:spTgt>
                                        </p:tgtEl>
                                      </p:cBhvr>
                                    </p:animEffect>
                                  </p:childTnLst>
                                </p:cTn>
                              </p:par>
                            </p:childTnLst>
                          </p:cTn>
                        </p:par>
                        <p:par>
                          <p:cTn id="32" fill="hold" nodeType="afterGroup">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43010">
                                            <p:txEl>
                                              <p:pRg st="4" end="4"/>
                                            </p:txEl>
                                          </p:spTgt>
                                        </p:tgtEl>
                                        <p:attrNameLst>
                                          <p:attrName>style.visibility</p:attrName>
                                        </p:attrNameLst>
                                      </p:cBhvr>
                                      <p:to>
                                        <p:strVal val="visible"/>
                                      </p:to>
                                    </p:set>
                                    <p:animEffect transition="in" filter="box(in)">
                                      <p:cBhvr>
                                        <p:cTn id="35" dur="500"/>
                                        <p:tgtEl>
                                          <p:spTgt spid="43010">
                                            <p:txEl>
                                              <p:pRg st="4" end="4"/>
                                            </p:txEl>
                                          </p:spTgt>
                                        </p:tgtEl>
                                      </p:cBhvr>
                                    </p:animEffect>
                                  </p:childTnLst>
                                </p:cTn>
                              </p:par>
                            </p:childTnLst>
                          </p:cTn>
                        </p:par>
                        <p:par>
                          <p:cTn id="36" fill="hold" nodeType="afterGroup">
                            <p:stCondLst>
                              <p:cond delay="1000"/>
                            </p:stCondLst>
                            <p:childTnLst>
                              <p:par>
                                <p:cTn id="37" presetID="4" presetClass="entr" presetSubtype="16" fill="hold" grpId="0" nodeType="afterEffect">
                                  <p:stCondLst>
                                    <p:cond delay="0"/>
                                  </p:stCondLst>
                                  <p:childTnLst>
                                    <p:set>
                                      <p:cBhvr>
                                        <p:cTn id="38" dur="1" fill="hold">
                                          <p:stCondLst>
                                            <p:cond delay="0"/>
                                          </p:stCondLst>
                                        </p:cTn>
                                        <p:tgtEl>
                                          <p:spTgt spid="43010">
                                            <p:txEl>
                                              <p:pRg st="5" end="5"/>
                                            </p:txEl>
                                          </p:spTgt>
                                        </p:tgtEl>
                                        <p:attrNameLst>
                                          <p:attrName>style.visibility</p:attrName>
                                        </p:attrNameLst>
                                      </p:cBhvr>
                                      <p:to>
                                        <p:strVal val="visible"/>
                                      </p:to>
                                    </p:set>
                                    <p:animEffect transition="in" filter="box(in)">
                                      <p:cBhvr>
                                        <p:cTn id="39" dur="500"/>
                                        <p:tgtEl>
                                          <p:spTgt spid="43010">
                                            <p:txEl>
                                              <p:pRg st="5" end="5"/>
                                            </p:txEl>
                                          </p:spTgt>
                                        </p:tgtEl>
                                      </p:cBhvr>
                                    </p:animEffect>
                                  </p:childTnLst>
                                </p:cTn>
                              </p:par>
                            </p:childTnLst>
                          </p:cTn>
                        </p:par>
                        <p:par>
                          <p:cTn id="40" fill="hold" nodeType="afterGroup">
                            <p:stCondLst>
                              <p:cond delay="1500"/>
                            </p:stCondLst>
                            <p:childTnLst>
                              <p:par>
                                <p:cTn id="41" presetID="4" presetClass="entr" presetSubtype="16" fill="hold" grpId="0" nodeType="afterEffect">
                                  <p:stCondLst>
                                    <p:cond delay="0"/>
                                  </p:stCondLst>
                                  <p:childTnLst>
                                    <p:set>
                                      <p:cBhvr>
                                        <p:cTn id="42" dur="1" fill="hold">
                                          <p:stCondLst>
                                            <p:cond delay="0"/>
                                          </p:stCondLst>
                                        </p:cTn>
                                        <p:tgtEl>
                                          <p:spTgt spid="43010">
                                            <p:txEl>
                                              <p:pRg st="6" end="6"/>
                                            </p:txEl>
                                          </p:spTgt>
                                        </p:tgtEl>
                                        <p:attrNameLst>
                                          <p:attrName>style.visibility</p:attrName>
                                        </p:attrNameLst>
                                      </p:cBhvr>
                                      <p:to>
                                        <p:strVal val="visible"/>
                                      </p:to>
                                    </p:set>
                                    <p:animEffect transition="in" filter="box(in)">
                                      <p:cBhvr>
                                        <p:cTn id="43" dur="500"/>
                                        <p:tgtEl>
                                          <p:spTgt spid="43010">
                                            <p:txEl>
                                              <p:pRg st="6" end="6"/>
                                            </p:txEl>
                                          </p:spTgt>
                                        </p:tgtEl>
                                      </p:cBhvr>
                                    </p:animEffect>
                                  </p:childTnLst>
                                </p:cTn>
                              </p:par>
                            </p:childTnLst>
                          </p:cTn>
                        </p:par>
                        <p:par>
                          <p:cTn id="44" fill="hold" nodeType="afterGroup">
                            <p:stCondLst>
                              <p:cond delay="2000"/>
                            </p:stCondLst>
                            <p:childTnLst>
                              <p:par>
                                <p:cTn id="45" presetID="4" presetClass="entr" presetSubtype="16" fill="hold" grpId="0" nodeType="afterEffect">
                                  <p:stCondLst>
                                    <p:cond delay="0"/>
                                  </p:stCondLst>
                                  <p:childTnLst>
                                    <p:set>
                                      <p:cBhvr>
                                        <p:cTn id="46" dur="1" fill="hold">
                                          <p:stCondLst>
                                            <p:cond delay="0"/>
                                          </p:stCondLst>
                                        </p:cTn>
                                        <p:tgtEl>
                                          <p:spTgt spid="43010">
                                            <p:txEl>
                                              <p:pRg st="7" end="7"/>
                                            </p:txEl>
                                          </p:spTgt>
                                        </p:tgtEl>
                                        <p:attrNameLst>
                                          <p:attrName>style.visibility</p:attrName>
                                        </p:attrNameLst>
                                      </p:cBhvr>
                                      <p:to>
                                        <p:strVal val="visible"/>
                                      </p:to>
                                    </p:set>
                                    <p:animEffect transition="in" filter="box(in)">
                                      <p:cBhvr>
                                        <p:cTn id="47" dur="500"/>
                                        <p:tgtEl>
                                          <p:spTgt spid="43010">
                                            <p:txEl>
                                              <p:pRg st="7" end="7"/>
                                            </p:txEl>
                                          </p:spTgt>
                                        </p:tgtEl>
                                      </p:cBhvr>
                                    </p:animEffect>
                                  </p:childTnLst>
                                </p:cTn>
                              </p:par>
                            </p:childTnLst>
                          </p:cTn>
                        </p:par>
                        <p:par>
                          <p:cTn id="48" fill="hold" nodeType="afterGroup">
                            <p:stCondLst>
                              <p:cond delay="2500"/>
                            </p:stCondLst>
                            <p:childTnLst>
                              <p:par>
                                <p:cTn id="49" presetID="4" presetClass="entr" presetSubtype="16" fill="hold" nodeType="afterEffect">
                                  <p:stCondLst>
                                    <p:cond delay="0"/>
                                  </p:stCondLst>
                                  <p:childTnLst>
                                    <p:set>
                                      <p:cBhvr>
                                        <p:cTn id="50" dur="1" fill="hold">
                                          <p:stCondLst>
                                            <p:cond delay="0"/>
                                          </p:stCondLst>
                                        </p:cTn>
                                        <p:tgtEl>
                                          <p:spTgt spid="43010">
                                            <p:txEl>
                                              <p:pRg st="9" end="9"/>
                                            </p:txEl>
                                          </p:spTgt>
                                        </p:tgtEl>
                                        <p:attrNameLst>
                                          <p:attrName>style.visibility</p:attrName>
                                        </p:attrNameLst>
                                      </p:cBhvr>
                                      <p:to>
                                        <p:strVal val="visible"/>
                                      </p:to>
                                    </p:set>
                                    <p:animEffect transition="in" filter="box(in)">
                                      <p:cBhvr>
                                        <p:cTn id="51" dur="500"/>
                                        <p:tgtEl>
                                          <p:spTgt spid="43010">
                                            <p:txEl>
                                              <p:pRg st="9" end="9"/>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mph" presetSubtype="0" fill="hold" nodeType="clickEffect">
                                  <p:stCondLst>
                                    <p:cond delay="0"/>
                                  </p:stCondLst>
                                  <p:childTnLst>
                                    <p:animRot by="21600000">
                                      <p:cBhvr>
                                        <p:cTn id="55" dur="2000" fill="hold"/>
                                        <p:tgtEl>
                                          <p:spTgt spid="43013"/>
                                        </p:tgtEl>
                                        <p:attrNameLst>
                                          <p:attrName>r</p:attrName>
                                        </p:attrNameLst>
                                      </p:cBhvr>
                                    </p:animRot>
                                  </p:childTnLst>
                                </p:cTn>
                              </p:par>
                            </p:childTnLst>
                          </p:cTn>
                        </p:par>
                        <p:par>
                          <p:cTn id="56" fill="hold" nodeType="afterGroup">
                            <p:stCondLst>
                              <p:cond delay="2000"/>
                            </p:stCondLst>
                            <p:childTnLst>
                              <p:par>
                                <p:cTn id="57" presetID="4" presetClass="entr" presetSubtype="16" fill="hold" nodeType="afterEffect">
                                  <p:stCondLst>
                                    <p:cond delay="0"/>
                                  </p:stCondLst>
                                  <p:childTnLst>
                                    <p:set>
                                      <p:cBhvr>
                                        <p:cTn id="58" dur="1" fill="hold">
                                          <p:stCondLst>
                                            <p:cond delay="0"/>
                                          </p:stCondLst>
                                        </p:cTn>
                                        <p:tgtEl>
                                          <p:spTgt spid="43010">
                                            <p:txEl>
                                              <p:pRg st="10" end="10"/>
                                            </p:txEl>
                                          </p:spTgt>
                                        </p:tgtEl>
                                        <p:attrNameLst>
                                          <p:attrName>style.visibility</p:attrName>
                                        </p:attrNameLst>
                                      </p:cBhvr>
                                      <p:to>
                                        <p:strVal val="visible"/>
                                      </p:to>
                                    </p:set>
                                    <p:animEffect transition="in" filter="box(in)">
                                      <p:cBhvr>
                                        <p:cTn id="59" dur="500"/>
                                        <p:tgtEl>
                                          <p:spTgt spid="430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0" grpId="0" build="p"/>
      <p:bldP spid="430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Rectangle 7"/>
          <p:cNvSpPr>
            <a:spLocks noGrp="1" noChangeArrowheads="1"/>
          </p:cNvSpPr>
          <p:nvPr>
            <p:ph type="title"/>
          </p:nvPr>
        </p:nvSpPr>
        <p:spPr>
          <a:xfrm>
            <a:off x="152400" y="152400"/>
            <a:ext cx="7924800" cy="1600200"/>
          </a:xfrm>
        </p:spPr>
        <p:txBody>
          <a:bodyPr/>
          <a:lstStyle/>
          <a:p>
            <a:pPr eaLnBrk="1" hangingPunct="1">
              <a:defRPr/>
            </a:pPr>
            <a:r>
              <a:rPr lang="en-US" smtClean="0">
                <a:solidFill>
                  <a:srgbClr val="C73609"/>
                </a:solidFill>
                <a:latin typeface="Impact" pitchFamily="34" charset="0"/>
              </a:rPr>
              <a:t>Using Knowledge of Your Learning Style</a:t>
            </a:r>
          </a:p>
        </p:txBody>
      </p:sp>
      <p:sp>
        <p:nvSpPr>
          <p:cNvPr id="44034" name="Rectangle 2"/>
          <p:cNvSpPr>
            <a:spLocks noGrp="1" noChangeArrowheads="1"/>
          </p:cNvSpPr>
          <p:nvPr>
            <p:ph type="body" idx="1"/>
          </p:nvPr>
        </p:nvSpPr>
        <p:spPr>
          <a:xfrm>
            <a:off x="-304800" y="1828800"/>
            <a:ext cx="9144000" cy="1447800"/>
          </a:xfrm>
        </p:spPr>
        <p:txBody>
          <a:bodyPr/>
          <a:lstStyle/>
          <a:p>
            <a:pPr algn="ctr" eaLnBrk="1" hangingPunct="1">
              <a:buFont typeface="Wingdings" pitchFamily="2" charset="2"/>
              <a:buNone/>
              <a:defRPr/>
            </a:pPr>
            <a:r>
              <a:rPr lang="en-US" sz="2800" b="1" smtClean="0">
                <a:solidFill>
                  <a:srgbClr val="336600"/>
                </a:solidFill>
                <a:latin typeface="Harrington" pitchFamily="82" charset="0"/>
              </a:rPr>
              <a:t>Knowing your learning style, both your strengths and </a:t>
            </a:r>
          </a:p>
          <a:p>
            <a:pPr algn="ctr" eaLnBrk="1" hangingPunct="1">
              <a:buFont typeface="Wingdings" pitchFamily="2" charset="2"/>
              <a:buNone/>
              <a:defRPr/>
            </a:pPr>
            <a:r>
              <a:rPr lang="en-US" sz="2800" b="1" smtClean="0">
                <a:solidFill>
                  <a:srgbClr val="336600"/>
                </a:solidFill>
                <a:latin typeface="Harrington" pitchFamily="82" charset="0"/>
              </a:rPr>
              <a:t>your weaknesses, can help you study more effectively. </a:t>
            </a:r>
          </a:p>
        </p:txBody>
      </p:sp>
      <p:pic>
        <p:nvPicPr>
          <p:cNvPr id="44040" name="Picture 8" descr="06_Reading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76600"/>
            <a:ext cx="3733800" cy="2498725"/>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44041" name="WordArt 9"/>
          <p:cNvSpPr>
            <a:spLocks noChangeArrowheads="1" noChangeShapeType="1" noTextEdit="1"/>
          </p:cNvSpPr>
          <p:nvPr/>
        </p:nvSpPr>
        <p:spPr bwMode="auto">
          <a:xfrm>
            <a:off x="304800" y="4114800"/>
            <a:ext cx="1981200" cy="12192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GB" sz="3600" kern="10">
                <a:ln w="9525">
                  <a:round/>
                  <a:headEnd/>
                  <a:tailEnd/>
                </a:ln>
                <a:gradFill rotWithShape="1">
                  <a:gsLst>
                    <a:gs pos="0">
                      <a:srgbClr val="FFE701"/>
                    </a:gs>
                    <a:gs pos="100000">
                      <a:srgbClr val="FE3E02"/>
                    </a:gs>
                  </a:gsLst>
                  <a:lin ang="5400000" scaled="1"/>
                </a:gradFill>
                <a:latin typeface="Impact"/>
              </a:rPr>
              <a:t>See it!</a:t>
            </a:r>
          </a:p>
        </p:txBody>
      </p:sp>
      <p:sp>
        <p:nvSpPr>
          <p:cNvPr id="44042" name="WordArt 10"/>
          <p:cNvSpPr>
            <a:spLocks noChangeArrowheads="1" noChangeShapeType="1" noTextEdit="1"/>
          </p:cNvSpPr>
          <p:nvPr/>
        </p:nvSpPr>
        <p:spPr bwMode="auto">
          <a:xfrm>
            <a:off x="6781800" y="3733800"/>
            <a:ext cx="1981200" cy="1285875"/>
          </a:xfrm>
          <a:prstGeom prst="rect">
            <a:avLst/>
          </a:prstGeom>
        </p:spPr>
        <p:txBody>
          <a:bodyPr wrap="none" fromWordArt="1">
            <a:prstTxWarp prst="textSlantUp">
              <a:avLst>
                <a:gd name="adj" fmla="val 32056"/>
              </a:avLst>
            </a:prstTxWarp>
          </a:bodyPr>
          <a:lstStyle/>
          <a:p>
            <a:pPr algn="ctr"/>
            <a:r>
              <a:rPr lang="en-GB" sz="3600" kern="10">
                <a:ln w="9525">
                  <a:solidFill>
                    <a:srgbClr val="CC99FF"/>
                  </a:solidFill>
                  <a:miter lim="800000"/>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Hear it!</a:t>
            </a:r>
          </a:p>
        </p:txBody>
      </p:sp>
      <p:sp>
        <p:nvSpPr>
          <p:cNvPr id="44043" name="WordArt 11"/>
          <p:cNvSpPr>
            <a:spLocks noChangeArrowheads="1" noChangeShapeType="1" noTextEdit="1"/>
          </p:cNvSpPr>
          <p:nvPr/>
        </p:nvSpPr>
        <p:spPr bwMode="auto">
          <a:xfrm>
            <a:off x="3276600" y="5867400"/>
            <a:ext cx="2895600" cy="78105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shley Crawford"/>
              </a:rPr>
              <a:t>Experience 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checkerboard(across)">
                                      <p:cBhvr>
                                        <p:cTn id="7" dur="500"/>
                                        <p:tgtEl>
                                          <p:spTgt spid="440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4">
                                            <p:txEl>
                                              <p:pRg st="0" end="0"/>
                                            </p:txEl>
                                          </p:spTgt>
                                        </p:tgtEl>
                                        <p:attrNameLst>
                                          <p:attrName>style.visibility</p:attrName>
                                        </p:attrNameLst>
                                      </p:cBhvr>
                                      <p:to>
                                        <p:strVal val="visible"/>
                                      </p:to>
                                    </p:set>
                                    <p:animEffect transition="in" filter="dissolve">
                                      <p:cBhvr>
                                        <p:cTn id="12" dur="500"/>
                                        <p:tgtEl>
                                          <p:spTgt spid="4403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4">
                                            <p:txEl>
                                              <p:pRg st="1" end="1"/>
                                            </p:txEl>
                                          </p:spTgt>
                                        </p:tgtEl>
                                        <p:attrNameLst>
                                          <p:attrName>style.visibility</p:attrName>
                                        </p:attrNameLst>
                                      </p:cBhvr>
                                      <p:to>
                                        <p:strVal val="visible"/>
                                      </p:to>
                                    </p:set>
                                    <p:animEffect transition="in" filter="dissolve">
                                      <p:cBhvr>
                                        <p:cTn id="17" dur="500"/>
                                        <p:tgtEl>
                                          <p:spTgt spid="4403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44040"/>
                                        </p:tgtEl>
                                        <p:attrNameLst>
                                          <p:attrName>style.visibility</p:attrName>
                                        </p:attrNameLst>
                                      </p:cBhvr>
                                      <p:to>
                                        <p:strVal val="visible"/>
                                      </p:to>
                                    </p:set>
                                    <p:anim calcmode="lin" valueType="num">
                                      <p:cBhvr>
                                        <p:cTn id="22" dur="500" fill="hold"/>
                                        <p:tgtEl>
                                          <p:spTgt spid="44040"/>
                                        </p:tgtEl>
                                        <p:attrNameLst>
                                          <p:attrName>ppt_w</p:attrName>
                                        </p:attrNameLst>
                                      </p:cBhvr>
                                      <p:tavLst>
                                        <p:tav tm="0">
                                          <p:val>
                                            <p:fltVal val="0"/>
                                          </p:val>
                                        </p:tav>
                                        <p:tav tm="100000">
                                          <p:val>
                                            <p:strVal val="#ppt_w"/>
                                          </p:val>
                                        </p:tav>
                                      </p:tavLst>
                                    </p:anim>
                                    <p:anim calcmode="lin" valueType="num">
                                      <p:cBhvr>
                                        <p:cTn id="23" dur="500" fill="hold"/>
                                        <p:tgtEl>
                                          <p:spTgt spid="44040"/>
                                        </p:tgtEl>
                                        <p:attrNameLst>
                                          <p:attrName>ppt_h</p:attrName>
                                        </p:attrNameLst>
                                      </p:cBhvr>
                                      <p:tavLst>
                                        <p:tav tm="0">
                                          <p:val>
                                            <p:fltVal val="0"/>
                                          </p:val>
                                        </p:tav>
                                        <p:tav tm="100000">
                                          <p:val>
                                            <p:strVal val="#ppt_h"/>
                                          </p:val>
                                        </p:tav>
                                      </p:tavLst>
                                    </p:anim>
                                    <p:animEffect transition="in" filter="fade">
                                      <p:cBhvr>
                                        <p:cTn id="24" dur="500"/>
                                        <p:tgtEl>
                                          <p:spTgt spid="440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4041"/>
                                        </p:tgtEl>
                                        <p:attrNameLst>
                                          <p:attrName>style.visibility</p:attrName>
                                        </p:attrNameLst>
                                      </p:cBhvr>
                                      <p:to>
                                        <p:strVal val="visible"/>
                                      </p:to>
                                    </p:set>
                                    <p:animEffect transition="in" filter="dissolve">
                                      <p:cBhvr>
                                        <p:cTn id="29" dur="500"/>
                                        <p:tgtEl>
                                          <p:spTgt spid="4404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4042"/>
                                        </p:tgtEl>
                                        <p:attrNameLst>
                                          <p:attrName>style.visibility</p:attrName>
                                        </p:attrNameLst>
                                      </p:cBhvr>
                                      <p:to>
                                        <p:strVal val="visible"/>
                                      </p:to>
                                    </p:set>
                                    <p:animEffect transition="in" filter="dissolve">
                                      <p:cBhvr>
                                        <p:cTn id="34" dur="500"/>
                                        <p:tgtEl>
                                          <p:spTgt spid="440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4043"/>
                                        </p:tgtEl>
                                        <p:attrNameLst>
                                          <p:attrName>style.visibility</p:attrName>
                                        </p:attrNameLst>
                                      </p:cBhvr>
                                      <p:to>
                                        <p:strVal val="visible"/>
                                      </p:to>
                                    </p:set>
                                    <p:animEffect transition="in" filter="dissolve">
                                      <p:cBhvr>
                                        <p:cTn id="39"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p:bldP spid="44034" grpId="0" build="p"/>
      <p:bldP spid="44041" grpId="0" animBg="1"/>
      <p:bldP spid="44042" grpId="0" animBg="1"/>
      <p:bldP spid="440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52400"/>
            <a:ext cx="6870700" cy="1600200"/>
          </a:xfrm>
        </p:spPr>
        <p:txBody>
          <a:bodyPr/>
          <a:lstStyle/>
          <a:p>
            <a:pPr eaLnBrk="1" hangingPunct="1">
              <a:defRPr/>
            </a:pPr>
            <a:r>
              <a:rPr lang="en-US" smtClean="0">
                <a:solidFill>
                  <a:srgbClr val="C73609"/>
                </a:solidFill>
                <a:latin typeface="Impact" pitchFamily="34" charset="0"/>
              </a:rPr>
              <a:t>Build Strengths across the Learning Styles</a:t>
            </a:r>
          </a:p>
        </p:txBody>
      </p:sp>
      <p:sp>
        <p:nvSpPr>
          <p:cNvPr id="37891" name="Rectangle 3"/>
          <p:cNvSpPr>
            <a:spLocks noGrp="1" noChangeArrowheads="1"/>
          </p:cNvSpPr>
          <p:nvPr>
            <p:ph type="body" idx="1"/>
          </p:nvPr>
        </p:nvSpPr>
        <p:spPr>
          <a:xfrm>
            <a:off x="0" y="1676400"/>
            <a:ext cx="8077200" cy="3352800"/>
          </a:xfrm>
        </p:spPr>
        <p:txBody>
          <a:bodyPr/>
          <a:lstStyle/>
          <a:p>
            <a:pPr eaLnBrk="1" hangingPunct="1">
              <a:defRPr/>
            </a:pPr>
            <a:r>
              <a:rPr lang="en-US" sz="2800" smtClean="0">
                <a:latin typeface="Sylfaen" pitchFamily="18" charset="0"/>
              </a:rPr>
              <a:t>Make the best use of your learning style.</a:t>
            </a:r>
          </a:p>
          <a:p>
            <a:pPr eaLnBrk="1" hangingPunct="1">
              <a:defRPr/>
            </a:pPr>
            <a:r>
              <a:rPr lang="en-US" sz="2800" smtClean="0">
                <a:latin typeface="Sylfaen" pitchFamily="18" charset="0"/>
              </a:rPr>
              <a:t>Work harder in skills that don</a:t>
            </a:r>
            <a:r>
              <a:rPr lang="en-US" sz="2800" smtClean="0"/>
              <a:t>’</a:t>
            </a:r>
            <a:r>
              <a:rPr lang="en-US" sz="2800" smtClean="0">
                <a:latin typeface="Sylfaen" pitchFamily="18" charset="0"/>
              </a:rPr>
              <a:t>t come easily to you.</a:t>
            </a:r>
          </a:p>
          <a:p>
            <a:pPr eaLnBrk="1" hangingPunct="1">
              <a:defRPr/>
            </a:pPr>
            <a:r>
              <a:rPr lang="en-US" sz="2800" smtClean="0">
                <a:latin typeface="Sylfaen" pitchFamily="18" charset="0"/>
              </a:rPr>
              <a:t>Be flexible and adaptable, try new things and new ways.</a:t>
            </a:r>
          </a:p>
          <a:p>
            <a:pPr eaLnBrk="1" hangingPunct="1">
              <a:defRPr/>
            </a:pPr>
            <a:r>
              <a:rPr lang="en-US" sz="2800" smtClean="0">
                <a:latin typeface="Sylfaen" pitchFamily="18" charset="0"/>
              </a:rPr>
              <a:t>Keep growing! Don</a:t>
            </a:r>
            <a:r>
              <a:rPr lang="en-US" sz="2800" smtClean="0"/>
              <a:t>’</a:t>
            </a:r>
            <a:r>
              <a:rPr lang="en-US" sz="2800" smtClean="0">
                <a:latin typeface="Sylfaen" pitchFamily="18" charset="0"/>
              </a:rPr>
              <a:t>t be easily satisfied!</a:t>
            </a:r>
          </a:p>
        </p:txBody>
      </p:sp>
      <p:pic>
        <p:nvPicPr>
          <p:cNvPr id="37894" name="Picture 6" descr="MCj030368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495800"/>
            <a:ext cx="17224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4267200"/>
            <a:ext cx="990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MCj0403997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724400"/>
            <a:ext cx="10731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MCj0197588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5867400"/>
            <a:ext cx="2546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16" descr="MCj0406148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648200"/>
            <a:ext cx="1851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1000" fill="hold"/>
                                        <p:tgtEl>
                                          <p:spTgt spid="37890"/>
                                        </p:tgtEl>
                                        <p:attrNameLst>
                                          <p:attrName>ppt_x</p:attrName>
                                        </p:attrNameLst>
                                      </p:cBhvr>
                                      <p:tavLst>
                                        <p:tav tm="0">
                                          <p:val>
                                            <p:strVal val="#ppt_x"/>
                                          </p:val>
                                        </p:tav>
                                        <p:tav tm="100000">
                                          <p:val>
                                            <p:strVal val="#ppt_x"/>
                                          </p:val>
                                        </p:tav>
                                      </p:tavLst>
                                    </p:anim>
                                    <p:anim calcmode="lin" valueType="num">
                                      <p:cBhvr additive="base">
                                        <p:cTn id="8" dur="1000" fill="hold"/>
                                        <p:tgtEl>
                                          <p:spTgt spid="3789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nodeType="clickEffect">
                                  <p:stCondLst>
                                    <p:cond delay="0"/>
                                  </p:stCondLst>
                                  <p:childTnLst>
                                    <p:set>
                                      <p:cBhvr>
                                        <p:cTn id="12" dur="1" fill="hold">
                                          <p:stCondLst>
                                            <p:cond delay="0"/>
                                          </p:stCondLst>
                                        </p:cTn>
                                        <p:tgtEl>
                                          <p:spTgt spid="37904"/>
                                        </p:tgtEl>
                                        <p:attrNameLst>
                                          <p:attrName>style.visibility</p:attrName>
                                        </p:attrNameLst>
                                      </p:cBhvr>
                                      <p:to>
                                        <p:strVal val="visible"/>
                                      </p:to>
                                    </p:set>
                                    <p:anim from="(-#ppt_w/2)" to="(#ppt_x)" calcmode="lin" valueType="num">
                                      <p:cBhvr>
                                        <p:cTn id="13" dur="600" fill="hold">
                                          <p:stCondLst>
                                            <p:cond delay="0"/>
                                          </p:stCondLst>
                                        </p:cTn>
                                        <p:tgtEl>
                                          <p:spTgt spid="37904"/>
                                        </p:tgtEl>
                                        <p:attrNameLst>
                                          <p:attrName>ppt_x</p:attrName>
                                        </p:attrNameLst>
                                      </p:cBhvr>
                                    </p:anim>
                                    <p:anim from="0" to="-1.0" calcmode="lin" valueType="num">
                                      <p:cBhvr>
                                        <p:cTn id="14" dur="200" decel="50000" autoRev="1" fill="hold">
                                          <p:stCondLst>
                                            <p:cond delay="600"/>
                                          </p:stCondLst>
                                        </p:cTn>
                                        <p:tgtEl>
                                          <p:spTgt spid="37904"/>
                                        </p:tgtEl>
                                        <p:attrNameLst>
                                          <p:attrName>xshear</p:attrName>
                                        </p:attrNameLst>
                                      </p:cBhvr>
                                    </p:anim>
                                    <p:animScale>
                                      <p:cBhvr>
                                        <p:cTn id="15" dur="200" decel="100000" autoRev="1" fill="hold">
                                          <p:stCondLst>
                                            <p:cond delay="600"/>
                                          </p:stCondLst>
                                        </p:cTn>
                                        <p:tgtEl>
                                          <p:spTgt spid="37904"/>
                                        </p:tgtEl>
                                      </p:cBhvr>
                                      <p:from x="100000" y="100000"/>
                                      <p:to x="80000" y="100000"/>
                                    </p:animScale>
                                    <p:anim by="(#ppt_h/3+#ppt_w*0.1)" calcmode="lin" valueType="num">
                                      <p:cBhvr additive="sum">
                                        <p:cTn id="16" dur="200" decel="100000" autoRev="1" fill="hold">
                                          <p:stCondLst>
                                            <p:cond delay="600"/>
                                          </p:stCondLst>
                                        </p:cTn>
                                        <p:tgtEl>
                                          <p:spTgt spid="37904"/>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7891">
                                            <p:txEl>
                                              <p:pRg st="0" end="0"/>
                                            </p:txEl>
                                          </p:spTgt>
                                        </p:tgtEl>
                                        <p:attrNameLst>
                                          <p:attrName>style.visibility</p:attrName>
                                        </p:attrNameLst>
                                      </p:cBhvr>
                                      <p:to>
                                        <p:strVal val="visible"/>
                                      </p:to>
                                    </p:set>
                                    <p:anim calcmode="lin" valueType="num">
                                      <p:cBhvr additive="base">
                                        <p:cTn id="21" dur="10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7891">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7894"/>
                                        </p:tgtEl>
                                        <p:attrNameLst>
                                          <p:attrName>style.visibility</p:attrName>
                                        </p:attrNameLst>
                                      </p:cBhvr>
                                      <p:to>
                                        <p:strVal val="visible"/>
                                      </p:to>
                                    </p:set>
                                    <p:anim calcmode="lin" valueType="num">
                                      <p:cBhvr additive="base">
                                        <p:cTn id="25" dur="500" fill="hold"/>
                                        <p:tgtEl>
                                          <p:spTgt spid="37894"/>
                                        </p:tgtEl>
                                        <p:attrNameLst>
                                          <p:attrName>ppt_x</p:attrName>
                                        </p:attrNameLst>
                                      </p:cBhvr>
                                      <p:tavLst>
                                        <p:tav tm="0">
                                          <p:val>
                                            <p:strVal val="#ppt_x"/>
                                          </p:val>
                                        </p:tav>
                                        <p:tav tm="100000">
                                          <p:val>
                                            <p:strVal val="#ppt_x"/>
                                          </p:val>
                                        </p:tav>
                                      </p:tavLst>
                                    </p:anim>
                                    <p:anim calcmode="lin" valueType="num">
                                      <p:cBhvr additive="base">
                                        <p:cTn id="26"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1">
                                            <p:txEl>
                                              <p:pRg st="1" end="1"/>
                                            </p:txEl>
                                          </p:spTgt>
                                        </p:tgtEl>
                                        <p:attrNameLst>
                                          <p:attrName>style.visibility</p:attrName>
                                        </p:attrNameLst>
                                      </p:cBhvr>
                                      <p:to>
                                        <p:strVal val="visible"/>
                                      </p:to>
                                    </p:set>
                                    <p:anim calcmode="lin" valueType="num">
                                      <p:cBhvr additive="base">
                                        <p:cTn id="31" dur="10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891">
                                            <p:txEl>
                                              <p:pRg st="1" end="1"/>
                                            </p:txEl>
                                          </p:spTgt>
                                        </p:tgtEl>
                                        <p:attrNameLst>
                                          <p:attrName>ppt_y</p:attrName>
                                        </p:attrNameLst>
                                      </p:cBhvr>
                                      <p:tavLst>
                                        <p:tav tm="0">
                                          <p:val>
                                            <p:strVal val="#ppt_y"/>
                                          </p:val>
                                        </p:tav>
                                        <p:tav tm="100000">
                                          <p:val>
                                            <p:strVal val="#ppt_y"/>
                                          </p:val>
                                        </p:tav>
                                      </p:tavLst>
                                    </p:anim>
                                  </p:childTnLst>
                                </p:cTn>
                              </p:par>
                              <p:par>
                                <p:cTn id="33" presetID="5" presetClass="entr" presetSubtype="10" fill="hold" nodeType="withEffect">
                                  <p:stCondLst>
                                    <p:cond delay="0"/>
                                  </p:stCondLst>
                                  <p:childTnLst>
                                    <p:set>
                                      <p:cBhvr>
                                        <p:cTn id="34" dur="1" fill="hold">
                                          <p:stCondLst>
                                            <p:cond delay="0"/>
                                          </p:stCondLst>
                                        </p:cTn>
                                        <p:tgtEl>
                                          <p:spTgt spid="37900"/>
                                        </p:tgtEl>
                                        <p:attrNameLst>
                                          <p:attrName>style.visibility</p:attrName>
                                        </p:attrNameLst>
                                      </p:cBhvr>
                                      <p:to>
                                        <p:strVal val="visible"/>
                                      </p:to>
                                    </p:set>
                                    <p:animEffect transition="in" filter="checkerboard(across)">
                                      <p:cBhvr>
                                        <p:cTn id="35" dur="500"/>
                                        <p:tgtEl>
                                          <p:spTgt spid="3790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7891">
                                            <p:txEl>
                                              <p:pRg st="2" end="2"/>
                                            </p:txEl>
                                          </p:spTgt>
                                        </p:tgtEl>
                                        <p:attrNameLst>
                                          <p:attrName>style.visibility</p:attrName>
                                        </p:attrNameLst>
                                      </p:cBhvr>
                                      <p:to>
                                        <p:strVal val="visible"/>
                                      </p:to>
                                    </p:set>
                                    <p:anim calcmode="lin" valueType="num">
                                      <p:cBhvr additive="base">
                                        <p:cTn id="40" dur="10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37891">
                                            <p:txEl>
                                              <p:pRg st="2" end="2"/>
                                            </p:txEl>
                                          </p:spTgt>
                                        </p:tgtEl>
                                        <p:attrNameLst>
                                          <p:attrName>ppt_y</p:attrName>
                                        </p:attrNameLst>
                                      </p:cBhvr>
                                      <p:tavLst>
                                        <p:tav tm="0">
                                          <p:val>
                                            <p:strVal val="#ppt_y"/>
                                          </p:val>
                                        </p:tav>
                                        <p:tav tm="100000">
                                          <p:val>
                                            <p:strVal val="#ppt_y"/>
                                          </p:val>
                                        </p:tav>
                                      </p:tavLst>
                                    </p:anim>
                                  </p:childTnLst>
                                </p:cTn>
                              </p:par>
                              <p:par>
                                <p:cTn id="42" presetID="26" presetClass="entr" presetSubtype="0" fill="hold" nodeType="withEffect">
                                  <p:stCondLst>
                                    <p:cond delay="0"/>
                                  </p:stCondLst>
                                  <p:childTnLst>
                                    <p:set>
                                      <p:cBhvr>
                                        <p:cTn id="43" dur="1" fill="hold">
                                          <p:stCondLst>
                                            <p:cond delay="0"/>
                                          </p:stCondLst>
                                        </p:cTn>
                                        <p:tgtEl>
                                          <p:spTgt spid="37899"/>
                                        </p:tgtEl>
                                        <p:attrNameLst>
                                          <p:attrName>style.visibility</p:attrName>
                                        </p:attrNameLst>
                                      </p:cBhvr>
                                      <p:to>
                                        <p:strVal val="visible"/>
                                      </p:to>
                                    </p:set>
                                    <p:animEffect transition="in" filter="wipe(down)">
                                      <p:cBhvr>
                                        <p:cTn id="44" dur="580">
                                          <p:stCondLst>
                                            <p:cond delay="0"/>
                                          </p:stCondLst>
                                        </p:cTn>
                                        <p:tgtEl>
                                          <p:spTgt spid="37899"/>
                                        </p:tgtEl>
                                      </p:cBhvr>
                                    </p:animEffect>
                                    <p:anim calcmode="lin" valueType="num">
                                      <p:cBhvr>
                                        <p:cTn id="45" dur="1822" tmFilter="0,0; 0.14,0.36; 0.43,0.73; 0.71,0.91; 1.0,1.0">
                                          <p:stCondLst>
                                            <p:cond delay="0"/>
                                          </p:stCondLst>
                                        </p:cTn>
                                        <p:tgtEl>
                                          <p:spTgt spid="3789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789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789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789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7899"/>
                                        </p:tgtEl>
                                        <p:attrNameLst>
                                          <p:attrName>ppt_y</p:attrName>
                                        </p:attrNameLst>
                                      </p:cBhvr>
                                      <p:tavLst>
                                        <p:tav tm="0" fmla="#ppt_y-sin(pi*$)/81">
                                          <p:val>
                                            <p:fltVal val="0"/>
                                          </p:val>
                                        </p:tav>
                                        <p:tav tm="100000">
                                          <p:val>
                                            <p:fltVal val="1"/>
                                          </p:val>
                                        </p:tav>
                                      </p:tavLst>
                                    </p:anim>
                                    <p:animScale>
                                      <p:cBhvr>
                                        <p:cTn id="50" dur="26">
                                          <p:stCondLst>
                                            <p:cond delay="650"/>
                                          </p:stCondLst>
                                        </p:cTn>
                                        <p:tgtEl>
                                          <p:spTgt spid="37899"/>
                                        </p:tgtEl>
                                      </p:cBhvr>
                                      <p:to x="100000" y="60000"/>
                                    </p:animScale>
                                    <p:animScale>
                                      <p:cBhvr>
                                        <p:cTn id="51" dur="166" decel="50000">
                                          <p:stCondLst>
                                            <p:cond delay="676"/>
                                          </p:stCondLst>
                                        </p:cTn>
                                        <p:tgtEl>
                                          <p:spTgt spid="37899"/>
                                        </p:tgtEl>
                                      </p:cBhvr>
                                      <p:to x="100000" y="100000"/>
                                    </p:animScale>
                                    <p:animScale>
                                      <p:cBhvr>
                                        <p:cTn id="52" dur="26">
                                          <p:stCondLst>
                                            <p:cond delay="1312"/>
                                          </p:stCondLst>
                                        </p:cTn>
                                        <p:tgtEl>
                                          <p:spTgt spid="37899"/>
                                        </p:tgtEl>
                                      </p:cBhvr>
                                      <p:to x="100000" y="80000"/>
                                    </p:animScale>
                                    <p:animScale>
                                      <p:cBhvr>
                                        <p:cTn id="53" dur="166" decel="50000">
                                          <p:stCondLst>
                                            <p:cond delay="1338"/>
                                          </p:stCondLst>
                                        </p:cTn>
                                        <p:tgtEl>
                                          <p:spTgt spid="37899"/>
                                        </p:tgtEl>
                                      </p:cBhvr>
                                      <p:to x="100000" y="100000"/>
                                    </p:animScale>
                                    <p:animScale>
                                      <p:cBhvr>
                                        <p:cTn id="54" dur="26">
                                          <p:stCondLst>
                                            <p:cond delay="1642"/>
                                          </p:stCondLst>
                                        </p:cTn>
                                        <p:tgtEl>
                                          <p:spTgt spid="37899"/>
                                        </p:tgtEl>
                                      </p:cBhvr>
                                      <p:to x="100000" y="90000"/>
                                    </p:animScale>
                                    <p:animScale>
                                      <p:cBhvr>
                                        <p:cTn id="55" dur="166" decel="50000">
                                          <p:stCondLst>
                                            <p:cond delay="1668"/>
                                          </p:stCondLst>
                                        </p:cTn>
                                        <p:tgtEl>
                                          <p:spTgt spid="37899"/>
                                        </p:tgtEl>
                                      </p:cBhvr>
                                      <p:to x="100000" y="100000"/>
                                    </p:animScale>
                                    <p:animScale>
                                      <p:cBhvr>
                                        <p:cTn id="56" dur="26">
                                          <p:stCondLst>
                                            <p:cond delay="1808"/>
                                          </p:stCondLst>
                                        </p:cTn>
                                        <p:tgtEl>
                                          <p:spTgt spid="37899"/>
                                        </p:tgtEl>
                                      </p:cBhvr>
                                      <p:to x="100000" y="95000"/>
                                    </p:animScale>
                                    <p:animScale>
                                      <p:cBhvr>
                                        <p:cTn id="57" dur="166" decel="50000">
                                          <p:stCondLst>
                                            <p:cond delay="1834"/>
                                          </p:stCondLst>
                                        </p:cTn>
                                        <p:tgtEl>
                                          <p:spTgt spid="37899"/>
                                        </p:tgtEl>
                                      </p:cBhvr>
                                      <p:to x="100000" y="100000"/>
                                    </p:animScale>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37891">
                                            <p:txEl>
                                              <p:pRg st="3" end="3"/>
                                            </p:txEl>
                                          </p:spTgt>
                                        </p:tgtEl>
                                        <p:attrNameLst>
                                          <p:attrName>style.visibility</p:attrName>
                                        </p:attrNameLst>
                                      </p:cBhvr>
                                      <p:to>
                                        <p:strVal val="visible"/>
                                      </p:to>
                                    </p:set>
                                    <p:anim calcmode="lin" valueType="num">
                                      <p:cBhvr additive="base">
                                        <p:cTn id="62" dur="10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63" dur="1000" fill="hold"/>
                                        <p:tgtEl>
                                          <p:spTgt spid="37891">
                                            <p:txEl>
                                              <p:pRg st="3" end="3"/>
                                            </p:txEl>
                                          </p:spTgt>
                                        </p:tgtEl>
                                        <p:attrNameLst>
                                          <p:attrName>ppt_y</p:attrName>
                                        </p:attrNameLst>
                                      </p:cBhvr>
                                      <p:tavLst>
                                        <p:tav tm="0">
                                          <p:val>
                                            <p:strVal val="#ppt_y"/>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37901"/>
                                        </p:tgtEl>
                                        <p:attrNameLst>
                                          <p:attrName>style.visibility</p:attrName>
                                        </p:attrNameLst>
                                      </p:cBhvr>
                                      <p:to>
                                        <p:strVal val="visible"/>
                                      </p:to>
                                    </p:set>
                                    <p:anim calcmode="lin" valueType="num">
                                      <p:cBhvr>
                                        <p:cTn id="66" dur="500" fill="hold"/>
                                        <p:tgtEl>
                                          <p:spTgt spid="37901"/>
                                        </p:tgtEl>
                                        <p:attrNameLst>
                                          <p:attrName>ppt_w</p:attrName>
                                        </p:attrNameLst>
                                      </p:cBhvr>
                                      <p:tavLst>
                                        <p:tav tm="0">
                                          <p:val>
                                            <p:fltVal val="0"/>
                                          </p:val>
                                        </p:tav>
                                        <p:tav tm="100000">
                                          <p:val>
                                            <p:strVal val="#ppt_w"/>
                                          </p:val>
                                        </p:tav>
                                      </p:tavLst>
                                    </p:anim>
                                    <p:anim calcmode="lin" valueType="num">
                                      <p:cBhvr>
                                        <p:cTn id="67" dur="500" fill="hold"/>
                                        <p:tgtEl>
                                          <p:spTgt spid="37901"/>
                                        </p:tgtEl>
                                        <p:attrNameLst>
                                          <p:attrName>ppt_h</p:attrName>
                                        </p:attrNameLst>
                                      </p:cBhvr>
                                      <p:tavLst>
                                        <p:tav tm="0">
                                          <p:val>
                                            <p:fltVal val="0"/>
                                          </p:val>
                                        </p:tav>
                                        <p:tav tm="100000">
                                          <p:val>
                                            <p:strVal val="#ppt_h"/>
                                          </p:val>
                                        </p:tav>
                                      </p:tavLst>
                                    </p:anim>
                                    <p:anim calcmode="lin" valueType="num">
                                      <p:cBhvr>
                                        <p:cTn id="68" dur="500" fill="hold"/>
                                        <p:tgtEl>
                                          <p:spTgt spid="37901"/>
                                        </p:tgtEl>
                                        <p:attrNameLst>
                                          <p:attrName>style.rotation</p:attrName>
                                        </p:attrNameLst>
                                      </p:cBhvr>
                                      <p:tavLst>
                                        <p:tav tm="0">
                                          <p:val>
                                            <p:fltVal val="360"/>
                                          </p:val>
                                        </p:tav>
                                        <p:tav tm="100000">
                                          <p:val>
                                            <p:fltVal val="0"/>
                                          </p:val>
                                        </p:tav>
                                      </p:tavLst>
                                    </p:anim>
                                    <p:animEffect transition="in" filter="fade">
                                      <p:cBhvr>
                                        <p:cTn id="69"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457200"/>
            <a:ext cx="8229600" cy="1292225"/>
          </a:xfrm>
        </p:spPr>
        <p:txBody>
          <a:bodyPr/>
          <a:lstStyle/>
          <a:p>
            <a:pPr eaLnBrk="1" hangingPunct="1">
              <a:defRPr/>
            </a:pPr>
            <a:r>
              <a:rPr lang="en-US" sz="3600" smtClean="0">
                <a:solidFill>
                  <a:srgbClr val="C73609"/>
                </a:solidFill>
                <a:latin typeface="Impact" pitchFamily="34" charset="0"/>
              </a:rPr>
              <a:t>Different Teaching Styles</a:t>
            </a:r>
            <a:br>
              <a:rPr lang="en-US" sz="3600" smtClean="0">
                <a:solidFill>
                  <a:srgbClr val="C73609"/>
                </a:solidFill>
                <a:latin typeface="Impact" pitchFamily="34" charset="0"/>
              </a:rPr>
            </a:br>
            <a:r>
              <a:rPr lang="en-US" sz="3600" smtClean="0">
                <a:solidFill>
                  <a:srgbClr val="C73609"/>
                </a:solidFill>
                <a:latin typeface="Impact" pitchFamily="34" charset="0"/>
              </a:rPr>
              <a:t>Are they compatible with your learning style?</a:t>
            </a:r>
          </a:p>
        </p:txBody>
      </p:sp>
      <p:sp>
        <p:nvSpPr>
          <p:cNvPr id="46083" name="Rectangle 3"/>
          <p:cNvSpPr>
            <a:spLocks noGrp="1" noChangeArrowheads="1"/>
          </p:cNvSpPr>
          <p:nvPr>
            <p:ph type="body" sz="half" idx="1"/>
          </p:nvPr>
        </p:nvSpPr>
        <p:spPr>
          <a:xfrm>
            <a:off x="381000" y="1600200"/>
            <a:ext cx="7239000" cy="4267200"/>
          </a:xfrm>
        </p:spPr>
        <p:txBody>
          <a:bodyPr/>
          <a:lstStyle/>
          <a:p>
            <a:pPr eaLnBrk="1" hangingPunct="1">
              <a:lnSpc>
                <a:spcPct val="90000"/>
              </a:lnSpc>
              <a:buFont typeface="Wingdings" pitchFamily="2" charset="2"/>
              <a:buBlip>
                <a:blip r:embed="rId3"/>
              </a:buBlip>
              <a:defRPr/>
            </a:pPr>
            <a:r>
              <a:rPr lang="en-US" sz="2400" smtClean="0">
                <a:solidFill>
                  <a:srgbClr val="FF3300"/>
                </a:solidFill>
                <a:latin typeface="Sylfaen" pitchFamily="18" charset="0"/>
              </a:rPr>
              <a:t>Lecture</a:t>
            </a:r>
            <a:r>
              <a:rPr lang="en-US" sz="2400" smtClean="0">
                <a:latin typeface="Sylfaen" pitchFamily="18" charset="0"/>
              </a:rPr>
              <a:t> </a:t>
            </a:r>
            <a:r>
              <a:rPr lang="en-US" sz="2400" smtClean="0"/>
              <a:t>–</a:t>
            </a:r>
            <a:r>
              <a:rPr lang="en-US" sz="2800" smtClean="0">
                <a:latin typeface="Sylfaen" pitchFamily="18" charset="0"/>
              </a:rPr>
              <a:t> </a:t>
            </a:r>
            <a:r>
              <a:rPr lang="en-US" sz="2400" smtClean="0">
                <a:latin typeface="Sylfaen" pitchFamily="18" charset="0"/>
              </a:rPr>
              <a:t>teacher talks all period</a:t>
            </a:r>
          </a:p>
          <a:p>
            <a:pPr eaLnBrk="1" hangingPunct="1">
              <a:lnSpc>
                <a:spcPct val="90000"/>
              </a:lnSpc>
              <a:buFont typeface="Wingdings" pitchFamily="2" charset="2"/>
              <a:buBlip>
                <a:blip r:embed="rId3"/>
              </a:buBlip>
              <a:defRPr/>
            </a:pPr>
            <a:r>
              <a:rPr lang="en-US" sz="2400" smtClean="0">
                <a:solidFill>
                  <a:srgbClr val="FF3300"/>
                </a:solidFill>
                <a:latin typeface="Sylfaen" pitchFamily="18" charset="0"/>
              </a:rPr>
              <a:t>Group discussion</a:t>
            </a:r>
            <a:r>
              <a:rPr lang="en-US" sz="2800" smtClean="0">
                <a:latin typeface="Sylfaen" pitchFamily="18" charset="0"/>
              </a:rPr>
              <a:t> </a:t>
            </a:r>
            <a:r>
              <a:rPr lang="en-US" sz="2800" smtClean="0"/>
              <a:t>–</a:t>
            </a:r>
            <a:r>
              <a:rPr lang="en-US" sz="2800" smtClean="0">
                <a:latin typeface="Sylfaen" pitchFamily="18" charset="0"/>
              </a:rPr>
              <a:t> </a:t>
            </a:r>
            <a:r>
              <a:rPr lang="en-US" sz="2400" smtClean="0">
                <a:latin typeface="Sylfaen" pitchFamily="18" charset="0"/>
              </a:rPr>
              <a:t>teacher talks but encourages discussion</a:t>
            </a:r>
            <a:endParaRPr lang="en-US" sz="2800" smtClean="0">
              <a:latin typeface="Sylfaen" pitchFamily="18" charset="0"/>
            </a:endParaRPr>
          </a:p>
          <a:p>
            <a:pPr eaLnBrk="1" hangingPunct="1">
              <a:lnSpc>
                <a:spcPct val="90000"/>
              </a:lnSpc>
              <a:buFont typeface="Wingdings" pitchFamily="2" charset="2"/>
              <a:buBlip>
                <a:blip r:embed="rId3"/>
              </a:buBlip>
              <a:defRPr/>
            </a:pPr>
            <a:r>
              <a:rPr lang="en-US" sz="2400" smtClean="0">
                <a:solidFill>
                  <a:srgbClr val="FF3300"/>
                </a:solidFill>
                <a:latin typeface="Sylfaen" pitchFamily="18" charset="0"/>
              </a:rPr>
              <a:t>Small groups</a:t>
            </a:r>
            <a:r>
              <a:rPr lang="en-US" sz="2800" smtClean="0">
                <a:latin typeface="Sylfaen" pitchFamily="18" charset="0"/>
              </a:rPr>
              <a:t> </a:t>
            </a:r>
            <a:r>
              <a:rPr lang="en-US" sz="2800" smtClean="0"/>
              <a:t>–</a:t>
            </a:r>
            <a:r>
              <a:rPr lang="en-US" sz="2800" smtClean="0">
                <a:latin typeface="Sylfaen" pitchFamily="18" charset="0"/>
              </a:rPr>
              <a:t> </a:t>
            </a:r>
            <a:r>
              <a:rPr lang="en-US" sz="2400" smtClean="0">
                <a:latin typeface="Sylfaen" pitchFamily="18" charset="0"/>
              </a:rPr>
              <a:t>teacher aids (facilitates) group interaction</a:t>
            </a:r>
          </a:p>
          <a:p>
            <a:pPr eaLnBrk="1" hangingPunct="1">
              <a:lnSpc>
                <a:spcPct val="90000"/>
              </a:lnSpc>
              <a:buFont typeface="Wingdings" pitchFamily="2" charset="2"/>
              <a:buBlip>
                <a:blip r:embed="rId3"/>
              </a:buBlip>
              <a:defRPr/>
            </a:pPr>
            <a:r>
              <a:rPr lang="en-US" sz="2400" smtClean="0">
                <a:solidFill>
                  <a:srgbClr val="FF3300"/>
                </a:solidFill>
                <a:latin typeface="Sylfaen" pitchFamily="18" charset="0"/>
              </a:rPr>
              <a:t>Visual focus </a:t>
            </a:r>
            <a:r>
              <a:rPr lang="en-US" sz="2400" smtClean="0"/>
              <a:t>–</a:t>
            </a:r>
            <a:r>
              <a:rPr lang="en-US" sz="2400" smtClean="0">
                <a:latin typeface="Sylfaen" pitchFamily="18" charset="0"/>
              </a:rPr>
              <a:t> teacher uses lots of visual aids</a:t>
            </a:r>
          </a:p>
          <a:p>
            <a:pPr eaLnBrk="1" hangingPunct="1">
              <a:lnSpc>
                <a:spcPct val="90000"/>
              </a:lnSpc>
              <a:buFont typeface="Wingdings" pitchFamily="2" charset="2"/>
              <a:buBlip>
                <a:blip r:embed="rId3"/>
              </a:buBlip>
              <a:defRPr/>
            </a:pPr>
            <a:r>
              <a:rPr lang="en-US" sz="2400" smtClean="0">
                <a:solidFill>
                  <a:srgbClr val="FF3300"/>
                </a:solidFill>
                <a:latin typeface="Sylfaen" pitchFamily="18" charset="0"/>
              </a:rPr>
              <a:t>Verbal focus</a:t>
            </a:r>
            <a:r>
              <a:rPr lang="en-US" sz="2400" smtClean="0">
                <a:latin typeface="Sylfaen" pitchFamily="18" charset="0"/>
              </a:rPr>
              <a:t> </a:t>
            </a:r>
            <a:r>
              <a:rPr lang="en-US" sz="2400" smtClean="0"/>
              <a:t>–</a:t>
            </a:r>
            <a:r>
              <a:rPr lang="en-US" sz="2400" smtClean="0">
                <a:latin typeface="Sylfaen" pitchFamily="18" charset="0"/>
              </a:rPr>
              <a:t> words, words &amp; more words</a:t>
            </a:r>
          </a:p>
          <a:p>
            <a:pPr eaLnBrk="1" hangingPunct="1">
              <a:lnSpc>
                <a:spcPct val="90000"/>
              </a:lnSpc>
              <a:buFont typeface="Wingdings" pitchFamily="2" charset="2"/>
              <a:buBlip>
                <a:blip r:embed="rId3"/>
              </a:buBlip>
              <a:defRPr/>
            </a:pPr>
            <a:r>
              <a:rPr lang="en-US" sz="2400" smtClean="0">
                <a:solidFill>
                  <a:srgbClr val="FF3300"/>
                </a:solidFill>
                <a:latin typeface="Sylfaen" pitchFamily="18" charset="0"/>
              </a:rPr>
              <a:t>Logical sequence</a:t>
            </a:r>
            <a:r>
              <a:rPr lang="en-US" sz="2400" smtClean="0">
                <a:latin typeface="Sylfaen" pitchFamily="18" charset="0"/>
              </a:rPr>
              <a:t> </a:t>
            </a:r>
            <a:r>
              <a:rPr lang="en-US" sz="2400" smtClean="0"/>
              <a:t>–</a:t>
            </a:r>
            <a:r>
              <a:rPr lang="en-US" sz="2400" smtClean="0">
                <a:latin typeface="Sylfaen" pitchFamily="18" charset="0"/>
              </a:rPr>
              <a:t> teacher presents material in a step-by-step, reasonable format</a:t>
            </a:r>
          </a:p>
          <a:p>
            <a:pPr eaLnBrk="1" hangingPunct="1">
              <a:lnSpc>
                <a:spcPct val="90000"/>
              </a:lnSpc>
              <a:buFont typeface="Wingdings" pitchFamily="2" charset="2"/>
              <a:buBlip>
                <a:blip r:embed="rId3"/>
              </a:buBlip>
              <a:defRPr/>
            </a:pPr>
            <a:r>
              <a:rPr lang="en-US" sz="2400" smtClean="0">
                <a:solidFill>
                  <a:srgbClr val="FF3300"/>
                </a:solidFill>
                <a:latin typeface="Sylfaen" pitchFamily="18" charset="0"/>
              </a:rPr>
              <a:t>Random sequence</a:t>
            </a:r>
            <a:r>
              <a:rPr lang="en-US" sz="2400" smtClean="0">
                <a:latin typeface="Sylfaen" pitchFamily="18" charset="0"/>
              </a:rPr>
              <a:t> </a:t>
            </a:r>
            <a:r>
              <a:rPr lang="en-US" sz="2400" smtClean="0"/>
              <a:t>–</a:t>
            </a:r>
            <a:r>
              <a:rPr lang="en-US" sz="2400" smtClean="0">
                <a:latin typeface="Sylfaen" pitchFamily="18" charset="0"/>
              </a:rPr>
              <a:t> teacher jumps all over the place</a:t>
            </a:r>
            <a:endParaRPr lang="en-US" sz="2400" smtClean="0">
              <a:solidFill>
                <a:srgbClr val="FF3300"/>
              </a:solidFill>
              <a:latin typeface="Sylfaen" pitchFamily="18" charset="0"/>
            </a:endParaRPr>
          </a:p>
          <a:p>
            <a:pPr eaLnBrk="1" hangingPunct="1">
              <a:lnSpc>
                <a:spcPct val="90000"/>
              </a:lnSpc>
              <a:buFont typeface="Wingdings" pitchFamily="2" charset="2"/>
              <a:buBlip>
                <a:blip r:embed="rId3"/>
              </a:buBlip>
              <a:defRPr/>
            </a:pPr>
            <a:endParaRPr lang="en-US" sz="2800" smtClean="0">
              <a:latin typeface="Sylfaen" pitchFamily="18" charset="0"/>
            </a:endParaRPr>
          </a:p>
          <a:p>
            <a:pPr eaLnBrk="1" hangingPunct="1">
              <a:lnSpc>
                <a:spcPct val="90000"/>
              </a:lnSpc>
              <a:buFont typeface="Wingdings" pitchFamily="2" charset="2"/>
              <a:buNone/>
              <a:defRPr/>
            </a:pPr>
            <a:endParaRPr lang="en-US" sz="2800" smtClean="0">
              <a:latin typeface="Arial Unicode MS" pitchFamily="34" charset="-128"/>
            </a:endParaRPr>
          </a:p>
        </p:txBody>
      </p:sp>
      <p:sp>
        <p:nvSpPr>
          <p:cNvPr id="46089" name="WordArt 9"/>
          <p:cNvSpPr>
            <a:spLocks noChangeArrowheads="1" noChangeShapeType="1" noTextEdit="1"/>
          </p:cNvSpPr>
          <p:nvPr/>
        </p:nvSpPr>
        <p:spPr bwMode="auto">
          <a:xfrm>
            <a:off x="1600200" y="5867400"/>
            <a:ext cx="6858000" cy="5715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a:r>
              <a:rPr lang="en-GB" sz="3600" kern="10">
                <a:solidFill>
                  <a:srgbClr val="800000"/>
                </a:solidFill>
                <a:effectLst>
                  <a:outerShdw dist="35921" dir="2700000" algn="ctr" rotWithShape="0">
                    <a:srgbClr val="C0C0C0">
                      <a:alpha val="79999"/>
                    </a:srgbClr>
                  </a:outerShdw>
                </a:effectLst>
                <a:latin typeface="Impact"/>
              </a:rPr>
              <a:t>Really important - be adaptable!</a:t>
            </a:r>
          </a:p>
        </p:txBody>
      </p:sp>
      <p:pic>
        <p:nvPicPr>
          <p:cNvPr id="46090" name="Picture 10" descr="MPj039987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200" y="2438400"/>
            <a:ext cx="1420813"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dissolve">
                                      <p:cBhvr>
                                        <p:cTn id="12" dur="500"/>
                                        <p:tgtEl>
                                          <p:spTgt spid="460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dissolve">
                                      <p:cBhvr>
                                        <p:cTn id="17" dur="500"/>
                                        <p:tgtEl>
                                          <p:spTgt spid="460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dissolve">
                                      <p:cBhvr>
                                        <p:cTn id="22" dur="500"/>
                                        <p:tgtEl>
                                          <p:spTgt spid="460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083">
                                            <p:txEl>
                                              <p:pRg st="3" end="3"/>
                                            </p:txEl>
                                          </p:spTgt>
                                        </p:tgtEl>
                                        <p:attrNameLst>
                                          <p:attrName>style.visibility</p:attrName>
                                        </p:attrNameLst>
                                      </p:cBhvr>
                                      <p:to>
                                        <p:strVal val="visible"/>
                                      </p:to>
                                    </p:set>
                                    <p:animEffect transition="in" filter="dissolve">
                                      <p:cBhvr>
                                        <p:cTn id="27" dur="500"/>
                                        <p:tgtEl>
                                          <p:spTgt spid="460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6083">
                                            <p:txEl>
                                              <p:pRg st="4" end="4"/>
                                            </p:txEl>
                                          </p:spTgt>
                                        </p:tgtEl>
                                        <p:attrNameLst>
                                          <p:attrName>style.visibility</p:attrName>
                                        </p:attrNameLst>
                                      </p:cBhvr>
                                      <p:to>
                                        <p:strVal val="visible"/>
                                      </p:to>
                                    </p:set>
                                    <p:animEffect transition="in" filter="dissolve">
                                      <p:cBhvr>
                                        <p:cTn id="32" dur="500"/>
                                        <p:tgtEl>
                                          <p:spTgt spid="460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Effect transition="in" filter="dissolve">
                                      <p:cBhvr>
                                        <p:cTn id="37" dur="500"/>
                                        <p:tgtEl>
                                          <p:spTgt spid="460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6083">
                                            <p:txEl>
                                              <p:pRg st="6" end="6"/>
                                            </p:txEl>
                                          </p:spTgt>
                                        </p:tgtEl>
                                        <p:attrNameLst>
                                          <p:attrName>style.visibility</p:attrName>
                                        </p:attrNameLst>
                                      </p:cBhvr>
                                      <p:to>
                                        <p:strVal val="visible"/>
                                      </p:to>
                                    </p:set>
                                    <p:animEffect transition="in" filter="dissolve">
                                      <p:cBhvr>
                                        <p:cTn id="42" dur="500"/>
                                        <p:tgtEl>
                                          <p:spTgt spid="4608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46090"/>
                                        </p:tgtEl>
                                        <p:attrNameLst>
                                          <p:attrName>style.visibility</p:attrName>
                                        </p:attrNameLst>
                                      </p:cBhvr>
                                      <p:to>
                                        <p:strVal val="visible"/>
                                      </p:to>
                                    </p:set>
                                    <p:anim calcmode="lin" valueType="num">
                                      <p:cBhvr>
                                        <p:cTn id="47" dur="500" fill="hold"/>
                                        <p:tgtEl>
                                          <p:spTgt spid="46090"/>
                                        </p:tgtEl>
                                        <p:attrNameLst>
                                          <p:attrName>ppt_w</p:attrName>
                                        </p:attrNameLst>
                                      </p:cBhvr>
                                      <p:tavLst>
                                        <p:tav tm="0">
                                          <p:val>
                                            <p:fltVal val="0"/>
                                          </p:val>
                                        </p:tav>
                                        <p:tav tm="100000">
                                          <p:val>
                                            <p:strVal val="#ppt_w"/>
                                          </p:val>
                                        </p:tav>
                                      </p:tavLst>
                                    </p:anim>
                                    <p:anim calcmode="lin" valueType="num">
                                      <p:cBhvr>
                                        <p:cTn id="48" dur="500" fill="hold"/>
                                        <p:tgtEl>
                                          <p:spTgt spid="46090"/>
                                        </p:tgtEl>
                                        <p:attrNameLst>
                                          <p:attrName>ppt_h</p:attrName>
                                        </p:attrNameLst>
                                      </p:cBhvr>
                                      <p:tavLst>
                                        <p:tav tm="0">
                                          <p:val>
                                            <p:fltVal val="0"/>
                                          </p:val>
                                        </p:tav>
                                        <p:tav tm="100000">
                                          <p:val>
                                            <p:strVal val="#ppt_h"/>
                                          </p:val>
                                        </p:tav>
                                      </p:tavLst>
                                    </p:anim>
                                    <p:animEffect transition="in" filter="fade">
                                      <p:cBhvr>
                                        <p:cTn id="49" dur="500"/>
                                        <p:tgtEl>
                                          <p:spTgt spid="4609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46089"/>
                                        </p:tgtEl>
                                        <p:attrNameLst>
                                          <p:attrName>style.visibility</p:attrName>
                                        </p:attrNameLst>
                                      </p:cBhvr>
                                      <p:to>
                                        <p:strVal val="visible"/>
                                      </p:to>
                                    </p:set>
                                    <p:anim calcmode="lin" valueType="num">
                                      <p:cBhvr>
                                        <p:cTn id="54" dur="500" fill="hold"/>
                                        <p:tgtEl>
                                          <p:spTgt spid="46089"/>
                                        </p:tgtEl>
                                        <p:attrNameLst>
                                          <p:attrName>ppt_w</p:attrName>
                                        </p:attrNameLst>
                                      </p:cBhvr>
                                      <p:tavLst>
                                        <p:tav tm="0">
                                          <p:val>
                                            <p:fltVal val="0"/>
                                          </p:val>
                                        </p:tav>
                                        <p:tav tm="100000">
                                          <p:val>
                                            <p:strVal val="#ppt_w"/>
                                          </p:val>
                                        </p:tav>
                                      </p:tavLst>
                                    </p:anim>
                                    <p:anim calcmode="lin" valueType="num">
                                      <p:cBhvr>
                                        <p:cTn id="55" dur="500" fill="hold"/>
                                        <p:tgtEl>
                                          <p:spTgt spid="46089"/>
                                        </p:tgtEl>
                                        <p:attrNameLst>
                                          <p:attrName>ppt_h</p:attrName>
                                        </p:attrNameLst>
                                      </p:cBhvr>
                                      <p:tavLst>
                                        <p:tav tm="0">
                                          <p:val>
                                            <p:fltVal val="0"/>
                                          </p:val>
                                        </p:tav>
                                        <p:tav tm="100000">
                                          <p:val>
                                            <p:strVal val="#ppt_h"/>
                                          </p:val>
                                        </p:tav>
                                      </p:tavLst>
                                    </p:anim>
                                    <p:animEffect transition="in" filter="fade">
                                      <p:cBhvr>
                                        <p:cTn id="56" dur="5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P spid="460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7556500" cy="1600200"/>
          </a:xfrm>
        </p:spPr>
        <p:txBody>
          <a:bodyPr/>
          <a:lstStyle/>
          <a:p>
            <a:pPr eaLnBrk="1" hangingPunct="1">
              <a:defRPr/>
            </a:pPr>
            <a:r>
              <a:rPr lang="en-US" smtClean="0">
                <a:solidFill>
                  <a:srgbClr val="C73609"/>
                </a:solidFill>
                <a:latin typeface="Impact" pitchFamily="34" charset="0"/>
              </a:rPr>
              <a:t>Build Positive Relationships with Your Instructors</a:t>
            </a:r>
          </a:p>
        </p:txBody>
      </p:sp>
      <p:sp>
        <p:nvSpPr>
          <p:cNvPr id="32771" name="Rectangle 3"/>
          <p:cNvSpPr>
            <a:spLocks noGrp="1" noChangeArrowheads="1"/>
          </p:cNvSpPr>
          <p:nvPr>
            <p:ph type="body" sz="half" idx="1"/>
          </p:nvPr>
        </p:nvSpPr>
        <p:spPr>
          <a:xfrm>
            <a:off x="685800" y="1676400"/>
            <a:ext cx="7772400" cy="3657600"/>
          </a:xfrm>
        </p:spPr>
        <p:txBody>
          <a:bodyPr/>
          <a:lstStyle/>
          <a:p>
            <a:pPr eaLnBrk="1" hangingPunct="1">
              <a:lnSpc>
                <a:spcPct val="90000"/>
              </a:lnSpc>
              <a:defRPr/>
            </a:pPr>
            <a:r>
              <a:rPr lang="en-US" sz="2400" smtClean="0">
                <a:latin typeface="Sylfaen" pitchFamily="18" charset="0"/>
              </a:rPr>
              <a:t>Much of college is about interactions with your professors.</a:t>
            </a:r>
          </a:p>
          <a:p>
            <a:pPr eaLnBrk="1" hangingPunct="1">
              <a:lnSpc>
                <a:spcPct val="90000"/>
              </a:lnSpc>
              <a:defRPr/>
            </a:pPr>
            <a:r>
              <a:rPr lang="en-US" sz="2400" smtClean="0">
                <a:latin typeface="Sylfaen" pitchFamily="18" charset="0"/>
              </a:rPr>
              <a:t>The success of those interactions will have a major impact on your overall college success.</a:t>
            </a:r>
          </a:p>
          <a:p>
            <a:pPr eaLnBrk="1" hangingPunct="1">
              <a:lnSpc>
                <a:spcPct val="90000"/>
              </a:lnSpc>
              <a:defRPr/>
            </a:pPr>
            <a:r>
              <a:rPr lang="en-US" sz="2400" smtClean="0">
                <a:latin typeface="Sylfaen" pitchFamily="18" charset="0"/>
              </a:rPr>
              <a:t>Don</a:t>
            </a:r>
            <a:r>
              <a:rPr lang="en-US" sz="2400" smtClean="0"/>
              <a:t>’</a:t>
            </a:r>
            <a:r>
              <a:rPr lang="en-US" sz="2400" smtClean="0">
                <a:latin typeface="Sylfaen" pitchFamily="18" charset="0"/>
              </a:rPr>
              <a:t>t let your learning style or personality preferences control your behavior.</a:t>
            </a:r>
          </a:p>
          <a:p>
            <a:pPr eaLnBrk="1" hangingPunct="1">
              <a:lnSpc>
                <a:spcPct val="90000"/>
              </a:lnSpc>
              <a:defRPr/>
            </a:pPr>
            <a:r>
              <a:rPr lang="en-US" sz="2400" smtClean="0">
                <a:latin typeface="Sylfaen" pitchFamily="18" charset="0"/>
              </a:rPr>
              <a:t>Take responsibility for relating to your instructors in a way that will be most beneficial to you.</a:t>
            </a:r>
          </a:p>
          <a:p>
            <a:pPr eaLnBrk="1" hangingPunct="1">
              <a:lnSpc>
                <a:spcPct val="90000"/>
              </a:lnSpc>
              <a:defRPr/>
            </a:pPr>
            <a:r>
              <a:rPr lang="en-US" sz="2400" smtClean="0">
                <a:latin typeface="Sylfaen" pitchFamily="18" charset="0"/>
              </a:rPr>
              <a:t>They will be more responsive if you appear to be confident and in control.</a:t>
            </a:r>
          </a:p>
        </p:txBody>
      </p:sp>
      <p:pic>
        <p:nvPicPr>
          <p:cNvPr id="32772" name="Picture 4" descr="MCBD06630_0000[1]"/>
          <p:cNvPicPr>
            <a:picLocks noGrp="1" noChangeAspect="1" noChangeArrowheads="1"/>
          </p:cNvPicPr>
          <p:nvPr>
            <p:ph sz="half" idx="2"/>
          </p:nvPr>
        </p:nvPicPr>
        <p:blipFill>
          <a:blip r:embed="rId3"/>
          <a:srcRect/>
          <a:stretch>
            <a:fillRect/>
          </a:stretch>
        </p:blipFill>
        <p:spPr>
          <a:xfrm>
            <a:off x="6096000" y="5002213"/>
            <a:ext cx="2562225" cy="1855787"/>
          </a:xfrm>
          <a:effectLst>
            <a:outerShdw dist="12700" dir="8100000" algn="ctr" rotWithShape="0">
              <a:srgbClr val="808080">
                <a:alpha val="7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1000" fill="hold"/>
                                        <p:tgtEl>
                                          <p:spTgt spid="32770"/>
                                        </p:tgtEl>
                                        <p:attrNameLst>
                                          <p:attrName>ppt_x</p:attrName>
                                        </p:attrNameLst>
                                      </p:cBhvr>
                                      <p:tavLst>
                                        <p:tav tm="0">
                                          <p:val>
                                            <p:strVal val="#ppt_x"/>
                                          </p:val>
                                        </p:tav>
                                        <p:tav tm="100000">
                                          <p:val>
                                            <p:strVal val="#ppt_x"/>
                                          </p:val>
                                        </p:tav>
                                      </p:tavLst>
                                    </p:anim>
                                    <p:anim calcmode="lin" valueType="num">
                                      <p:cBhvr additive="base">
                                        <p:cTn id="8" dur="1000" fill="hold"/>
                                        <p:tgtEl>
                                          <p:spTgt spid="327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32772"/>
                                        </p:tgtEl>
                                        <p:attrNameLst>
                                          <p:attrName>style.visibility</p:attrName>
                                        </p:attrNameLst>
                                      </p:cBhvr>
                                      <p:to>
                                        <p:strVal val="visible"/>
                                      </p:to>
                                    </p:set>
                                    <p:animEffect transition="in" filter="wipe(down)">
                                      <p:cBhvr>
                                        <p:cTn id="13" dur="580">
                                          <p:stCondLst>
                                            <p:cond delay="0"/>
                                          </p:stCondLst>
                                        </p:cTn>
                                        <p:tgtEl>
                                          <p:spTgt spid="32772"/>
                                        </p:tgtEl>
                                      </p:cBhvr>
                                    </p:animEffect>
                                    <p:anim calcmode="lin" valueType="num">
                                      <p:cBhvr>
                                        <p:cTn id="14" dur="1822" tmFilter="0,0; 0.14,0.36; 0.43,0.73; 0.71,0.91; 1.0,1.0">
                                          <p:stCondLst>
                                            <p:cond delay="0"/>
                                          </p:stCondLst>
                                        </p:cTn>
                                        <p:tgtEl>
                                          <p:spTgt spid="3277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277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277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277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2772"/>
                                        </p:tgtEl>
                                        <p:attrNameLst>
                                          <p:attrName>ppt_y</p:attrName>
                                        </p:attrNameLst>
                                      </p:cBhvr>
                                      <p:tavLst>
                                        <p:tav tm="0" fmla="#ppt_y-sin(pi*$)/81">
                                          <p:val>
                                            <p:fltVal val="0"/>
                                          </p:val>
                                        </p:tav>
                                        <p:tav tm="100000">
                                          <p:val>
                                            <p:fltVal val="1"/>
                                          </p:val>
                                        </p:tav>
                                      </p:tavLst>
                                    </p:anim>
                                    <p:animScale>
                                      <p:cBhvr>
                                        <p:cTn id="19" dur="26">
                                          <p:stCondLst>
                                            <p:cond delay="650"/>
                                          </p:stCondLst>
                                        </p:cTn>
                                        <p:tgtEl>
                                          <p:spTgt spid="32772"/>
                                        </p:tgtEl>
                                      </p:cBhvr>
                                      <p:to x="100000" y="60000"/>
                                    </p:animScale>
                                    <p:animScale>
                                      <p:cBhvr>
                                        <p:cTn id="20" dur="166" decel="50000">
                                          <p:stCondLst>
                                            <p:cond delay="676"/>
                                          </p:stCondLst>
                                        </p:cTn>
                                        <p:tgtEl>
                                          <p:spTgt spid="32772"/>
                                        </p:tgtEl>
                                      </p:cBhvr>
                                      <p:to x="100000" y="100000"/>
                                    </p:animScale>
                                    <p:animScale>
                                      <p:cBhvr>
                                        <p:cTn id="21" dur="26">
                                          <p:stCondLst>
                                            <p:cond delay="1312"/>
                                          </p:stCondLst>
                                        </p:cTn>
                                        <p:tgtEl>
                                          <p:spTgt spid="32772"/>
                                        </p:tgtEl>
                                      </p:cBhvr>
                                      <p:to x="100000" y="80000"/>
                                    </p:animScale>
                                    <p:animScale>
                                      <p:cBhvr>
                                        <p:cTn id="22" dur="166" decel="50000">
                                          <p:stCondLst>
                                            <p:cond delay="1338"/>
                                          </p:stCondLst>
                                        </p:cTn>
                                        <p:tgtEl>
                                          <p:spTgt spid="32772"/>
                                        </p:tgtEl>
                                      </p:cBhvr>
                                      <p:to x="100000" y="100000"/>
                                    </p:animScale>
                                    <p:animScale>
                                      <p:cBhvr>
                                        <p:cTn id="23" dur="26">
                                          <p:stCondLst>
                                            <p:cond delay="1642"/>
                                          </p:stCondLst>
                                        </p:cTn>
                                        <p:tgtEl>
                                          <p:spTgt spid="32772"/>
                                        </p:tgtEl>
                                      </p:cBhvr>
                                      <p:to x="100000" y="90000"/>
                                    </p:animScale>
                                    <p:animScale>
                                      <p:cBhvr>
                                        <p:cTn id="24" dur="166" decel="50000">
                                          <p:stCondLst>
                                            <p:cond delay="1668"/>
                                          </p:stCondLst>
                                        </p:cTn>
                                        <p:tgtEl>
                                          <p:spTgt spid="32772"/>
                                        </p:tgtEl>
                                      </p:cBhvr>
                                      <p:to x="100000" y="100000"/>
                                    </p:animScale>
                                    <p:animScale>
                                      <p:cBhvr>
                                        <p:cTn id="25" dur="26">
                                          <p:stCondLst>
                                            <p:cond delay="1808"/>
                                          </p:stCondLst>
                                        </p:cTn>
                                        <p:tgtEl>
                                          <p:spTgt spid="32772"/>
                                        </p:tgtEl>
                                      </p:cBhvr>
                                      <p:to x="100000" y="95000"/>
                                    </p:animScale>
                                    <p:animScale>
                                      <p:cBhvr>
                                        <p:cTn id="26" dur="166" decel="50000">
                                          <p:stCondLst>
                                            <p:cond delay="1834"/>
                                          </p:stCondLst>
                                        </p:cTn>
                                        <p:tgtEl>
                                          <p:spTgt spid="32772"/>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2771">
                                            <p:txEl>
                                              <p:pRg st="0" end="0"/>
                                            </p:txEl>
                                          </p:spTgt>
                                        </p:tgtEl>
                                        <p:attrNameLst>
                                          <p:attrName>style.visibility</p:attrName>
                                        </p:attrNameLst>
                                      </p:cBhvr>
                                      <p:to>
                                        <p:strVal val="visible"/>
                                      </p:to>
                                    </p:set>
                                    <p:animEffect transition="in" filter="box(in)">
                                      <p:cBhvr>
                                        <p:cTn id="31" dur="500"/>
                                        <p:tgtEl>
                                          <p:spTgt spid="32771">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2771">
                                            <p:txEl>
                                              <p:pRg st="1" end="1"/>
                                            </p:txEl>
                                          </p:spTgt>
                                        </p:tgtEl>
                                        <p:attrNameLst>
                                          <p:attrName>style.visibility</p:attrName>
                                        </p:attrNameLst>
                                      </p:cBhvr>
                                      <p:to>
                                        <p:strVal val="visible"/>
                                      </p:to>
                                    </p:set>
                                    <p:animEffect transition="in" filter="box(in)">
                                      <p:cBhvr>
                                        <p:cTn id="36" dur="500"/>
                                        <p:tgtEl>
                                          <p:spTgt spid="32771">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mph" presetSubtype="2" repeatCount="indefinite" fill="hold" nodeType="clickEffect">
                                  <p:stCondLst>
                                    <p:cond delay="0"/>
                                  </p:stCondLst>
                                  <p:childTnLst>
                                    <p:animClr clrSpc="rgb" dir="cw">
                                      <p:cBhvr>
                                        <p:cTn id="40" dur="2000" fill="hold"/>
                                        <p:tgtEl>
                                          <p:spTgt spid="32772"/>
                                        </p:tgtEl>
                                        <p:attrNameLst>
                                          <p:attrName>fillcolor</p:attrName>
                                        </p:attrNameLst>
                                      </p:cBhvr>
                                      <p:to>
                                        <a:schemeClr val="accent2"/>
                                      </p:to>
                                    </p:animClr>
                                    <p:set>
                                      <p:cBhvr>
                                        <p:cTn id="41" dur="2000" fill="hold"/>
                                        <p:tgtEl>
                                          <p:spTgt spid="32772"/>
                                        </p:tgtEl>
                                        <p:attrNameLst>
                                          <p:attrName>fill.type</p:attrName>
                                        </p:attrNameLst>
                                      </p:cBhvr>
                                      <p:to>
                                        <p:strVal val="solid"/>
                                      </p:to>
                                    </p:set>
                                    <p:set>
                                      <p:cBhvr>
                                        <p:cTn id="42" dur="2000" fill="hold"/>
                                        <p:tgtEl>
                                          <p:spTgt spid="32772"/>
                                        </p:tgtEl>
                                        <p:attrNameLst>
                                          <p:attrName>fill.on</p:attrName>
                                        </p:attrNameLst>
                                      </p:cBhvr>
                                      <p:to>
                                        <p:strVal val="tru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2771">
                                            <p:txEl>
                                              <p:pRg st="2" end="2"/>
                                            </p:txEl>
                                          </p:spTgt>
                                        </p:tgtEl>
                                        <p:attrNameLst>
                                          <p:attrName>style.visibility</p:attrName>
                                        </p:attrNameLst>
                                      </p:cBhvr>
                                      <p:to>
                                        <p:strVal val="visible"/>
                                      </p:to>
                                    </p:set>
                                    <p:animEffect transition="in" filter="box(in)">
                                      <p:cBhvr>
                                        <p:cTn id="47" dur="500"/>
                                        <p:tgtEl>
                                          <p:spTgt spid="32771">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2771">
                                            <p:txEl>
                                              <p:pRg st="3" end="3"/>
                                            </p:txEl>
                                          </p:spTgt>
                                        </p:tgtEl>
                                        <p:attrNameLst>
                                          <p:attrName>style.visibility</p:attrName>
                                        </p:attrNameLst>
                                      </p:cBhvr>
                                      <p:to>
                                        <p:strVal val="visible"/>
                                      </p:to>
                                    </p:set>
                                    <p:animEffect transition="in" filter="box(in)">
                                      <p:cBhvr>
                                        <p:cTn id="52" dur="500"/>
                                        <p:tgtEl>
                                          <p:spTgt spid="32771">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2771">
                                            <p:txEl>
                                              <p:pRg st="4" end="4"/>
                                            </p:txEl>
                                          </p:spTgt>
                                        </p:tgtEl>
                                        <p:attrNameLst>
                                          <p:attrName>style.visibility</p:attrName>
                                        </p:attrNameLst>
                                      </p:cBhvr>
                                      <p:to>
                                        <p:strVal val="visible"/>
                                      </p:to>
                                    </p:set>
                                    <p:animEffect transition="in" filter="box(in)">
                                      <p:cBhvr>
                                        <p:cTn id="57" dur="500"/>
                                        <p:tgtEl>
                                          <p:spTgt spid="32771">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nodeType="clickEffect">
                                  <p:stCondLst>
                                    <p:cond delay="0"/>
                                  </p:stCondLst>
                                  <p:childTnLst>
                                    <p:set>
                                      <p:cBhvr>
                                        <p:cTn id="61" dur="1" fill="hold">
                                          <p:stCondLst>
                                            <p:cond delay="0"/>
                                          </p:stCondLst>
                                        </p:cTn>
                                        <p:tgtEl>
                                          <p:spTgt spid="32772"/>
                                        </p:tgtEl>
                                        <p:attrNameLst>
                                          <p:attrName>style.visibility</p:attrName>
                                        </p:attrNameLst>
                                      </p:cBhvr>
                                      <p:to>
                                        <p:strVal val="visible"/>
                                      </p:to>
                                    </p:set>
                                    <p:anim calcmode="lin" valueType="num">
                                      <p:cBhvr>
                                        <p:cTn id="62" dur="500" fill="hold"/>
                                        <p:tgtEl>
                                          <p:spTgt spid="32772"/>
                                        </p:tgtEl>
                                        <p:attrNameLst>
                                          <p:attrName>ppt_w</p:attrName>
                                        </p:attrNameLst>
                                      </p:cBhvr>
                                      <p:tavLst>
                                        <p:tav tm="0">
                                          <p:val>
                                            <p:fltVal val="0"/>
                                          </p:val>
                                        </p:tav>
                                        <p:tav tm="100000">
                                          <p:val>
                                            <p:strVal val="#ppt_w"/>
                                          </p:val>
                                        </p:tav>
                                      </p:tavLst>
                                    </p:anim>
                                    <p:anim calcmode="lin" valueType="num">
                                      <p:cBhvr>
                                        <p:cTn id="63" dur="500" fill="hold"/>
                                        <p:tgtEl>
                                          <p:spTgt spid="32772"/>
                                        </p:tgtEl>
                                        <p:attrNameLst>
                                          <p:attrName>ppt_h</p:attrName>
                                        </p:attrNameLst>
                                      </p:cBhvr>
                                      <p:tavLst>
                                        <p:tav tm="0">
                                          <p:val>
                                            <p:fltVal val="0"/>
                                          </p:val>
                                        </p:tav>
                                        <p:tav tm="100000">
                                          <p:val>
                                            <p:strVal val="#ppt_h"/>
                                          </p:val>
                                        </p:tav>
                                      </p:tavLst>
                                    </p:anim>
                                    <p:animEffect transition="in" filter="fade">
                                      <p:cBhvr>
                                        <p:cTn id="64"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52400"/>
            <a:ext cx="8077200" cy="1295400"/>
          </a:xfrm>
          <a:noFill/>
          <a:extLst>
            <a:ext uri="{909E8E84-426E-40DD-AFC4-6F175D3DCCD1}">
              <a14:hiddenFill xmlns:a14="http://schemas.microsoft.com/office/drawing/2010/main">
                <a:solidFill>
                  <a:srgbClr val="FFFFFF"/>
                </a:solidFill>
              </a14:hiddenFill>
            </a:ext>
          </a:extLst>
        </p:spPr>
        <p:txBody>
          <a:bodyPr lIns="92075" tIns="46038" rIns="92075" bIns="46038"/>
          <a:lstStyle/>
          <a:p>
            <a:pPr algn="l" eaLnBrk="1" hangingPunct="1"/>
            <a:r>
              <a:rPr lang="en-US" altLang="en-US" smtClean="0">
                <a:solidFill>
                  <a:srgbClr val="C73609"/>
                </a:solidFill>
                <a:latin typeface="Impact" pitchFamily="34" charset="0"/>
              </a:rPr>
              <a:t>Solving Problems with Instructors</a:t>
            </a:r>
          </a:p>
        </p:txBody>
      </p:sp>
      <p:sp>
        <p:nvSpPr>
          <p:cNvPr id="56323" name="Rectangle 3"/>
          <p:cNvSpPr>
            <a:spLocks noGrp="1" noChangeArrowheads="1"/>
          </p:cNvSpPr>
          <p:nvPr>
            <p:ph type="body" sz="half" idx="1"/>
          </p:nvPr>
        </p:nvSpPr>
        <p:spPr>
          <a:xfrm>
            <a:off x="0" y="1295400"/>
            <a:ext cx="7467600" cy="3657600"/>
          </a:xfrm>
          <a:noFill/>
          <a:extLst>
            <a:ext uri="{909E8E84-426E-40DD-AFC4-6F175D3DCCD1}">
              <a14:hiddenFill xmlns:a14="http://schemas.microsoft.com/office/drawing/2010/main">
                <a:solidFill>
                  <a:srgbClr val="FFFFFF"/>
                </a:solidFill>
              </a14:hiddenFill>
            </a:ext>
          </a:extLst>
        </p:spPr>
        <p:txBody>
          <a:bodyPr lIns="92075" tIns="46038" rIns="92075" bIns="46038"/>
          <a:lstStyle/>
          <a:p>
            <a:pPr eaLnBrk="1" hangingPunct="1">
              <a:lnSpc>
                <a:spcPct val="90000"/>
              </a:lnSpc>
            </a:pPr>
            <a:r>
              <a:rPr lang="en-US" altLang="en-US" sz="2400" smtClean="0">
                <a:latin typeface="Sylfaen" pitchFamily="18" charset="0"/>
              </a:rPr>
              <a:t>Instructors are human (it</a:t>
            </a:r>
            <a:r>
              <a:rPr lang="en-US" altLang="en-US" sz="2400" smtClean="0"/>
              <a:t>’</a:t>
            </a:r>
            <a:r>
              <a:rPr lang="en-US" altLang="en-US" sz="2400" smtClean="0">
                <a:latin typeface="Sylfaen" pitchFamily="18" charset="0"/>
              </a:rPr>
              <a:t>s true, honest.) You can talk to them.</a:t>
            </a:r>
          </a:p>
          <a:p>
            <a:pPr eaLnBrk="1" hangingPunct="1">
              <a:lnSpc>
                <a:spcPct val="90000"/>
              </a:lnSpc>
            </a:pPr>
            <a:r>
              <a:rPr lang="en-US" altLang="en-US" sz="2400" smtClean="0">
                <a:latin typeface="Sylfaen" pitchFamily="18" charset="0"/>
              </a:rPr>
              <a:t>If you are struggling in a course, talk to classmates and approach instructor.</a:t>
            </a:r>
          </a:p>
          <a:p>
            <a:pPr eaLnBrk="1" hangingPunct="1">
              <a:lnSpc>
                <a:spcPct val="90000"/>
              </a:lnSpc>
            </a:pPr>
            <a:r>
              <a:rPr lang="en-US" altLang="en-US" sz="2400" smtClean="0">
                <a:latin typeface="Sylfaen" pitchFamily="18" charset="0"/>
              </a:rPr>
              <a:t>Be courteous and forthright. We all make mistakes: instructors &amp; students both.</a:t>
            </a:r>
          </a:p>
          <a:p>
            <a:pPr eaLnBrk="1" hangingPunct="1">
              <a:lnSpc>
                <a:spcPct val="90000"/>
              </a:lnSpc>
            </a:pPr>
            <a:r>
              <a:rPr lang="en-US" altLang="en-US" sz="2400" smtClean="0">
                <a:latin typeface="Sylfaen" pitchFamily="18" charset="0"/>
              </a:rPr>
              <a:t>Keep copies of your work.</a:t>
            </a:r>
          </a:p>
          <a:p>
            <a:pPr eaLnBrk="1" hangingPunct="1">
              <a:lnSpc>
                <a:spcPct val="90000"/>
              </a:lnSpc>
            </a:pPr>
            <a:r>
              <a:rPr lang="en-US" altLang="en-US" sz="2400" smtClean="0">
                <a:latin typeface="Sylfaen" pitchFamily="18" charset="0"/>
              </a:rPr>
              <a:t>Direct complaints to instructor first.  </a:t>
            </a:r>
          </a:p>
          <a:p>
            <a:pPr eaLnBrk="1" hangingPunct="1">
              <a:lnSpc>
                <a:spcPct val="90000"/>
              </a:lnSpc>
            </a:pPr>
            <a:r>
              <a:rPr lang="en-US" altLang="en-US" sz="2400" smtClean="0">
                <a:latin typeface="Sylfaen" pitchFamily="18" charset="0"/>
              </a:rPr>
              <a:t>If unsuccessful, appeal in writing to instructor</a:t>
            </a:r>
            <a:r>
              <a:rPr lang="en-US" altLang="en-US" sz="2400" smtClean="0"/>
              <a:t>’</a:t>
            </a:r>
            <a:r>
              <a:rPr lang="en-US" altLang="en-US" sz="2400" smtClean="0">
                <a:latin typeface="Sylfaen" pitchFamily="18" charset="0"/>
              </a:rPr>
              <a:t>s supervisor or the school</a:t>
            </a:r>
            <a:r>
              <a:rPr lang="en-US" altLang="en-US" sz="2400" smtClean="0"/>
              <a:t>’</a:t>
            </a:r>
            <a:r>
              <a:rPr lang="en-US" altLang="en-US" sz="2400" smtClean="0">
                <a:latin typeface="Sylfaen" pitchFamily="18" charset="0"/>
              </a:rPr>
              <a:t>s </a:t>
            </a:r>
            <a:r>
              <a:rPr lang="en-US" altLang="en-US" sz="2400" smtClean="0"/>
              <a:t>“</a:t>
            </a:r>
            <a:r>
              <a:rPr lang="en-US" altLang="en-US" sz="2400" smtClean="0">
                <a:latin typeface="Sylfaen" pitchFamily="18" charset="0"/>
              </a:rPr>
              <a:t>Ombudsperson</a:t>
            </a:r>
            <a:r>
              <a:rPr lang="en-US" altLang="en-US" sz="2400" smtClean="0"/>
              <a:t>”</a:t>
            </a:r>
            <a:endParaRPr lang="en-US" altLang="en-US" sz="2400" smtClean="0">
              <a:latin typeface="Sylfaen" pitchFamily="18" charset="0"/>
            </a:endParaRPr>
          </a:p>
        </p:txBody>
      </p:sp>
      <p:pic>
        <p:nvPicPr>
          <p:cNvPr id="56329" name="Picture 9" descr="MCBD10536_0000[1]"/>
          <p:cNvPicPr>
            <a:picLocks noGrp="1" noChangeAspect="1" noChangeArrowheads="1"/>
          </p:cNvPicPr>
          <p:nvPr>
            <p:ph sz="half" idx="2"/>
          </p:nvPr>
        </p:nvPicPr>
        <p:blipFill>
          <a:blip r:embed="rId3"/>
          <a:srcRect/>
          <a:stretch>
            <a:fillRect/>
          </a:stretch>
        </p:blipFill>
        <p:spPr>
          <a:xfrm>
            <a:off x="6553200" y="4259263"/>
            <a:ext cx="2035175" cy="2598737"/>
          </a:xfrm>
          <a:effectLst>
            <a:outerShdw dist="12700" dir="8100000" algn="ctr" rotWithShape="0">
              <a:srgbClr val="808080">
                <a:alpha val="75000"/>
              </a:srgbClr>
            </a:outerShdw>
          </a:effectLst>
        </p:spPr>
      </p:pic>
      <p:sp>
        <p:nvSpPr>
          <p:cNvPr id="56331" name="AutoShape 11"/>
          <p:cNvSpPr>
            <a:spLocks noChangeArrowheads="1"/>
          </p:cNvSpPr>
          <p:nvPr/>
        </p:nvSpPr>
        <p:spPr bwMode="auto">
          <a:xfrm>
            <a:off x="7086600" y="2590800"/>
            <a:ext cx="1676400" cy="1676400"/>
          </a:xfrm>
          <a:prstGeom prst="wedgeRoundRectCallout">
            <a:avLst>
              <a:gd name="adj1" fmla="val -29639"/>
              <a:gd name="adj2" fmla="val 82102"/>
              <a:gd name="adj3" fmla="val 16667"/>
            </a:avLst>
          </a:prstGeom>
          <a:solidFill>
            <a:schemeClr val="accent1"/>
          </a:solidFill>
          <a:ln w="9525">
            <a:solidFill>
              <a:schemeClr val="tx1"/>
            </a:solidFill>
            <a:miter lim="800000"/>
            <a:headEnd/>
            <a:tailEnd/>
          </a:ln>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pPr algn="ctr"/>
            <a:r>
              <a:rPr lang="en-US" altLang="en-US" sz="2400">
                <a:latin typeface="Verdana" pitchFamily="34" charset="0"/>
              </a:rPr>
              <a:t>We can work this out…</a:t>
            </a:r>
          </a:p>
        </p:txBody>
      </p:sp>
      <p:pic>
        <p:nvPicPr>
          <p:cNvPr id="56332" name="Picture 12" descr="j02159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075" y="5257800"/>
            <a:ext cx="13398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8" name="Picture 18" descr="j02340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276600"/>
            <a:ext cx="1676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checkerboard(across)">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6329"/>
                                        </p:tgtEl>
                                        <p:attrNameLst>
                                          <p:attrName>style.visibility</p:attrName>
                                        </p:attrNameLst>
                                      </p:cBhvr>
                                      <p:to>
                                        <p:strVal val="visible"/>
                                      </p:to>
                                    </p:set>
                                    <p:animEffect transition="in" filter="checkerboard(across)">
                                      <p:cBhvr>
                                        <p:cTn id="12" dur="500"/>
                                        <p:tgtEl>
                                          <p:spTgt spid="563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3">
                                            <p:txEl>
                                              <p:pRg st="0" end="0"/>
                                            </p:txEl>
                                          </p:spTgt>
                                        </p:tgtEl>
                                        <p:attrNameLst>
                                          <p:attrName>style.visibility</p:attrName>
                                        </p:attrNameLst>
                                      </p:cBhvr>
                                      <p:to>
                                        <p:strVal val="visible"/>
                                      </p:to>
                                    </p:set>
                                    <p:animEffect transition="in" filter="dissolve">
                                      <p:cBhvr>
                                        <p:cTn id="17" dur="500"/>
                                        <p:tgtEl>
                                          <p:spTgt spid="563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323">
                                            <p:txEl>
                                              <p:pRg st="1" end="1"/>
                                            </p:txEl>
                                          </p:spTgt>
                                        </p:tgtEl>
                                        <p:attrNameLst>
                                          <p:attrName>style.visibility</p:attrName>
                                        </p:attrNameLst>
                                      </p:cBhvr>
                                      <p:to>
                                        <p:strVal val="visible"/>
                                      </p:to>
                                    </p:set>
                                    <p:animEffect transition="in" filter="dissolve">
                                      <p:cBhvr>
                                        <p:cTn id="22" dur="500"/>
                                        <p:tgtEl>
                                          <p:spTgt spid="5632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6331"/>
                                        </p:tgtEl>
                                        <p:attrNameLst>
                                          <p:attrName>style.visibility</p:attrName>
                                        </p:attrNameLst>
                                      </p:cBhvr>
                                      <p:to>
                                        <p:strVal val="visible"/>
                                      </p:to>
                                    </p:set>
                                    <p:animEffect transition="in" filter="wheel(4)">
                                      <p:cBhvr>
                                        <p:cTn id="27" dur="2000"/>
                                        <p:tgtEl>
                                          <p:spTgt spid="563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6323">
                                            <p:txEl>
                                              <p:pRg st="2" end="2"/>
                                            </p:txEl>
                                          </p:spTgt>
                                        </p:tgtEl>
                                        <p:attrNameLst>
                                          <p:attrName>style.visibility</p:attrName>
                                        </p:attrNameLst>
                                      </p:cBhvr>
                                      <p:to>
                                        <p:strVal val="visible"/>
                                      </p:to>
                                    </p:set>
                                    <p:animEffect transition="in" filter="dissolve">
                                      <p:cBhvr>
                                        <p:cTn id="32" dur="500"/>
                                        <p:tgtEl>
                                          <p:spTgt spid="56323">
                                            <p:txEl>
                                              <p:pRg st="2" end="2"/>
                                            </p:txEl>
                                          </p:spTgt>
                                        </p:tgtEl>
                                      </p:cBhvr>
                                    </p:animEffect>
                                  </p:childTnLst>
                                </p:cTn>
                              </p:par>
                              <p:par>
                                <p:cTn id="33" presetID="21" presetClass="entr" presetSubtype="4" fill="hold" nodeType="withEffect">
                                  <p:stCondLst>
                                    <p:cond delay="0"/>
                                  </p:stCondLst>
                                  <p:childTnLst>
                                    <p:set>
                                      <p:cBhvr>
                                        <p:cTn id="34" dur="1" fill="hold">
                                          <p:stCondLst>
                                            <p:cond delay="0"/>
                                          </p:stCondLst>
                                        </p:cTn>
                                        <p:tgtEl>
                                          <p:spTgt spid="56332"/>
                                        </p:tgtEl>
                                        <p:attrNameLst>
                                          <p:attrName>style.visibility</p:attrName>
                                        </p:attrNameLst>
                                      </p:cBhvr>
                                      <p:to>
                                        <p:strVal val="visible"/>
                                      </p:to>
                                    </p:set>
                                    <p:animEffect transition="in" filter="wheel(4)">
                                      <p:cBhvr>
                                        <p:cTn id="35" dur="2000"/>
                                        <p:tgtEl>
                                          <p:spTgt spid="5633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6323">
                                            <p:txEl>
                                              <p:pRg st="3" end="3"/>
                                            </p:txEl>
                                          </p:spTgt>
                                        </p:tgtEl>
                                        <p:attrNameLst>
                                          <p:attrName>style.visibility</p:attrName>
                                        </p:attrNameLst>
                                      </p:cBhvr>
                                      <p:to>
                                        <p:strVal val="visible"/>
                                      </p:to>
                                    </p:set>
                                    <p:animEffect transition="in" filter="dissolve">
                                      <p:cBhvr>
                                        <p:cTn id="40" dur="500"/>
                                        <p:tgtEl>
                                          <p:spTgt spid="56323">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4" presetClass="entr" presetSubtype="0" fill="hold" nodeType="clickEffect">
                                  <p:stCondLst>
                                    <p:cond delay="0"/>
                                  </p:stCondLst>
                                  <p:childTnLst>
                                    <p:set>
                                      <p:cBhvr>
                                        <p:cTn id="44" dur="1" fill="hold">
                                          <p:stCondLst>
                                            <p:cond delay="0"/>
                                          </p:stCondLst>
                                        </p:cTn>
                                        <p:tgtEl>
                                          <p:spTgt spid="56338"/>
                                        </p:tgtEl>
                                        <p:attrNameLst>
                                          <p:attrName>style.visibility</p:attrName>
                                        </p:attrNameLst>
                                      </p:cBhvr>
                                      <p:to>
                                        <p:strVal val="visible"/>
                                      </p:to>
                                    </p:set>
                                    <p:anim from="(-#ppt_w/2)" to="(#ppt_x)" calcmode="lin" valueType="num">
                                      <p:cBhvr>
                                        <p:cTn id="45" dur="600" fill="hold">
                                          <p:stCondLst>
                                            <p:cond delay="0"/>
                                          </p:stCondLst>
                                        </p:cTn>
                                        <p:tgtEl>
                                          <p:spTgt spid="56338"/>
                                        </p:tgtEl>
                                        <p:attrNameLst>
                                          <p:attrName>ppt_x</p:attrName>
                                        </p:attrNameLst>
                                      </p:cBhvr>
                                    </p:anim>
                                    <p:anim from="0" to="-1.0" calcmode="lin" valueType="num">
                                      <p:cBhvr>
                                        <p:cTn id="46" dur="200" decel="50000" autoRev="1" fill="hold">
                                          <p:stCondLst>
                                            <p:cond delay="600"/>
                                          </p:stCondLst>
                                        </p:cTn>
                                        <p:tgtEl>
                                          <p:spTgt spid="56338"/>
                                        </p:tgtEl>
                                        <p:attrNameLst>
                                          <p:attrName>xshear</p:attrName>
                                        </p:attrNameLst>
                                      </p:cBhvr>
                                    </p:anim>
                                    <p:animScale>
                                      <p:cBhvr>
                                        <p:cTn id="47" dur="200" decel="100000" autoRev="1" fill="hold">
                                          <p:stCondLst>
                                            <p:cond delay="600"/>
                                          </p:stCondLst>
                                        </p:cTn>
                                        <p:tgtEl>
                                          <p:spTgt spid="56338"/>
                                        </p:tgtEl>
                                      </p:cBhvr>
                                      <p:from x="100000" y="100000"/>
                                      <p:to x="80000" y="100000"/>
                                    </p:animScale>
                                    <p:anim by="(#ppt_h/3+#ppt_w*0.1)" calcmode="lin" valueType="num">
                                      <p:cBhvr additive="sum">
                                        <p:cTn id="48" dur="200" decel="100000" autoRev="1" fill="hold">
                                          <p:stCondLst>
                                            <p:cond delay="600"/>
                                          </p:stCondLst>
                                        </p:cTn>
                                        <p:tgtEl>
                                          <p:spTgt spid="56338"/>
                                        </p:tgtEl>
                                        <p:attrNameLst>
                                          <p:attrName>ppt_x</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6323">
                                            <p:txEl>
                                              <p:pRg st="4" end="4"/>
                                            </p:txEl>
                                          </p:spTgt>
                                        </p:tgtEl>
                                        <p:attrNameLst>
                                          <p:attrName>style.visibility</p:attrName>
                                        </p:attrNameLst>
                                      </p:cBhvr>
                                      <p:to>
                                        <p:strVal val="visible"/>
                                      </p:to>
                                    </p:set>
                                    <p:animEffect transition="in" filter="dissolve">
                                      <p:cBhvr>
                                        <p:cTn id="53" dur="500"/>
                                        <p:tgtEl>
                                          <p:spTgt spid="56323">
                                            <p:txEl>
                                              <p:pRg st="4" end="4"/>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6323">
                                            <p:txEl>
                                              <p:pRg st="5" end="5"/>
                                            </p:txEl>
                                          </p:spTgt>
                                        </p:tgtEl>
                                        <p:attrNameLst>
                                          <p:attrName>style.visibility</p:attrName>
                                        </p:attrNameLst>
                                      </p:cBhvr>
                                      <p:to>
                                        <p:strVal val="visible"/>
                                      </p:to>
                                    </p:set>
                                    <p:animEffect transition="in" filter="dissolve">
                                      <p:cBhvr>
                                        <p:cTn id="58" dur="500"/>
                                        <p:tgtEl>
                                          <p:spTgt spid="56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P spid="563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Learning Styles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09600"/>
            <a:ext cx="69342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52400"/>
            <a:ext cx="7848600" cy="1143000"/>
          </a:xfrm>
        </p:spPr>
        <p:txBody>
          <a:bodyPr/>
          <a:lstStyle/>
          <a:p>
            <a:pPr eaLnBrk="1" hangingPunct="1">
              <a:defRPr/>
            </a:pPr>
            <a:r>
              <a:rPr lang="en-US" sz="4000" smtClean="0">
                <a:solidFill>
                  <a:srgbClr val="C73609"/>
                </a:solidFill>
                <a:latin typeface="Impact" pitchFamily="34" charset="0"/>
              </a:rPr>
              <a:t>Making the Most of the Student-Instructor Relationship</a:t>
            </a:r>
          </a:p>
        </p:txBody>
      </p:sp>
      <p:sp>
        <p:nvSpPr>
          <p:cNvPr id="63491" name="Rectangle 3"/>
          <p:cNvSpPr>
            <a:spLocks noGrp="1" noChangeArrowheads="1"/>
          </p:cNvSpPr>
          <p:nvPr>
            <p:ph type="body" idx="1"/>
          </p:nvPr>
        </p:nvSpPr>
        <p:spPr>
          <a:xfrm>
            <a:off x="685800" y="1295400"/>
            <a:ext cx="6270625" cy="4343400"/>
          </a:xfrm>
        </p:spPr>
        <p:txBody>
          <a:bodyPr/>
          <a:lstStyle/>
          <a:p>
            <a:pPr eaLnBrk="1" hangingPunct="1">
              <a:lnSpc>
                <a:spcPct val="90000"/>
              </a:lnSpc>
              <a:buFont typeface="Wingdings" pitchFamily="2" charset="2"/>
              <a:buChar char="Ø"/>
              <a:defRPr/>
            </a:pPr>
            <a:r>
              <a:rPr lang="en-US" sz="2800" b="1" smtClean="0">
                <a:solidFill>
                  <a:srgbClr val="996633"/>
                </a:solidFill>
                <a:latin typeface="Sylfaen" pitchFamily="18" charset="0"/>
              </a:rPr>
              <a:t>Make it a point to attend class regularly, and on time.</a:t>
            </a:r>
          </a:p>
          <a:p>
            <a:pPr eaLnBrk="1" hangingPunct="1">
              <a:lnSpc>
                <a:spcPct val="90000"/>
              </a:lnSpc>
              <a:buFont typeface="Wingdings" pitchFamily="2" charset="2"/>
              <a:buChar char="Ø"/>
              <a:defRPr/>
            </a:pPr>
            <a:r>
              <a:rPr lang="en-US" sz="2800" b="1" smtClean="0">
                <a:solidFill>
                  <a:srgbClr val="993300"/>
                </a:solidFill>
                <a:latin typeface="Sylfaen" pitchFamily="18" charset="0"/>
              </a:rPr>
              <a:t>If you have a question, ask it.</a:t>
            </a:r>
          </a:p>
          <a:p>
            <a:pPr eaLnBrk="1" hangingPunct="1">
              <a:lnSpc>
                <a:spcPct val="90000"/>
              </a:lnSpc>
              <a:buFont typeface="Wingdings" pitchFamily="2" charset="2"/>
              <a:buChar char="Ø"/>
              <a:defRPr/>
            </a:pPr>
            <a:r>
              <a:rPr lang="en-US" sz="2800" b="1" smtClean="0">
                <a:solidFill>
                  <a:srgbClr val="C73609"/>
                </a:solidFill>
                <a:latin typeface="Sylfaen" pitchFamily="18" charset="0"/>
              </a:rPr>
              <a:t>Save your </a:t>
            </a:r>
            <a:r>
              <a:rPr lang="en-US" sz="2800" b="1" smtClean="0">
                <a:solidFill>
                  <a:srgbClr val="C73609"/>
                </a:solidFill>
              </a:rPr>
              <a:t>“</a:t>
            </a:r>
            <a:r>
              <a:rPr lang="en-US" sz="2800" b="1" smtClean="0">
                <a:solidFill>
                  <a:srgbClr val="C73609"/>
                </a:solidFill>
                <a:latin typeface="Sylfaen" pitchFamily="18" charset="0"/>
              </a:rPr>
              <a:t>cuts</a:t>
            </a:r>
            <a:r>
              <a:rPr lang="en-US" sz="2800" b="1" smtClean="0">
                <a:solidFill>
                  <a:srgbClr val="C73609"/>
                </a:solidFill>
              </a:rPr>
              <a:t>”</a:t>
            </a:r>
            <a:r>
              <a:rPr lang="en-US" sz="2800" b="1" smtClean="0">
                <a:solidFill>
                  <a:srgbClr val="C73609"/>
                </a:solidFill>
                <a:latin typeface="Sylfaen" pitchFamily="18" charset="0"/>
              </a:rPr>
              <a:t> for emergencies.</a:t>
            </a:r>
          </a:p>
          <a:p>
            <a:pPr eaLnBrk="1" hangingPunct="1">
              <a:lnSpc>
                <a:spcPct val="90000"/>
              </a:lnSpc>
              <a:buFont typeface="Wingdings" pitchFamily="2" charset="2"/>
              <a:buChar char="Ø"/>
              <a:defRPr/>
            </a:pPr>
            <a:r>
              <a:rPr lang="en-US" sz="2800" b="1" smtClean="0">
                <a:solidFill>
                  <a:srgbClr val="996633"/>
                </a:solidFill>
                <a:latin typeface="Sylfaen" pitchFamily="18" charset="0"/>
              </a:rPr>
              <a:t>Sit near the front.</a:t>
            </a:r>
          </a:p>
          <a:p>
            <a:pPr eaLnBrk="1" hangingPunct="1">
              <a:lnSpc>
                <a:spcPct val="90000"/>
              </a:lnSpc>
              <a:buFont typeface="Wingdings" pitchFamily="2" charset="2"/>
              <a:buChar char="Ø"/>
              <a:defRPr/>
            </a:pPr>
            <a:r>
              <a:rPr lang="en-US" sz="2800" b="1" smtClean="0">
                <a:solidFill>
                  <a:srgbClr val="006600"/>
                </a:solidFill>
                <a:latin typeface="Sylfaen" pitchFamily="18" charset="0"/>
              </a:rPr>
              <a:t>See your instructor outside class </a:t>
            </a:r>
            <a:br>
              <a:rPr lang="en-US" sz="2800" b="1" smtClean="0">
                <a:solidFill>
                  <a:srgbClr val="006600"/>
                </a:solidFill>
                <a:latin typeface="Sylfaen" pitchFamily="18" charset="0"/>
              </a:rPr>
            </a:br>
            <a:r>
              <a:rPr lang="en-US" sz="2800" b="1" smtClean="0">
                <a:solidFill>
                  <a:srgbClr val="006600"/>
                </a:solidFill>
                <a:latin typeface="Sylfaen" pitchFamily="18" charset="0"/>
              </a:rPr>
              <a:t>when you need help.</a:t>
            </a:r>
          </a:p>
          <a:p>
            <a:pPr eaLnBrk="1" hangingPunct="1">
              <a:lnSpc>
                <a:spcPct val="90000"/>
              </a:lnSpc>
              <a:buFont typeface="Wingdings" pitchFamily="2" charset="2"/>
              <a:buChar char="Ø"/>
              <a:defRPr/>
            </a:pPr>
            <a:r>
              <a:rPr lang="en-US" sz="2800" b="1" smtClean="0">
                <a:solidFill>
                  <a:srgbClr val="C73609"/>
                </a:solidFill>
                <a:latin typeface="Sylfaen" pitchFamily="18" charset="0"/>
              </a:rPr>
              <a:t>Share one or more </a:t>
            </a:r>
            <a:r>
              <a:rPr lang="en-US" sz="2800" b="1" smtClean="0">
                <a:solidFill>
                  <a:srgbClr val="C73609"/>
                </a:solidFill>
              </a:rPr>
              <a:t>“</a:t>
            </a:r>
            <a:r>
              <a:rPr lang="en-US" sz="2800" b="1" smtClean="0">
                <a:solidFill>
                  <a:srgbClr val="C73609"/>
                </a:solidFill>
                <a:latin typeface="Sylfaen" pitchFamily="18" charset="0"/>
              </a:rPr>
              <a:t>one minute papers</a:t>
            </a:r>
            <a:r>
              <a:rPr lang="en-US" sz="2800" b="1" smtClean="0">
                <a:solidFill>
                  <a:srgbClr val="C73609"/>
                </a:solidFill>
              </a:rPr>
              <a:t>”</a:t>
            </a:r>
            <a:r>
              <a:rPr lang="en-US" sz="2800" b="1" smtClean="0">
                <a:solidFill>
                  <a:srgbClr val="C73609"/>
                </a:solidFill>
                <a:latin typeface="Sylfaen" pitchFamily="18" charset="0"/>
              </a:rPr>
              <a:t> and your ideas with your instructor</a:t>
            </a:r>
            <a:r>
              <a:rPr lang="en-US" b="1" smtClean="0">
                <a:solidFill>
                  <a:srgbClr val="C73609"/>
                </a:solidFill>
                <a:latin typeface="Sylfaen" pitchFamily="18" charset="0"/>
              </a:rPr>
              <a:t>.</a:t>
            </a:r>
          </a:p>
        </p:txBody>
      </p:sp>
      <p:sp>
        <p:nvSpPr>
          <p:cNvPr id="63492" name="WordArt 4"/>
          <p:cNvSpPr>
            <a:spLocks noChangeArrowheads="1" noChangeShapeType="1" noTextEdit="1"/>
          </p:cNvSpPr>
          <p:nvPr/>
        </p:nvSpPr>
        <p:spPr bwMode="auto">
          <a:xfrm>
            <a:off x="1600200" y="6019800"/>
            <a:ext cx="6505575" cy="581025"/>
          </a:xfrm>
          <a:prstGeom prst="rect">
            <a:avLst/>
          </a:prstGeom>
        </p:spPr>
        <p:txBody>
          <a:bodyPr wrap="none" fromWordArt="1">
            <a:prstTxWarp prst="textDoubleWave1">
              <a:avLst>
                <a:gd name="adj1" fmla="val 6500"/>
                <a:gd name="adj2" fmla="val 0"/>
              </a:avLst>
            </a:prstTxWarp>
          </a:bodyPr>
          <a:lstStyle/>
          <a:p>
            <a:pPr algn="ctr"/>
            <a:r>
              <a:rPr lang="en-GB" sz="3200" kern="10" spc="-320">
                <a:ln w="12700">
                  <a:solidFill>
                    <a:srgbClr val="000099"/>
                  </a:solidFill>
                  <a:miter lim="800000"/>
                  <a:headEnd/>
                  <a:tailEnd/>
                </a:ln>
                <a:solidFill>
                  <a:srgbClr val="33CCFF"/>
                </a:solidFill>
                <a:effectLst>
                  <a:outerShdw dist="125724" dir="18900000" algn="ctr" rotWithShape="0">
                    <a:srgbClr val="000099"/>
                  </a:outerShdw>
                </a:effectLst>
                <a:latin typeface="Impact"/>
              </a:rPr>
              <a:t>Communicate! Communicate! Communicate!</a:t>
            </a:r>
          </a:p>
        </p:txBody>
      </p:sp>
      <p:pic>
        <p:nvPicPr>
          <p:cNvPr id="63496"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2819400"/>
            <a:ext cx="25908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heel(4)">
                                      <p:cBhvr>
                                        <p:cTn id="7" dur="2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63491">
                                            <p:txEl>
                                              <p:pRg st="0" end="0"/>
                                            </p:txEl>
                                          </p:spTgt>
                                        </p:tgtEl>
                                        <p:attrNameLst>
                                          <p:attrName>ppt_x</p:attrName>
                                        </p:attrNameLst>
                                      </p:cBhvr>
                                    </p:anim>
                                    <p:anim from="0" to="-1.0" calcmode="lin" valueType="num">
                                      <p:cBhvr>
                                        <p:cTn id="13" dur="200" decel="50000" autoRev="1" fill="hold">
                                          <p:stCondLst>
                                            <p:cond delay="600"/>
                                          </p:stCondLst>
                                        </p:cTn>
                                        <p:tgtEl>
                                          <p:spTgt spid="63491">
                                            <p:txEl>
                                              <p:pRg st="0" end="0"/>
                                            </p:txEl>
                                          </p:spTgt>
                                        </p:tgtEl>
                                        <p:attrNameLst>
                                          <p:attrName>xshear</p:attrName>
                                        </p:attrNameLst>
                                      </p:cBhvr>
                                    </p:anim>
                                    <p:animScale>
                                      <p:cBhvr>
                                        <p:cTn id="14" dur="200" decel="100000" autoRev="1" fill="hold">
                                          <p:stCondLst>
                                            <p:cond delay="600"/>
                                          </p:stCondLst>
                                        </p:cTn>
                                        <p:tgtEl>
                                          <p:spTgt spid="63491">
                                            <p:txEl>
                                              <p:pRg st="0" end="0"/>
                                            </p:txEl>
                                          </p:spTgt>
                                        </p:tgtEl>
                                      </p:cBhvr>
                                      <p:from x="100000" y="100000"/>
                                      <p:to x="80000" y="100000"/>
                                    </p:animScale>
                                    <p:anim by="(#ppt_h/3+#ppt_w*0.1)" calcmode="lin" valueType="num">
                                      <p:cBhvr additive="sum">
                                        <p:cTn id="15" dur="200" decel="100000" autoRev="1" fill="hold">
                                          <p:stCondLst>
                                            <p:cond delay="600"/>
                                          </p:stCondLst>
                                        </p:cTn>
                                        <p:tgtEl>
                                          <p:spTgt spid="63491">
                                            <p:txEl>
                                              <p:pRg st="0" end="0"/>
                                            </p:txEl>
                                          </p:spTgt>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nodeType="clickEffect">
                                  <p:stCondLst>
                                    <p:cond delay="0"/>
                                  </p:stCondLst>
                                  <p:childTnLst>
                                    <p:set>
                                      <p:cBhvr>
                                        <p:cTn id="19" dur="1" fill="hold">
                                          <p:stCondLst>
                                            <p:cond delay="0"/>
                                          </p:stCondLst>
                                        </p:cTn>
                                        <p:tgtEl>
                                          <p:spTgt spid="63491">
                                            <p:txEl>
                                              <p:pRg st="1" end="1"/>
                                            </p:txEl>
                                          </p:spTgt>
                                        </p:tgtEl>
                                        <p:attrNameLst>
                                          <p:attrName>style.visibility</p:attrName>
                                        </p:attrNameLst>
                                      </p:cBhvr>
                                      <p:to>
                                        <p:strVal val="visible"/>
                                      </p:to>
                                    </p:set>
                                    <p:anim from="(-#ppt_w/2)" to="(#ppt_x)" calcmode="lin" valueType="num">
                                      <p:cBhvr>
                                        <p:cTn id="20" dur="600" fill="hold">
                                          <p:stCondLst>
                                            <p:cond delay="0"/>
                                          </p:stCondLst>
                                        </p:cTn>
                                        <p:tgtEl>
                                          <p:spTgt spid="63491">
                                            <p:txEl>
                                              <p:pRg st="1" end="1"/>
                                            </p:txEl>
                                          </p:spTgt>
                                        </p:tgtEl>
                                        <p:attrNameLst>
                                          <p:attrName>ppt_x</p:attrName>
                                        </p:attrNameLst>
                                      </p:cBhvr>
                                    </p:anim>
                                    <p:anim from="0" to="-1.0" calcmode="lin" valueType="num">
                                      <p:cBhvr>
                                        <p:cTn id="21" dur="200" decel="50000" autoRev="1" fill="hold">
                                          <p:stCondLst>
                                            <p:cond delay="600"/>
                                          </p:stCondLst>
                                        </p:cTn>
                                        <p:tgtEl>
                                          <p:spTgt spid="63491">
                                            <p:txEl>
                                              <p:pRg st="1" end="1"/>
                                            </p:txEl>
                                          </p:spTgt>
                                        </p:tgtEl>
                                        <p:attrNameLst>
                                          <p:attrName>xshear</p:attrName>
                                        </p:attrNameLst>
                                      </p:cBhvr>
                                    </p:anim>
                                    <p:animScale>
                                      <p:cBhvr>
                                        <p:cTn id="22" dur="200" decel="100000" autoRev="1" fill="hold">
                                          <p:stCondLst>
                                            <p:cond delay="600"/>
                                          </p:stCondLst>
                                        </p:cTn>
                                        <p:tgtEl>
                                          <p:spTgt spid="63491">
                                            <p:txEl>
                                              <p:pRg st="1" end="1"/>
                                            </p:txEl>
                                          </p:spTgt>
                                        </p:tgtEl>
                                      </p:cBhvr>
                                      <p:from x="100000" y="100000"/>
                                      <p:to x="80000" y="100000"/>
                                    </p:animScale>
                                    <p:anim by="(#ppt_h/3+#ppt_w*0.1)" calcmode="lin" valueType="num">
                                      <p:cBhvr additive="sum">
                                        <p:cTn id="23" dur="200" decel="100000" autoRev="1" fill="hold">
                                          <p:stCondLst>
                                            <p:cond delay="600"/>
                                          </p:stCondLst>
                                        </p:cTn>
                                        <p:tgtEl>
                                          <p:spTgt spid="63491">
                                            <p:txEl>
                                              <p:pRg st="1" end="1"/>
                                            </p:txEl>
                                          </p:spTgt>
                                        </p:tgtEl>
                                        <p:attrNameLst>
                                          <p:attrName>ppt_x</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nodeType="clickEffect">
                                  <p:stCondLst>
                                    <p:cond delay="0"/>
                                  </p:stCondLst>
                                  <p:childTnLst>
                                    <p:set>
                                      <p:cBhvr>
                                        <p:cTn id="27" dur="1" fill="hold">
                                          <p:stCondLst>
                                            <p:cond delay="0"/>
                                          </p:stCondLst>
                                        </p:cTn>
                                        <p:tgtEl>
                                          <p:spTgt spid="63491">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63491">
                                            <p:txEl>
                                              <p:pRg st="2" end="2"/>
                                            </p:txEl>
                                          </p:spTgt>
                                        </p:tgtEl>
                                        <p:attrNameLst>
                                          <p:attrName>ppt_x</p:attrName>
                                        </p:attrNameLst>
                                      </p:cBhvr>
                                    </p:anim>
                                    <p:anim from="0" to="-1.0" calcmode="lin" valueType="num">
                                      <p:cBhvr>
                                        <p:cTn id="29" dur="200" decel="50000" autoRev="1" fill="hold">
                                          <p:stCondLst>
                                            <p:cond delay="600"/>
                                          </p:stCondLst>
                                        </p:cTn>
                                        <p:tgtEl>
                                          <p:spTgt spid="63491">
                                            <p:txEl>
                                              <p:pRg st="2" end="2"/>
                                            </p:txEl>
                                          </p:spTgt>
                                        </p:tgtEl>
                                        <p:attrNameLst>
                                          <p:attrName>xshear</p:attrName>
                                        </p:attrNameLst>
                                      </p:cBhvr>
                                    </p:anim>
                                    <p:animScale>
                                      <p:cBhvr>
                                        <p:cTn id="30" dur="200" decel="100000" autoRev="1" fill="hold">
                                          <p:stCondLst>
                                            <p:cond delay="600"/>
                                          </p:stCondLst>
                                        </p:cTn>
                                        <p:tgtEl>
                                          <p:spTgt spid="63491">
                                            <p:txEl>
                                              <p:pRg st="2" end="2"/>
                                            </p:txEl>
                                          </p:spTgt>
                                        </p:tgtEl>
                                      </p:cBhvr>
                                      <p:from x="100000" y="100000"/>
                                      <p:to x="80000" y="100000"/>
                                    </p:animScale>
                                    <p:anim by="(#ppt_h/3+#ppt_w*0.1)" calcmode="lin" valueType="num">
                                      <p:cBhvr additive="sum">
                                        <p:cTn id="31" dur="200" decel="100000" autoRev="1" fill="hold">
                                          <p:stCondLst>
                                            <p:cond delay="600"/>
                                          </p:stCondLst>
                                        </p:cTn>
                                        <p:tgtEl>
                                          <p:spTgt spid="63491">
                                            <p:txEl>
                                              <p:pRg st="2" end="2"/>
                                            </p:txEl>
                                          </p:spTgt>
                                        </p:tgtEl>
                                        <p:attrNameLst>
                                          <p:attrName>ppt_x</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4" presetClass="entr" presetSubtype="0" fill="hold" nodeType="clickEffect">
                                  <p:stCondLst>
                                    <p:cond delay="0"/>
                                  </p:stCondLst>
                                  <p:childTnLst>
                                    <p:set>
                                      <p:cBhvr>
                                        <p:cTn id="35" dur="1" fill="hold">
                                          <p:stCondLst>
                                            <p:cond delay="0"/>
                                          </p:stCondLst>
                                        </p:cTn>
                                        <p:tgtEl>
                                          <p:spTgt spid="63491">
                                            <p:txEl>
                                              <p:pRg st="3" end="3"/>
                                            </p:txEl>
                                          </p:spTgt>
                                        </p:tgtEl>
                                        <p:attrNameLst>
                                          <p:attrName>style.visibility</p:attrName>
                                        </p:attrNameLst>
                                      </p:cBhvr>
                                      <p:to>
                                        <p:strVal val="visible"/>
                                      </p:to>
                                    </p:set>
                                    <p:anim from="(-#ppt_w/2)" to="(#ppt_x)" calcmode="lin" valueType="num">
                                      <p:cBhvr>
                                        <p:cTn id="36" dur="600" fill="hold">
                                          <p:stCondLst>
                                            <p:cond delay="0"/>
                                          </p:stCondLst>
                                        </p:cTn>
                                        <p:tgtEl>
                                          <p:spTgt spid="63491">
                                            <p:txEl>
                                              <p:pRg st="3" end="3"/>
                                            </p:txEl>
                                          </p:spTgt>
                                        </p:tgtEl>
                                        <p:attrNameLst>
                                          <p:attrName>ppt_x</p:attrName>
                                        </p:attrNameLst>
                                      </p:cBhvr>
                                    </p:anim>
                                    <p:anim from="0" to="-1.0" calcmode="lin" valueType="num">
                                      <p:cBhvr>
                                        <p:cTn id="37" dur="200" decel="50000" autoRev="1" fill="hold">
                                          <p:stCondLst>
                                            <p:cond delay="600"/>
                                          </p:stCondLst>
                                        </p:cTn>
                                        <p:tgtEl>
                                          <p:spTgt spid="63491">
                                            <p:txEl>
                                              <p:pRg st="3" end="3"/>
                                            </p:txEl>
                                          </p:spTgt>
                                        </p:tgtEl>
                                        <p:attrNameLst>
                                          <p:attrName>xshear</p:attrName>
                                        </p:attrNameLst>
                                      </p:cBhvr>
                                    </p:anim>
                                    <p:animScale>
                                      <p:cBhvr>
                                        <p:cTn id="38" dur="200" decel="100000" autoRev="1" fill="hold">
                                          <p:stCondLst>
                                            <p:cond delay="600"/>
                                          </p:stCondLst>
                                        </p:cTn>
                                        <p:tgtEl>
                                          <p:spTgt spid="63491">
                                            <p:txEl>
                                              <p:pRg st="3" end="3"/>
                                            </p:txEl>
                                          </p:spTgt>
                                        </p:tgtEl>
                                      </p:cBhvr>
                                      <p:from x="100000" y="100000"/>
                                      <p:to x="80000" y="100000"/>
                                    </p:animScale>
                                    <p:anim by="(#ppt_h/3+#ppt_w*0.1)" calcmode="lin" valueType="num">
                                      <p:cBhvr additive="sum">
                                        <p:cTn id="39" dur="200" decel="100000" autoRev="1" fill="hold">
                                          <p:stCondLst>
                                            <p:cond delay="600"/>
                                          </p:stCondLst>
                                        </p:cTn>
                                        <p:tgtEl>
                                          <p:spTgt spid="63491">
                                            <p:txEl>
                                              <p:pRg st="3" end="3"/>
                                            </p:txEl>
                                          </p:spTgt>
                                        </p:tgtEl>
                                        <p:attrNameLst>
                                          <p:attrName>ppt_x</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4" presetClass="entr" presetSubtype="0" fill="hold" nodeType="clickEffect">
                                  <p:stCondLst>
                                    <p:cond delay="0"/>
                                  </p:stCondLst>
                                  <p:childTnLst>
                                    <p:set>
                                      <p:cBhvr>
                                        <p:cTn id="43" dur="1" fill="hold">
                                          <p:stCondLst>
                                            <p:cond delay="0"/>
                                          </p:stCondLst>
                                        </p:cTn>
                                        <p:tgtEl>
                                          <p:spTgt spid="63491">
                                            <p:txEl>
                                              <p:pRg st="4" end="4"/>
                                            </p:txEl>
                                          </p:spTgt>
                                        </p:tgtEl>
                                        <p:attrNameLst>
                                          <p:attrName>style.visibility</p:attrName>
                                        </p:attrNameLst>
                                      </p:cBhvr>
                                      <p:to>
                                        <p:strVal val="visible"/>
                                      </p:to>
                                    </p:set>
                                    <p:anim from="(-#ppt_w/2)" to="(#ppt_x)" calcmode="lin" valueType="num">
                                      <p:cBhvr>
                                        <p:cTn id="44" dur="600" fill="hold">
                                          <p:stCondLst>
                                            <p:cond delay="0"/>
                                          </p:stCondLst>
                                        </p:cTn>
                                        <p:tgtEl>
                                          <p:spTgt spid="63491">
                                            <p:txEl>
                                              <p:pRg st="4" end="4"/>
                                            </p:txEl>
                                          </p:spTgt>
                                        </p:tgtEl>
                                        <p:attrNameLst>
                                          <p:attrName>ppt_x</p:attrName>
                                        </p:attrNameLst>
                                      </p:cBhvr>
                                    </p:anim>
                                    <p:anim from="0" to="-1.0" calcmode="lin" valueType="num">
                                      <p:cBhvr>
                                        <p:cTn id="45" dur="200" decel="50000" autoRev="1" fill="hold">
                                          <p:stCondLst>
                                            <p:cond delay="600"/>
                                          </p:stCondLst>
                                        </p:cTn>
                                        <p:tgtEl>
                                          <p:spTgt spid="63491">
                                            <p:txEl>
                                              <p:pRg st="4" end="4"/>
                                            </p:txEl>
                                          </p:spTgt>
                                        </p:tgtEl>
                                        <p:attrNameLst>
                                          <p:attrName>xshear</p:attrName>
                                        </p:attrNameLst>
                                      </p:cBhvr>
                                    </p:anim>
                                    <p:animScale>
                                      <p:cBhvr>
                                        <p:cTn id="46" dur="200" decel="100000" autoRev="1" fill="hold">
                                          <p:stCondLst>
                                            <p:cond delay="600"/>
                                          </p:stCondLst>
                                        </p:cTn>
                                        <p:tgtEl>
                                          <p:spTgt spid="63491">
                                            <p:txEl>
                                              <p:pRg st="4" end="4"/>
                                            </p:txEl>
                                          </p:spTgt>
                                        </p:tgtEl>
                                      </p:cBhvr>
                                      <p:from x="100000" y="100000"/>
                                      <p:to x="80000" y="100000"/>
                                    </p:animScale>
                                    <p:anim by="(#ppt_h/3+#ppt_w*0.1)" calcmode="lin" valueType="num">
                                      <p:cBhvr additive="sum">
                                        <p:cTn id="47" dur="200" decel="100000" autoRev="1" fill="hold">
                                          <p:stCondLst>
                                            <p:cond delay="600"/>
                                          </p:stCondLst>
                                        </p:cTn>
                                        <p:tgtEl>
                                          <p:spTgt spid="63491">
                                            <p:txEl>
                                              <p:pRg st="4" end="4"/>
                                            </p:txEl>
                                          </p:spTgt>
                                        </p:tgtEl>
                                        <p:attrNameLst>
                                          <p:attrName>ppt_x</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4" presetClass="entr" presetSubtype="0" fill="hold" nodeType="clickEffect">
                                  <p:stCondLst>
                                    <p:cond delay="0"/>
                                  </p:stCondLst>
                                  <p:childTnLst>
                                    <p:set>
                                      <p:cBhvr>
                                        <p:cTn id="51" dur="1" fill="hold">
                                          <p:stCondLst>
                                            <p:cond delay="0"/>
                                          </p:stCondLst>
                                        </p:cTn>
                                        <p:tgtEl>
                                          <p:spTgt spid="63491">
                                            <p:txEl>
                                              <p:pRg st="5" end="5"/>
                                            </p:txEl>
                                          </p:spTgt>
                                        </p:tgtEl>
                                        <p:attrNameLst>
                                          <p:attrName>style.visibility</p:attrName>
                                        </p:attrNameLst>
                                      </p:cBhvr>
                                      <p:to>
                                        <p:strVal val="visible"/>
                                      </p:to>
                                    </p:set>
                                    <p:anim from="(-#ppt_w/2)" to="(#ppt_x)" calcmode="lin" valueType="num">
                                      <p:cBhvr>
                                        <p:cTn id="52" dur="600" fill="hold">
                                          <p:stCondLst>
                                            <p:cond delay="0"/>
                                          </p:stCondLst>
                                        </p:cTn>
                                        <p:tgtEl>
                                          <p:spTgt spid="63491">
                                            <p:txEl>
                                              <p:pRg st="5" end="5"/>
                                            </p:txEl>
                                          </p:spTgt>
                                        </p:tgtEl>
                                        <p:attrNameLst>
                                          <p:attrName>ppt_x</p:attrName>
                                        </p:attrNameLst>
                                      </p:cBhvr>
                                    </p:anim>
                                    <p:anim from="0" to="-1.0" calcmode="lin" valueType="num">
                                      <p:cBhvr>
                                        <p:cTn id="53" dur="200" decel="50000" autoRev="1" fill="hold">
                                          <p:stCondLst>
                                            <p:cond delay="600"/>
                                          </p:stCondLst>
                                        </p:cTn>
                                        <p:tgtEl>
                                          <p:spTgt spid="63491">
                                            <p:txEl>
                                              <p:pRg st="5" end="5"/>
                                            </p:txEl>
                                          </p:spTgt>
                                        </p:tgtEl>
                                        <p:attrNameLst>
                                          <p:attrName>xshear</p:attrName>
                                        </p:attrNameLst>
                                      </p:cBhvr>
                                    </p:anim>
                                    <p:animScale>
                                      <p:cBhvr>
                                        <p:cTn id="54" dur="200" decel="100000" autoRev="1" fill="hold">
                                          <p:stCondLst>
                                            <p:cond delay="600"/>
                                          </p:stCondLst>
                                        </p:cTn>
                                        <p:tgtEl>
                                          <p:spTgt spid="63491">
                                            <p:txEl>
                                              <p:pRg st="5" end="5"/>
                                            </p:txEl>
                                          </p:spTgt>
                                        </p:tgtEl>
                                      </p:cBhvr>
                                      <p:from x="100000" y="100000"/>
                                      <p:to x="80000" y="100000"/>
                                    </p:animScale>
                                    <p:anim by="(#ppt_h/3+#ppt_w*0.1)" calcmode="lin" valueType="num">
                                      <p:cBhvr additive="sum">
                                        <p:cTn id="55" dur="200" decel="100000" autoRev="1" fill="hold">
                                          <p:stCondLst>
                                            <p:cond delay="600"/>
                                          </p:stCondLst>
                                        </p:cTn>
                                        <p:tgtEl>
                                          <p:spTgt spid="63491">
                                            <p:txEl>
                                              <p:pRg st="5" end="5"/>
                                            </p:txEl>
                                          </p:spTgt>
                                        </p:tgtEl>
                                        <p:attrNameLst>
                                          <p:attrName>ppt_x</p:attrName>
                                        </p:attrNameLst>
                                      </p:cBhvr>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63492"/>
                                        </p:tgtEl>
                                        <p:attrNameLst>
                                          <p:attrName>style.visibility</p:attrName>
                                        </p:attrNameLst>
                                      </p:cBhvr>
                                      <p:to>
                                        <p:strVal val="visible"/>
                                      </p:to>
                                    </p:set>
                                    <p:animEffect transition="in" filter="wipe(down)">
                                      <p:cBhvr>
                                        <p:cTn id="60" dur="580">
                                          <p:stCondLst>
                                            <p:cond delay="0"/>
                                          </p:stCondLst>
                                        </p:cTn>
                                        <p:tgtEl>
                                          <p:spTgt spid="63492"/>
                                        </p:tgtEl>
                                      </p:cBhvr>
                                    </p:animEffect>
                                    <p:anim calcmode="lin" valueType="num">
                                      <p:cBhvr>
                                        <p:cTn id="61" dur="1822" tmFilter="0,0; 0.14,0.36; 0.43,0.73; 0.71,0.91; 1.0,1.0">
                                          <p:stCondLst>
                                            <p:cond delay="0"/>
                                          </p:stCondLst>
                                        </p:cTn>
                                        <p:tgtEl>
                                          <p:spTgt spid="6349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349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349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349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3492"/>
                                        </p:tgtEl>
                                        <p:attrNameLst>
                                          <p:attrName>ppt_y</p:attrName>
                                        </p:attrNameLst>
                                      </p:cBhvr>
                                      <p:tavLst>
                                        <p:tav tm="0" fmla="#ppt_y-sin(pi*$)/81">
                                          <p:val>
                                            <p:fltVal val="0"/>
                                          </p:val>
                                        </p:tav>
                                        <p:tav tm="100000">
                                          <p:val>
                                            <p:fltVal val="1"/>
                                          </p:val>
                                        </p:tav>
                                      </p:tavLst>
                                    </p:anim>
                                    <p:animScale>
                                      <p:cBhvr>
                                        <p:cTn id="66" dur="26">
                                          <p:stCondLst>
                                            <p:cond delay="650"/>
                                          </p:stCondLst>
                                        </p:cTn>
                                        <p:tgtEl>
                                          <p:spTgt spid="63492"/>
                                        </p:tgtEl>
                                      </p:cBhvr>
                                      <p:to x="100000" y="60000"/>
                                    </p:animScale>
                                    <p:animScale>
                                      <p:cBhvr>
                                        <p:cTn id="67" dur="166" decel="50000">
                                          <p:stCondLst>
                                            <p:cond delay="676"/>
                                          </p:stCondLst>
                                        </p:cTn>
                                        <p:tgtEl>
                                          <p:spTgt spid="63492"/>
                                        </p:tgtEl>
                                      </p:cBhvr>
                                      <p:to x="100000" y="100000"/>
                                    </p:animScale>
                                    <p:animScale>
                                      <p:cBhvr>
                                        <p:cTn id="68" dur="26">
                                          <p:stCondLst>
                                            <p:cond delay="1312"/>
                                          </p:stCondLst>
                                        </p:cTn>
                                        <p:tgtEl>
                                          <p:spTgt spid="63492"/>
                                        </p:tgtEl>
                                      </p:cBhvr>
                                      <p:to x="100000" y="80000"/>
                                    </p:animScale>
                                    <p:animScale>
                                      <p:cBhvr>
                                        <p:cTn id="69" dur="166" decel="50000">
                                          <p:stCondLst>
                                            <p:cond delay="1338"/>
                                          </p:stCondLst>
                                        </p:cTn>
                                        <p:tgtEl>
                                          <p:spTgt spid="63492"/>
                                        </p:tgtEl>
                                      </p:cBhvr>
                                      <p:to x="100000" y="100000"/>
                                    </p:animScale>
                                    <p:animScale>
                                      <p:cBhvr>
                                        <p:cTn id="70" dur="26">
                                          <p:stCondLst>
                                            <p:cond delay="1642"/>
                                          </p:stCondLst>
                                        </p:cTn>
                                        <p:tgtEl>
                                          <p:spTgt spid="63492"/>
                                        </p:tgtEl>
                                      </p:cBhvr>
                                      <p:to x="100000" y="90000"/>
                                    </p:animScale>
                                    <p:animScale>
                                      <p:cBhvr>
                                        <p:cTn id="71" dur="166" decel="50000">
                                          <p:stCondLst>
                                            <p:cond delay="1668"/>
                                          </p:stCondLst>
                                        </p:cTn>
                                        <p:tgtEl>
                                          <p:spTgt spid="63492"/>
                                        </p:tgtEl>
                                      </p:cBhvr>
                                      <p:to x="100000" y="100000"/>
                                    </p:animScale>
                                    <p:animScale>
                                      <p:cBhvr>
                                        <p:cTn id="72" dur="26">
                                          <p:stCondLst>
                                            <p:cond delay="1808"/>
                                          </p:stCondLst>
                                        </p:cTn>
                                        <p:tgtEl>
                                          <p:spTgt spid="63492"/>
                                        </p:tgtEl>
                                      </p:cBhvr>
                                      <p:to x="100000" y="95000"/>
                                    </p:animScale>
                                    <p:animScale>
                                      <p:cBhvr>
                                        <p:cTn id="73" dur="166" decel="50000">
                                          <p:stCondLst>
                                            <p:cond delay="1834"/>
                                          </p:stCondLst>
                                        </p:cTn>
                                        <p:tgtEl>
                                          <p:spTgt spid="63492"/>
                                        </p:tgtEl>
                                      </p:cBhvr>
                                      <p:to x="100000" y="100000"/>
                                    </p:animScale>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63496"/>
                                        </p:tgtEl>
                                        <p:attrNameLst>
                                          <p:attrName>style.visibility</p:attrName>
                                        </p:attrNameLst>
                                      </p:cBhvr>
                                      <p:to>
                                        <p:strVal val="visible"/>
                                      </p:to>
                                    </p:set>
                                    <p:anim calcmode="lin" valueType="num">
                                      <p:cBhvr additive="base">
                                        <p:cTn id="78" dur="500" fill="hold"/>
                                        <p:tgtEl>
                                          <p:spTgt spid="63496"/>
                                        </p:tgtEl>
                                        <p:attrNameLst>
                                          <p:attrName>ppt_x</p:attrName>
                                        </p:attrNameLst>
                                      </p:cBhvr>
                                      <p:tavLst>
                                        <p:tav tm="0">
                                          <p:val>
                                            <p:strVal val="#ppt_x"/>
                                          </p:val>
                                        </p:tav>
                                        <p:tav tm="100000">
                                          <p:val>
                                            <p:strVal val="#ppt_x"/>
                                          </p:val>
                                        </p:tav>
                                      </p:tavLst>
                                    </p:anim>
                                    <p:anim calcmode="lin" valueType="num">
                                      <p:cBhvr additive="base">
                                        <p:cTn id="79" dur="500" fill="hold"/>
                                        <p:tgtEl>
                                          <p:spTgt spid="63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j0219072"/>
          <p:cNvPicPr>
            <a:picLocks noChangeAspect="1" noChangeArrowheads="1" noCrop="1"/>
          </p:cNvPicPr>
          <p:nvPr/>
        </p:nvPicPr>
        <p:blipFill>
          <a:blip r:embed="rId3">
            <a:lum bright="70000"/>
            <a:extLst>
              <a:ext uri="{28A0092B-C50C-407E-A947-70E740481C1C}">
                <a14:useLocalDpi xmlns:a14="http://schemas.microsoft.com/office/drawing/2010/main" val="0"/>
              </a:ext>
            </a:extLst>
          </a:blip>
          <a:srcRect/>
          <a:stretch>
            <a:fillRect/>
          </a:stretch>
        </p:blipFill>
        <p:spPr bwMode="auto">
          <a:xfrm>
            <a:off x="2895600" y="2057400"/>
            <a:ext cx="31940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j0288928"/>
          <p:cNvPicPr>
            <a:picLocks noChangeAspect="1" noChangeArrowheads="1" noCrop="1"/>
          </p:cNvPicPr>
          <p:nvPr/>
        </p:nvPicPr>
        <p:blipFill>
          <a:blip r:embed="rId4">
            <a:lum bright="-40000"/>
            <a:extLst>
              <a:ext uri="{28A0092B-C50C-407E-A947-70E740481C1C}">
                <a14:useLocalDpi xmlns:a14="http://schemas.microsoft.com/office/drawing/2010/main" val="0"/>
              </a:ext>
            </a:extLst>
          </a:blip>
          <a:srcRect/>
          <a:stretch>
            <a:fillRect/>
          </a:stretch>
        </p:blipFill>
        <p:spPr bwMode="auto">
          <a:xfrm>
            <a:off x="5867400" y="0"/>
            <a:ext cx="12477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title"/>
          </p:nvPr>
        </p:nvSpPr>
        <p:spPr>
          <a:xfrm>
            <a:off x="0" y="304800"/>
            <a:ext cx="8229600" cy="1322388"/>
          </a:xfrm>
          <a:noFill/>
          <a:extLst>
            <a:ext uri="{909E8E84-426E-40DD-AFC4-6F175D3DCCD1}">
              <a14:hiddenFill xmlns:a14="http://schemas.microsoft.com/office/drawing/2010/main">
                <a:solidFill>
                  <a:srgbClr val="FFFFFF"/>
                </a:solidFill>
              </a14:hiddenFill>
            </a:ext>
          </a:extLst>
        </p:spPr>
        <p:txBody>
          <a:bodyPr lIns="92075" tIns="46038" rIns="92075" bIns="46038"/>
          <a:lstStyle/>
          <a:p>
            <a:pPr algn="l" eaLnBrk="1" hangingPunct="1"/>
            <a:r>
              <a:rPr lang="en-US" altLang="en-US" sz="3600" smtClean="0">
                <a:solidFill>
                  <a:srgbClr val="C73609"/>
                </a:solidFill>
                <a:latin typeface="Impact" pitchFamily="34" charset="0"/>
              </a:rPr>
              <a:t>Remember!</a:t>
            </a:r>
            <a:br>
              <a:rPr lang="en-US" altLang="en-US" sz="3600" smtClean="0">
                <a:solidFill>
                  <a:srgbClr val="C73609"/>
                </a:solidFill>
                <a:latin typeface="Impact" pitchFamily="34" charset="0"/>
              </a:rPr>
            </a:br>
            <a:r>
              <a:rPr lang="en-US" altLang="en-US" sz="3600" smtClean="0">
                <a:solidFill>
                  <a:srgbClr val="C73609"/>
                </a:solidFill>
                <a:latin typeface="Impact" pitchFamily="34" charset="0"/>
              </a:rPr>
              <a:t>No matter what your Learning Style is it</a:t>
            </a:r>
            <a:r>
              <a:rPr lang="en-US" altLang="en-US" sz="3600" smtClean="0">
                <a:solidFill>
                  <a:srgbClr val="C73609"/>
                </a:solidFill>
              </a:rPr>
              <a:t>’</a:t>
            </a:r>
            <a:r>
              <a:rPr lang="en-US" altLang="en-US" sz="3600" smtClean="0">
                <a:solidFill>
                  <a:srgbClr val="C73609"/>
                </a:solidFill>
                <a:latin typeface="Impact" pitchFamily="34" charset="0"/>
              </a:rPr>
              <a:t>s very important to-</a:t>
            </a:r>
          </a:p>
        </p:txBody>
      </p:sp>
      <p:sp>
        <p:nvSpPr>
          <p:cNvPr id="52227" name="Rectangle 3"/>
          <p:cNvSpPr>
            <a:spLocks noGrp="1" noChangeArrowheads="1"/>
          </p:cNvSpPr>
          <p:nvPr>
            <p:ph type="body" idx="1"/>
          </p:nvPr>
        </p:nvSpPr>
        <p:spPr>
          <a:xfrm>
            <a:off x="1143000" y="1828800"/>
            <a:ext cx="8001000" cy="4267200"/>
          </a:xfrm>
          <a:noFill/>
          <a:extLst>
            <a:ext uri="{909E8E84-426E-40DD-AFC4-6F175D3DCCD1}">
              <a14:hiddenFill xmlns:a14="http://schemas.microsoft.com/office/drawing/2010/main">
                <a:solidFill>
                  <a:srgbClr val="FFFFFF"/>
                </a:solidFill>
              </a14:hiddenFill>
            </a:ext>
          </a:extLst>
        </p:spPr>
        <p:txBody>
          <a:bodyPr lIns="92075" tIns="46038" rIns="92075" bIns="46038"/>
          <a:lstStyle/>
          <a:p>
            <a:pPr eaLnBrk="1" hangingPunct="1"/>
            <a:r>
              <a:rPr lang="en-US" altLang="en-US" sz="2700" b="1" smtClean="0">
                <a:latin typeface="Sylfaen" pitchFamily="18" charset="0"/>
              </a:rPr>
              <a:t>Be involved in class </a:t>
            </a:r>
            <a:r>
              <a:rPr lang="en-US" altLang="en-US" sz="2700" b="1" smtClean="0"/>
              <a:t>–</a:t>
            </a:r>
            <a:r>
              <a:rPr lang="en-US" altLang="en-US" sz="2700" b="1" smtClean="0">
                <a:latin typeface="Sylfaen" pitchFamily="18" charset="0"/>
              </a:rPr>
              <a:t> participate!</a:t>
            </a:r>
          </a:p>
          <a:p>
            <a:pPr eaLnBrk="1" hangingPunct="1"/>
            <a:r>
              <a:rPr lang="en-US" altLang="en-US" sz="2700" b="1" smtClean="0">
                <a:latin typeface="Sylfaen" pitchFamily="18" charset="0"/>
              </a:rPr>
              <a:t>Link classroom experience to the outside world</a:t>
            </a:r>
          </a:p>
          <a:p>
            <a:pPr eaLnBrk="1" hangingPunct="1"/>
            <a:r>
              <a:rPr lang="en-US" altLang="en-US" sz="2700" b="1" smtClean="0">
                <a:latin typeface="Sylfaen" pitchFamily="18" charset="0"/>
              </a:rPr>
              <a:t>Relate class concepts to your own life.</a:t>
            </a:r>
          </a:p>
          <a:p>
            <a:pPr eaLnBrk="1" hangingPunct="1"/>
            <a:r>
              <a:rPr lang="en-US" altLang="en-US" sz="2700" b="1" smtClean="0">
                <a:latin typeface="Sylfaen" pitchFamily="18" charset="0"/>
              </a:rPr>
              <a:t>Ask questions and offer criticism.</a:t>
            </a:r>
          </a:p>
          <a:p>
            <a:pPr eaLnBrk="1" hangingPunct="1"/>
            <a:r>
              <a:rPr lang="en-US" altLang="en-US" sz="2700" b="1" smtClean="0">
                <a:latin typeface="Sylfaen" pitchFamily="18" charset="0"/>
              </a:rPr>
              <a:t>Stimulate further relevant discussion.</a:t>
            </a:r>
          </a:p>
          <a:p>
            <a:pPr eaLnBrk="1" hangingPunct="1"/>
            <a:r>
              <a:rPr lang="en-US" altLang="en-US" sz="2700" b="1" smtClean="0">
                <a:latin typeface="Sylfaen" pitchFamily="18" charset="0"/>
              </a:rPr>
              <a:t>Don</a:t>
            </a:r>
            <a:r>
              <a:rPr lang="en-US" altLang="en-US" sz="2700" b="1" smtClean="0"/>
              <a:t>’</a:t>
            </a:r>
            <a:r>
              <a:rPr lang="en-US" altLang="en-US" sz="2700" b="1" smtClean="0">
                <a:latin typeface="Sylfaen" pitchFamily="18" charset="0"/>
              </a:rPr>
              <a:t>t get distracted </a:t>
            </a:r>
            <a:r>
              <a:rPr lang="en-US" altLang="en-US" sz="2700" b="1" smtClean="0"/>
              <a:t>–</a:t>
            </a:r>
            <a:r>
              <a:rPr lang="en-US" altLang="en-US" sz="2700" b="1" smtClean="0">
                <a:latin typeface="Sylfaen" pitchFamily="18" charset="0"/>
              </a:rPr>
              <a:t> stay </a:t>
            </a:r>
            <a:r>
              <a:rPr lang="en-US" altLang="en-US" sz="2700" b="1" smtClean="0"/>
              <a:t>“</a:t>
            </a:r>
            <a:r>
              <a:rPr lang="en-US" altLang="en-US" sz="2700" b="1" smtClean="0">
                <a:latin typeface="Sylfaen" pitchFamily="18" charset="0"/>
              </a:rPr>
              <a:t>on-task</a:t>
            </a:r>
            <a:r>
              <a:rPr lang="en-US" altLang="en-US" sz="2700" b="1" smtClean="0"/>
              <a:t>”</a:t>
            </a:r>
            <a:endParaRPr lang="en-US" altLang="en-US" sz="2700" b="1" smtClean="0">
              <a:latin typeface="Sylfaen" pitchFamily="18" charset="0"/>
            </a:endParaRPr>
          </a:p>
          <a:p>
            <a:pPr eaLnBrk="1" hangingPunct="1"/>
            <a:r>
              <a:rPr lang="en-US" altLang="en-US" sz="2700" b="1" smtClean="0">
                <a:latin typeface="Sylfaen" pitchFamily="18" charset="0"/>
              </a:rPr>
              <a:t>Keep an open mind: there are many ideas beyond your own.</a:t>
            </a:r>
          </a:p>
        </p:txBody>
      </p:sp>
      <p:sp>
        <p:nvSpPr>
          <p:cNvPr id="52229" name="WordArt 5"/>
          <p:cNvSpPr>
            <a:spLocks noChangeArrowheads="1" noChangeShapeType="1" noTextEdit="1"/>
          </p:cNvSpPr>
          <p:nvPr/>
        </p:nvSpPr>
        <p:spPr bwMode="auto">
          <a:xfrm>
            <a:off x="1524000" y="6019800"/>
            <a:ext cx="7086600" cy="571500"/>
          </a:xfrm>
          <a:prstGeom prst="rect">
            <a:avLst/>
          </a:prstGeom>
        </p:spPr>
        <p:txBody>
          <a:bodyPr wrap="none" fromWordArt="1">
            <a:prstTxWarp prst="textPlain">
              <a:avLst>
                <a:gd name="adj" fmla="val 50000"/>
              </a:avLst>
            </a:prstTxWarp>
          </a:bodyPr>
          <a:lstStyle/>
          <a:p>
            <a:pPr algn="ctr"/>
            <a:r>
              <a:rPr lang="en-GB" sz="3600" kern="10">
                <a:ln w="19050">
                  <a:solidFill>
                    <a:schemeClr val="tx2"/>
                  </a:solidFill>
                  <a:miter lim="800000"/>
                  <a:headEnd/>
                  <a:tailEnd/>
                </a:ln>
                <a:solidFill>
                  <a:srgbClr val="800000"/>
                </a:solidFill>
                <a:effectLst>
                  <a:outerShdw dist="35921" dir="2700000" algn="ctr" rotWithShape="0">
                    <a:srgbClr val="990000"/>
                  </a:outerShdw>
                </a:effectLst>
                <a:latin typeface="Impact"/>
              </a:rPr>
              <a:t>All life is learning - it never stops!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ppt_x</p:attrName>
                                        </p:attrNameLst>
                                      </p:cBhvr>
                                      <p:tavLst>
                                        <p:tav tm="0">
                                          <p:val>
                                            <p:strVal val="#ppt_x-.2"/>
                                          </p:val>
                                        </p:tav>
                                        <p:tav tm="100000">
                                          <p:val>
                                            <p:strVal val="#ppt_x"/>
                                          </p:val>
                                        </p:tav>
                                      </p:tavLst>
                                    </p:anim>
                                    <p:anim calcmode="lin" valueType="num">
                                      <p:cBhvr>
                                        <p:cTn id="8" dur="1000" fill="hold"/>
                                        <p:tgtEl>
                                          <p:spTgt spid="522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gtEl>
                                      </p:cBhvr>
                                    </p:animEffect>
                                  </p:childTnLst>
                                </p:cTn>
                              </p:par>
                              <p:par>
                                <p:cTn id="10" presetID="2" presetClass="entr" presetSubtype="4" fill="hold" nodeType="withEffect">
                                  <p:stCondLst>
                                    <p:cond delay="0"/>
                                  </p:stCondLst>
                                  <p:childTnLst>
                                    <p:set>
                                      <p:cBhvr>
                                        <p:cTn id="11" dur="1" fill="hold">
                                          <p:stCondLst>
                                            <p:cond delay="0"/>
                                          </p:stCondLst>
                                        </p:cTn>
                                        <p:tgtEl>
                                          <p:spTgt spid="52230"/>
                                        </p:tgtEl>
                                        <p:attrNameLst>
                                          <p:attrName>style.visibility</p:attrName>
                                        </p:attrNameLst>
                                      </p:cBhvr>
                                      <p:to>
                                        <p:strVal val="visible"/>
                                      </p:to>
                                    </p:set>
                                    <p:anim calcmode="lin" valueType="num">
                                      <p:cBhvr additive="base">
                                        <p:cTn id="12" dur="500" fill="hold"/>
                                        <p:tgtEl>
                                          <p:spTgt spid="52230"/>
                                        </p:tgtEl>
                                        <p:attrNameLst>
                                          <p:attrName>ppt_x</p:attrName>
                                        </p:attrNameLst>
                                      </p:cBhvr>
                                      <p:tavLst>
                                        <p:tav tm="0">
                                          <p:val>
                                            <p:strVal val="#ppt_x"/>
                                          </p:val>
                                        </p:tav>
                                        <p:tav tm="100000">
                                          <p:val>
                                            <p:strVal val="#ppt_x"/>
                                          </p:val>
                                        </p:tav>
                                      </p:tavLst>
                                    </p:anim>
                                    <p:anim calcmode="lin" valueType="num">
                                      <p:cBhvr additive="base">
                                        <p:cTn id="13"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4" presetClass="entr" presetSubtype="0" fill="hold" grpId="0" nodeType="clickEffect">
                                  <p:stCondLst>
                                    <p:cond delay="0"/>
                                  </p:stCondLst>
                                  <p:childTnLst>
                                    <p:set>
                                      <p:cBhvr>
                                        <p:cTn id="17" dur="1" fill="hold">
                                          <p:stCondLst>
                                            <p:cond delay="0"/>
                                          </p:stCondLst>
                                        </p:cTn>
                                        <p:tgtEl>
                                          <p:spTgt spid="52227">
                                            <p:txEl>
                                              <p:pRg st="0" end="0"/>
                                            </p:txEl>
                                          </p:spTgt>
                                        </p:tgtEl>
                                        <p:attrNameLst>
                                          <p:attrName>style.visibility</p:attrName>
                                        </p:attrNameLst>
                                      </p:cBhvr>
                                      <p:to>
                                        <p:strVal val="visible"/>
                                      </p:to>
                                    </p:set>
                                    <p:animEffect transition="in" filter="fade">
                                      <p:cBhvr>
                                        <p:cTn id="18" dur="500"/>
                                        <p:tgtEl>
                                          <p:spTgt spid="52227">
                                            <p:txEl>
                                              <p:pRg st="0" end="0"/>
                                            </p:txEl>
                                          </p:spTgt>
                                        </p:tgtEl>
                                      </p:cBhvr>
                                    </p:animEffect>
                                    <p:anim calcmode="lin" valueType="num">
                                      <p:cBhvr>
                                        <p:cTn id="19"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522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4" presetClass="entr" presetSubtype="0" fill="hold" grpId="0" nodeType="clickEffect">
                                  <p:stCondLst>
                                    <p:cond delay="0"/>
                                  </p:stCondLst>
                                  <p:childTnLst>
                                    <p:set>
                                      <p:cBhvr>
                                        <p:cTn id="24" dur="1" fill="hold">
                                          <p:stCondLst>
                                            <p:cond delay="0"/>
                                          </p:stCondLst>
                                        </p:cTn>
                                        <p:tgtEl>
                                          <p:spTgt spid="52227">
                                            <p:txEl>
                                              <p:pRg st="1" end="1"/>
                                            </p:txEl>
                                          </p:spTgt>
                                        </p:tgtEl>
                                        <p:attrNameLst>
                                          <p:attrName>style.visibility</p:attrName>
                                        </p:attrNameLst>
                                      </p:cBhvr>
                                      <p:to>
                                        <p:strVal val="visible"/>
                                      </p:to>
                                    </p:set>
                                    <p:animEffect transition="in" filter="fade">
                                      <p:cBhvr>
                                        <p:cTn id="25" dur="500"/>
                                        <p:tgtEl>
                                          <p:spTgt spid="52227">
                                            <p:txEl>
                                              <p:pRg st="1" end="1"/>
                                            </p:txEl>
                                          </p:spTgt>
                                        </p:tgtEl>
                                      </p:cBhvr>
                                    </p:animEffect>
                                    <p:anim calcmode="lin" valueType="num">
                                      <p:cBhvr>
                                        <p:cTn id="26"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522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4" presetClass="entr" presetSubtype="0" fill="hold" grpId="0" nodeType="clickEffect">
                                  <p:stCondLst>
                                    <p:cond delay="0"/>
                                  </p:stCondLst>
                                  <p:childTnLst>
                                    <p:set>
                                      <p:cBhvr>
                                        <p:cTn id="31" dur="1" fill="hold">
                                          <p:stCondLst>
                                            <p:cond delay="0"/>
                                          </p:stCondLst>
                                        </p:cTn>
                                        <p:tgtEl>
                                          <p:spTgt spid="52227">
                                            <p:txEl>
                                              <p:pRg st="2" end="2"/>
                                            </p:txEl>
                                          </p:spTgt>
                                        </p:tgtEl>
                                        <p:attrNameLst>
                                          <p:attrName>style.visibility</p:attrName>
                                        </p:attrNameLst>
                                      </p:cBhvr>
                                      <p:to>
                                        <p:strVal val="visible"/>
                                      </p:to>
                                    </p:set>
                                    <p:animEffect transition="in" filter="fade">
                                      <p:cBhvr>
                                        <p:cTn id="32" dur="500"/>
                                        <p:tgtEl>
                                          <p:spTgt spid="52227">
                                            <p:txEl>
                                              <p:pRg st="2" end="2"/>
                                            </p:txEl>
                                          </p:spTgt>
                                        </p:tgtEl>
                                      </p:cBhvr>
                                    </p:animEffect>
                                    <p:anim calcmode="lin" valueType="num">
                                      <p:cBhvr>
                                        <p:cTn id="33"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5222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4" presetClass="entr" presetSubtype="0" fill="hold" grpId="0" nodeType="clickEffect">
                                  <p:stCondLst>
                                    <p:cond delay="0"/>
                                  </p:stCondLst>
                                  <p:childTnLst>
                                    <p:set>
                                      <p:cBhvr>
                                        <p:cTn id="38" dur="1" fill="hold">
                                          <p:stCondLst>
                                            <p:cond delay="0"/>
                                          </p:stCondLst>
                                        </p:cTn>
                                        <p:tgtEl>
                                          <p:spTgt spid="52227">
                                            <p:txEl>
                                              <p:pRg st="3" end="3"/>
                                            </p:txEl>
                                          </p:spTgt>
                                        </p:tgtEl>
                                        <p:attrNameLst>
                                          <p:attrName>style.visibility</p:attrName>
                                        </p:attrNameLst>
                                      </p:cBhvr>
                                      <p:to>
                                        <p:strVal val="visible"/>
                                      </p:to>
                                    </p:set>
                                    <p:animEffect transition="in" filter="fade">
                                      <p:cBhvr>
                                        <p:cTn id="39" dur="500"/>
                                        <p:tgtEl>
                                          <p:spTgt spid="52227">
                                            <p:txEl>
                                              <p:pRg st="3" end="3"/>
                                            </p:txEl>
                                          </p:spTgt>
                                        </p:tgtEl>
                                      </p:cBhvr>
                                    </p:animEffect>
                                    <p:anim calcmode="lin" valueType="num">
                                      <p:cBhvr>
                                        <p:cTn id="40"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5222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4" presetClass="entr" presetSubtype="0" fill="hold" grpId="0" nodeType="clickEffect">
                                  <p:stCondLst>
                                    <p:cond delay="0"/>
                                  </p:stCondLst>
                                  <p:childTnLst>
                                    <p:set>
                                      <p:cBhvr>
                                        <p:cTn id="45" dur="1" fill="hold">
                                          <p:stCondLst>
                                            <p:cond delay="0"/>
                                          </p:stCondLst>
                                        </p:cTn>
                                        <p:tgtEl>
                                          <p:spTgt spid="52227">
                                            <p:txEl>
                                              <p:pRg st="4" end="4"/>
                                            </p:txEl>
                                          </p:spTgt>
                                        </p:tgtEl>
                                        <p:attrNameLst>
                                          <p:attrName>style.visibility</p:attrName>
                                        </p:attrNameLst>
                                      </p:cBhvr>
                                      <p:to>
                                        <p:strVal val="visible"/>
                                      </p:to>
                                    </p:set>
                                    <p:animEffect transition="in" filter="fade">
                                      <p:cBhvr>
                                        <p:cTn id="46" dur="500"/>
                                        <p:tgtEl>
                                          <p:spTgt spid="52227">
                                            <p:txEl>
                                              <p:pRg st="4" end="4"/>
                                            </p:txEl>
                                          </p:spTgt>
                                        </p:tgtEl>
                                      </p:cBhvr>
                                    </p:animEffect>
                                    <p:anim calcmode="lin" valueType="num">
                                      <p:cBhvr>
                                        <p:cTn id="47"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5222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4" presetClass="entr" presetSubtype="0" fill="hold" grpId="0" nodeType="clickEffect">
                                  <p:stCondLst>
                                    <p:cond delay="0"/>
                                  </p:stCondLst>
                                  <p:childTnLst>
                                    <p:set>
                                      <p:cBhvr>
                                        <p:cTn id="52" dur="1" fill="hold">
                                          <p:stCondLst>
                                            <p:cond delay="0"/>
                                          </p:stCondLst>
                                        </p:cTn>
                                        <p:tgtEl>
                                          <p:spTgt spid="52227">
                                            <p:txEl>
                                              <p:pRg st="5" end="5"/>
                                            </p:txEl>
                                          </p:spTgt>
                                        </p:tgtEl>
                                        <p:attrNameLst>
                                          <p:attrName>style.visibility</p:attrName>
                                        </p:attrNameLst>
                                      </p:cBhvr>
                                      <p:to>
                                        <p:strVal val="visible"/>
                                      </p:to>
                                    </p:set>
                                    <p:animEffect transition="in" filter="fade">
                                      <p:cBhvr>
                                        <p:cTn id="53" dur="500"/>
                                        <p:tgtEl>
                                          <p:spTgt spid="52227">
                                            <p:txEl>
                                              <p:pRg st="5" end="5"/>
                                            </p:txEl>
                                          </p:spTgt>
                                        </p:tgtEl>
                                      </p:cBhvr>
                                    </p:animEffect>
                                    <p:anim calcmode="lin" valueType="num">
                                      <p:cBhvr>
                                        <p:cTn id="54" dur="5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52227">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4" presetClass="entr" presetSubtype="0" fill="hold" grpId="0" nodeType="clickEffect">
                                  <p:stCondLst>
                                    <p:cond delay="0"/>
                                  </p:stCondLst>
                                  <p:childTnLst>
                                    <p:set>
                                      <p:cBhvr>
                                        <p:cTn id="59" dur="1" fill="hold">
                                          <p:stCondLst>
                                            <p:cond delay="0"/>
                                          </p:stCondLst>
                                        </p:cTn>
                                        <p:tgtEl>
                                          <p:spTgt spid="52227">
                                            <p:txEl>
                                              <p:pRg st="6" end="6"/>
                                            </p:txEl>
                                          </p:spTgt>
                                        </p:tgtEl>
                                        <p:attrNameLst>
                                          <p:attrName>style.visibility</p:attrName>
                                        </p:attrNameLst>
                                      </p:cBhvr>
                                      <p:to>
                                        <p:strVal val="visible"/>
                                      </p:to>
                                    </p:set>
                                    <p:animEffect transition="in" filter="fade">
                                      <p:cBhvr>
                                        <p:cTn id="60" dur="500"/>
                                        <p:tgtEl>
                                          <p:spTgt spid="52227">
                                            <p:txEl>
                                              <p:pRg st="6" end="6"/>
                                            </p:txEl>
                                          </p:spTgt>
                                        </p:tgtEl>
                                      </p:cBhvr>
                                    </p:animEffect>
                                    <p:anim calcmode="lin" valueType="num">
                                      <p:cBhvr>
                                        <p:cTn id="61" dur="500" fill="hold"/>
                                        <p:tgtEl>
                                          <p:spTgt spid="52227">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52227">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52229"/>
                                        </p:tgtEl>
                                        <p:attrNameLst>
                                          <p:attrName>style.visibility</p:attrName>
                                        </p:attrNameLst>
                                      </p:cBhvr>
                                      <p:to>
                                        <p:strVal val="visible"/>
                                      </p:to>
                                    </p:set>
                                    <p:anim calcmode="lin" valueType="num">
                                      <p:cBhvr>
                                        <p:cTn id="67" dur="500" fill="hold"/>
                                        <p:tgtEl>
                                          <p:spTgt spid="52229"/>
                                        </p:tgtEl>
                                        <p:attrNameLst>
                                          <p:attrName>ppt_w</p:attrName>
                                        </p:attrNameLst>
                                      </p:cBhvr>
                                      <p:tavLst>
                                        <p:tav tm="0">
                                          <p:val>
                                            <p:fltVal val="0"/>
                                          </p:val>
                                        </p:tav>
                                        <p:tav tm="100000">
                                          <p:val>
                                            <p:strVal val="#ppt_w"/>
                                          </p:val>
                                        </p:tav>
                                      </p:tavLst>
                                    </p:anim>
                                    <p:anim calcmode="lin" valueType="num">
                                      <p:cBhvr>
                                        <p:cTn id="68" dur="500" fill="hold"/>
                                        <p:tgtEl>
                                          <p:spTgt spid="52229"/>
                                        </p:tgtEl>
                                        <p:attrNameLst>
                                          <p:attrName>ppt_h</p:attrName>
                                        </p:attrNameLst>
                                      </p:cBhvr>
                                      <p:tavLst>
                                        <p:tav tm="0">
                                          <p:val>
                                            <p:fltVal val="0"/>
                                          </p:val>
                                        </p:tav>
                                        <p:tav tm="100000">
                                          <p:val>
                                            <p:strVal val="#ppt_h"/>
                                          </p:val>
                                        </p:tav>
                                      </p:tavLst>
                                    </p:anim>
                                    <p:animEffect transition="in" filter="fade">
                                      <p:cBhvr>
                                        <p:cTn id="69"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P spid="522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5422900" cy="685800"/>
          </a:xfrm>
        </p:spPr>
        <p:txBody>
          <a:bodyPr/>
          <a:lstStyle/>
          <a:p>
            <a:pPr eaLnBrk="1" hangingPunct="1">
              <a:defRPr/>
            </a:pPr>
            <a:r>
              <a:rPr lang="en-US" smtClean="0">
                <a:solidFill>
                  <a:srgbClr val="C73609"/>
                </a:solidFill>
                <a:latin typeface="Impact" pitchFamily="34" charset="0"/>
              </a:rPr>
              <a:t>Visual Learners</a:t>
            </a:r>
          </a:p>
        </p:txBody>
      </p:sp>
      <p:sp>
        <p:nvSpPr>
          <p:cNvPr id="8195" name="Rectangle 3"/>
          <p:cNvSpPr>
            <a:spLocks noGrp="1" noChangeArrowheads="1"/>
          </p:cNvSpPr>
          <p:nvPr>
            <p:ph type="body" idx="1"/>
          </p:nvPr>
        </p:nvSpPr>
        <p:spPr>
          <a:xfrm>
            <a:off x="609600" y="1371600"/>
            <a:ext cx="7543800" cy="4419600"/>
          </a:xfrm>
        </p:spPr>
        <p:txBody>
          <a:bodyPr/>
          <a:lstStyle/>
          <a:p>
            <a:pPr eaLnBrk="1" hangingPunct="1">
              <a:defRPr/>
            </a:pPr>
            <a:r>
              <a:rPr lang="en-US" sz="2800" smtClean="0">
                <a:latin typeface="Sylfaen" pitchFamily="18" charset="0"/>
              </a:rPr>
              <a:t>Prefer to see information such as pictures, diagrams, cartoons, demonstrations</a:t>
            </a:r>
          </a:p>
          <a:p>
            <a:pPr eaLnBrk="1" hangingPunct="1">
              <a:defRPr/>
            </a:pPr>
            <a:r>
              <a:rPr lang="en-US" sz="2800" smtClean="0">
                <a:latin typeface="Sylfaen" pitchFamily="18" charset="0"/>
              </a:rPr>
              <a:t>Picture words and concepts they hear as images</a:t>
            </a:r>
          </a:p>
          <a:p>
            <a:pPr eaLnBrk="1" hangingPunct="1">
              <a:defRPr/>
            </a:pPr>
            <a:r>
              <a:rPr lang="en-US" sz="2800" smtClean="0">
                <a:latin typeface="Sylfaen" pitchFamily="18" charset="0"/>
              </a:rPr>
              <a:t>Easily distracted in lecture with no visual aids</a:t>
            </a:r>
          </a:p>
          <a:p>
            <a:pPr eaLnBrk="1" hangingPunct="1">
              <a:defRPr/>
            </a:pPr>
            <a:r>
              <a:rPr lang="en-US" sz="2800" smtClean="0">
                <a:latin typeface="Sylfaen" pitchFamily="18" charset="0"/>
              </a:rPr>
              <a:t>Overwhelmed with intense visuals accompanied by lecture</a:t>
            </a:r>
          </a:p>
          <a:p>
            <a:pPr eaLnBrk="1" hangingPunct="1">
              <a:defRPr/>
            </a:pPr>
            <a:r>
              <a:rPr lang="en-US" sz="2800" smtClean="0">
                <a:latin typeface="Sylfaen" pitchFamily="18" charset="0"/>
              </a:rPr>
              <a:t>Benefit from using charts, maps, notes, and flash cards when studying</a:t>
            </a:r>
          </a:p>
        </p:txBody>
      </p:sp>
      <p:graphicFrame>
        <p:nvGraphicFramePr>
          <p:cNvPr id="8196" name="Object 4"/>
          <p:cNvGraphicFramePr>
            <a:graphicFrameLocks noChangeAspect="1"/>
          </p:cNvGraphicFramePr>
          <p:nvPr/>
        </p:nvGraphicFramePr>
        <p:xfrm>
          <a:off x="5867400" y="0"/>
          <a:ext cx="1905000" cy="1555750"/>
        </p:xfrm>
        <a:graphic>
          <a:graphicData uri="http://schemas.openxmlformats.org/presentationml/2006/ole">
            <mc:AlternateContent xmlns:mc="http://schemas.openxmlformats.org/markup-compatibility/2006">
              <mc:Choice xmlns:v="urn:schemas-microsoft-com:vml" Requires="v">
                <p:oleObj spid="_x0000_s1030" name="Clip" r:id="rId4" imgW="1794960" imgH="1686600" progId="MS_ClipArt_Gallery.2">
                  <p:embed/>
                </p:oleObj>
              </mc:Choice>
              <mc:Fallback>
                <p:oleObj name="Clip" r:id="rId4" imgW="1794960" imgH="16866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0"/>
                        <a:ext cx="1905000"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WordArt 5"/>
          <p:cNvSpPr>
            <a:spLocks noChangeArrowheads="1" noChangeShapeType="1" noTextEdit="1"/>
          </p:cNvSpPr>
          <p:nvPr/>
        </p:nvSpPr>
        <p:spPr bwMode="auto">
          <a:xfrm>
            <a:off x="2667000" y="6096000"/>
            <a:ext cx="3962400" cy="5715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a:r>
              <a:rPr lang="en-GB"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Let me see 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animEffect transition="in" filter="checkerboard(across)">
                                      <p:cBhvr>
                                        <p:cTn id="13" dur="500"/>
                                        <p:tgtEl>
                                          <p:spTgt spid="81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anim calcmode="lin" valueType="num">
                                      <p:cBhvr>
                                        <p:cTn id="18" dur="500" fill="hold"/>
                                        <p:tgtEl>
                                          <p:spTgt spid="8196"/>
                                        </p:tgtEl>
                                        <p:attrNameLst>
                                          <p:attrName>ppt_w</p:attrName>
                                        </p:attrNameLst>
                                      </p:cBhvr>
                                      <p:tavLst>
                                        <p:tav tm="0">
                                          <p:val>
                                            <p:fltVal val="0"/>
                                          </p:val>
                                        </p:tav>
                                        <p:tav tm="100000">
                                          <p:val>
                                            <p:strVal val="#ppt_w"/>
                                          </p:val>
                                        </p:tav>
                                      </p:tavLst>
                                    </p:anim>
                                    <p:anim calcmode="lin" valueType="num">
                                      <p:cBhvr>
                                        <p:cTn id="19" dur="500" fill="hold"/>
                                        <p:tgtEl>
                                          <p:spTgt spid="8196"/>
                                        </p:tgtEl>
                                        <p:attrNameLst>
                                          <p:attrName>ppt_h</p:attrName>
                                        </p:attrNameLst>
                                      </p:cBhvr>
                                      <p:tavLst>
                                        <p:tav tm="0">
                                          <p:val>
                                            <p:fltVal val="0"/>
                                          </p:val>
                                        </p:tav>
                                        <p:tav tm="100000">
                                          <p:val>
                                            <p:strVal val="#ppt_h"/>
                                          </p:val>
                                        </p:tav>
                                      </p:tavLst>
                                    </p:anim>
                                    <p:animEffect transition="in" filter="fade">
                                      <p:cBhvr>
                                        <p:cTn id="20" dur="500"/>
                                        <p:tgtEl>
                                          <p:spTgt spid="81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1000"/>
                                        <p:tgtEl>
                                          <p:spTgt spid="8195">
                                            <p:txEl>
                                              <p:pRg st="0" end="0"/>
                                            </p:txEl>
                                          </p:spTgt>
                                        </p:tgtEl>
                                      </p:cBhvr>
                                    </p:animEffect>
                                    <p:anim calcmode="lin" valueType="num">
                                      <p:cBhvr>
                                        <p:cTn id="26"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195">
                                            <p:txEl>
                                              <p:pRg st="1" end="1"/>
                                            </p:txEl>
                                          </p:spTgt>
                                        </p:tgtEl>
                                        <p:attrNameLst>
                                          <p:attrName>style.visibility</p:attrName>
                                        </p:attrNameLst>
                                      </p:cBhvr>
                                      <p:to>
                                        <p:strVal val="visible"/>
                                      </p:to>
                                    </p:set>
                                    <p:animEffect transition="in" filter="fade">
                                      <p:cBhvr>
                                        <p:cTn id="32" dur="1000"/>
                                        <p:tgtEl>
                                          <p:spTgt spid="8195">
                                            <p:txEl>
                                              <p:pRg st="1" end="1"/>
                                            </p:txEl>
                                          </p:spTgt>
                                        </p:tgtEl>
                                      </p:cBhvr>
                                    </p:animEffect>
                                    <p:anim calcmode="lin" valueType="num">
                                      <p:cBhvr>
                                        <p:cTn id="33"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195">
                                            <p:txEl>
                                              <p:pRg st="2" end="2"/>
                                            </p:txEl>
                                          </p:spTgt>
                                        </p:tgtEl>
                                        <p:attrNameLst>
                                          <p:attrName>style.visibility</p:attrName>
                                        </p:attrNameLst>
                                      </p:cBhvr>
                                      <p:to>
                                        <p:strVal val="visible"/>
                                      </p:to>
                                    </p:set>
                                    <p:animEffect transition="in" filter="fade">
                                      <p:cBhvr>
                                        <p:cTn id="39" dur="1000"/>
                                        <p:tgtEl>
                                          <p:spTgt spid="8195">
                                            <p:txEl>
                                              <p:pRg st="2" end="2"/>
                                            </p:txEl>
                                          </p:spTgt>
                                        </p:tgtEl>
                                      </p:cBhvr>
                                    </p:animEffect>
                                    <p:anim calcmode="lin" valueType="num">
                                      <p:cBhvr>
                                        <p:cTn id="40"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195">
                                            <p:txEl>
                                              <p:pRg st="3" end="3"/>
                                            </p:txEl>
                                          </p:spTgt>
                                        </p:tgtEl>
                                        <p:attrNameLst>
                                          <p:attrName>style.visibility</p:attrName>
                                        </p:attrNameLst>
                                      </p:cBhvr>
                                      <p:to>
                                        <p:strVal val="visible"/>
                                      </p:to>
                                    </p:set>
                                    <p:animEffect transition="in" filter="fade">
                                      <p:cBhvr>
                                        <p:cTn id="46" dur="1000"/>
                                        <p:tgtEl>
                                          <p:spTgt spid="8195">
                                            <p:txEl>
                                              <p:pRg st="3" end="3"/>
                                            </p:txEl>
                                          </p:spTgt>
                                        </p:tgtEl>
                                      </p:cBhvr>
                                    </p:animEffect>
                                    <p:anim calcmode="lin" valueType="num">
                                      <p:cBhvr>
                                        <p:cTn id="47"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195">
                                            <p:txEl>
                                              <p:pRg st="4" end="4"/>
                                            </p:txEl>
                                          </p:spTgt>
                                        </p:tgtEl>
                                        <p:attrNameLst>
                                          <p:attrName>style.visibility</p:attrName>
                                        </p:attrNameLst>
                                      </p:cBhvr>
                                      <p:to>
                                        <p:strVal val="visible"/>
                                      </p:to>
                                    </p:set>
                                    <p:animEffect transition="in" filter="fade">
                                      <p:cBhvr>
                                        <p:cTn id="53" dur="1000"/>
                                        <p:tgtEl>
                                          <p:spTgt spid="8195">
                                            <p:txEl>
                                              <p:pRg st="4" end="4"/>
                                            </p:txEl>
                                          </p:spTgt>
                                        </p:tgtEl>
                                      </p:cBhvr>
                                    </p:animEffect>
                                    <p:anim calcmode="lin" valueType="num">
                                      <p:cBhvr>
                                        <p:cTn id="54"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8196"/>
                                        </p:tgtEl>
                                        <p:attrNameLst>
                                          <p:attrName>style.visibility</p:attrName>
                                        </p:attrNameLst>
                                      </p:cBhvr>
                                      <p:to>
                                        <p:strVal val="visible"/>
                                      </p:to>
                                    </p:set>
                                    <p:anim calcmode="lin" valueType="num">
                                      <p:cBhvr additive="base">
                                        <p:cTn id="60" dur="500" fill="hold"/>
                                        <p:tgtEl>
                                          <p:spTgt spid="8196"/>
                                        </p:tgtEl>
                                        <p:attrNameLst>
                                          <p:attrName>ppt_x</p:attrName>
                                        </p:attrNameLst>
                                      </p:cBhvr>
                                      <p:tavLst>
                                        <p:tav tm="0">
                                          <p:val>
                                            <p:strVal val="#ppt_x"/>
                                          </p:val>
                                        </p:tav>
                                        <p:tav tm="100000">
                                          <p:val>
                                            <p:strVal val="#ppt_x"/>
                                          </p:val>
                                        </p:tav>
                                      </p:tavLst>
                                    </p:anim>
                                    <p:anim calcmode="lin" valueType="num">
                                      <p:cBhvr additive="base">
                                        <p:cTn id="61"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mph" presetSubtype="0" fill="hold" nodeType="clickEffect">
                                  <p:stCondLst>
                                    <p:cond delay="0"/>
                                  </p:stCondLst>
                                  <p:childTnLst>
                                    <p:animRot by="21600000">
                                      <p:cBhvr>
                                        <p:cTn id="65" dur="2000" fill="hold"/>
                                        <p:tgtEl>
                                          <p:spTgt spid="81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1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28600"/>
            <a:ext cx="5410200" cy="1216025"/>
          </a:xfrm>
        </p:spPr>
        <p:txBody>
          <a:bodyPr/>
          <a:lstStyle/>
          <a:p>
            <a:pPr eaLnBrk="1" hangingPunct="1">
              <a:defRPr/>
            </a:pPr>
            <a:r>
              <a:rPr lang="en-US" smtClean="0">
                <a:solidFill>
                  <a:srgbClr val="C73609"/>
                </a:solidFill>
                <a:latin typeface="Impact" pitchFamily="34" charset="0"/>
              </a:rPr>
              <a:t>Auditory Learners</a:t>
            </a:r>
          </a:p>
        </p:txBody>
      </p:sp>
      <p:sp>
        <p:nvSpPr>
          <p:cNvPr id="7171" name="Rectangle 3"/>
          <p:cNvSpPr>
            <a:spLocks noGrp="1" noChangeArrowheads="1"/>
          </p:cNvSpPr>
          <p:nvPr>
            <p:ph type="body" idx="1"/>
          </p:nvPr>
        </p:nvSpPr>
        <p:spPr>
          <a:xfrm>
            <a:off x="228600" y="1752600"/>
            <a:ext cx="8763000" cy="3657600"/>
          </a:xfrm>
        </p:spPr>
        <p:txBody>
          <a:bodyPr/>
          <a:lstStyle/>
          <a:p>
            <a:pPr eaLnBrk="1" hangingPunct="1">
              <a:lnSpc>
                <a:spcPct val="90000"/>
              </a:lnSpc>
              <a:defRPr/>
            </a:pPr>
            <a:r>
              <a:rPr lang="en-US" smtClean="0">
                <a:latin typeface="Sylfaen" pitchFamily="18" charset="0"/>
              </a:rPr>
              <a:t>Prefer to hear information spoken</a:t>
            </a:r>
          </a:p>
          <a:p>
            <a:pPr eaLnBrk="1" hangingPunct="1">
              <a:lnSpc>
                <a:spcPct val="90000"/>
              </a:lnSpc>
              <a:defRPr/>
            </a:pPr>
            <a:r>
              <a:rPr lang="en-US" smtClean="0">
                <a:latin typeface="Sylfaen" pitchFamily="18" charset="0"/>
              </a:rPr>
              <a:t>Can absorb a lecture with little effort</a:t>
            </a:r>
          </a:p>
          <a:p>
            <a:pPr eaLnBrk="1" hangingPunct="1">
              <a:lnSpc>
                <a:spcPct val="90000"/>
              </a:lnSpc>
              <a:defRPr/>
            </a:pPr>
            <a:r>
              <a:rPr lang="en-US" smtClean="0">
                <a:latin typeface="Sylfaen" pitchFamily="18" charset="0"/>
              </a:rPr>
              <a:t>May not need careful notes to learn.</a:t>
            </a:r>
          </a:p>
          <a:p>
            <a:pPr eaLnBrk="1" hangingPunct="1">
              <a:lnSpc>
                <a:spcPct val="90000"/>
              </a:lnSpc>
              <a:defRPr/>
            </a:pPr>
            <a:r>
              <a:rPr lang="en-US" smtClean="0">
                <a:latin typeface="Sylfaen" pitchFamily="18" charset="0"/>
              </a:rPr>
              <a:t>Often avoid eye contact in order to concentrate</a:t>
            </a:r>
          </a:p>
          <a:p>
            <a:pPr eaLnBrk="1" hangingPunct="1">
              <a:lnSpc>
                <a:spcPct val="90000"/>
              </a:lnSpc>
              <a:defRPr/>
            </a:pPr>
            <a:r>
              <a:rPr lang="en-US" smtClean="0">
                <a:latin typeface="Sylfaen" pitchFamily="18" charset="0"/>
              </a:rPr>
              <a:t>May read aloud to themselves</a:t>
            </a:r>
          </a:p>
          <a:p>
            <a:pPr eaLnBrk="1" hangingPunct="1">
              <a:lnSpc>
                <a:spcPct val="90000"/>
              </a:lnSpc>
              <a:defRPr/>
            </a:pPr>
            <a:r>
              <a:rPr lang="en-US" smtClean="0">
                <a:latin typeface="Sylfaen" pitchFamily="18" charset="0"/>
              </a:rPr>
              <a:t>Like background music when they study</a:t>
            </a:r>
          </a:p>
        </p:txBody>
      </p:sp>
      <p:graphicFrame>
        <p:nvGraphicFramePr>
          <p:cNvPr id="7172" name="Object 4"/>
          <p:cNvGraphicFramePr>
            <a:graphicFrameLocks noChangeAspect="1"/>
          </p:cNvGraphicFramePr>
          <p:nvPr/>
        </p:nvGraphicFramePr>
        <p:xfrm>
          <a:off x="6172200" y="0"/>
          <a:ext cx="1600200" cy="1752600"/>
        </p:xfrm>
        <a:graphic>
          <a:graphicData uri="http://schemas.openxmlformats.org/presentationml/2006/ole">
            <mc:AlternateContent xmlns:mc="http://schemas.openxmlformats.org/markup-compatibility/2006">
              <mc:Choice xmlns:v="urn:schemas-microsoft-com:vml" Requires="v">
                <p:oleObj spid="_x0000_s2054" name="Clip" r:id="rId4" imgW="2910600" imgH="3468960" progId="MS_ClipArt_Gallery.2">
                  <p:embed/>
                </p:oleObj>
              </mc:Choice>
              <mc:Fallback>
                <p:oleObj name="Clip" r:id="rId4" imgW="2910600" imgH="346896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0"/>
                        <a:ext cx="16002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WordArt 5"/>
          <p:cNvSpPr>
            <a:spLocks noChangeArrowheads="1" noChangeShapeType="1" noTextEdit="1"/>
          </p:cNvSpPr>
          <p:nvPr/>
        </p:nvSpPr>
        <p:spPr bwMode="auto">
          <a:xfrm>
            <a:off x="2209800" y="5715000"/>
            <a:ext cx="4343400" cy="7620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a:r>
              <a:rPr lang="en-GB" sz="3600" kern="10">
                <a:solidFill>
                  <a:srgbClr val="FF6600"/>
                </a:solidFill>
                <a:effectLst>
                  <a:outerShdw dist="35921" dir="2700000" algn="ctr" rotWithShape="0">
                    <a:srgbClr val="C0C0C0">
                      <a:alpha val="79999"/>
                    </a:srgbClr>
                  </a:outerShdw>
                </a:effectLst>
                <a:latin typeface="Impact"/>
              </a:rPr>
              <a:t>Let me hear 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wipe(down)">
                                      <p:cBhvr>
                                        <p:cTn id="12" dur="580">
                                          <p:stCondLst>
                                            <p:cond delay="0"/>
                                          </p:stCondLst>
                                        </p:cTn>
                                        <p:tgtEl>
                                          <p:spTgt spid="7172"/>
                                        </p:tgtEl>
                                      </p:cBhvr>
                                    </p:animEffect>
                                    <p:anim calcmode="lin" valueType="num">
                                      <p:cBhvr>
                                        <p:cTn id="13"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18" dur="26">
                                          <p:stCondLst>
                                            <p:cond delay="650"/>
                                          </p:stCondLst>
                                        </p:cTn>
                                        <p:tgtEl>
                                          <p:spTgt spid="7172"/>
                                        </p:tgtEl>
                                      </p:cBhvr>
                                      <p:to x="100000" y="60000"/>
                                    </p:animScale>
                                    <p:animScale>
                                      <p:cBhvr>
                                        <p:cTn id="19" dur="166" decel="50000">
                                          <p:stCondLst>
                                            <p:cond delay="676"/>
                                          </p:stCondLst>
                                        </p:cTn>
                                        <p:tgtEl>
                                          <p:spTgt spid="7172"/>
                                        </p:tgtEl>
                                      </p:cBhvr>
                                      <p:to x="100000" y="100000"/>
                                    </p:animScale>
                                    <p:animScale>
                                      <p:cBhvr>
                                        <p:cTn id="20" dur="26">
                                          <p:stCondLst>
                                            <p:cond delay="1312"/>
                                          </p:stCondLst>
                                        </p:cTn>
                                        <p:tgtEl>
                                          <p:spTgt spid="7172"/>
                                        </p:tgtEl>
                                      </p:cBhvr>
                                      <p:to x="100000" y="80000"/>
                                    </p:animScale>
                                    <p:animScale>
                                      <p:cBhvr>
                                        <p:cTn id="21" dur="166" decel="50000">
                                          <p:stCondLst>
                                            <p:cond delay="1338"/>
                                          </p:stCondLst>
                                        </p:cTn>
                                        <p:tgtEl>
                                          <p:spTgt spid="7172"/>
                                        </p:tgtEl>
                                      </p:cBhvr>
                                      <p:to x="100000" y="100000"/>
                                    </p:animScale>
                                    <p:animScale>
                                      <p:cBhvr>
                                        <p:cTn id="22" dur="26">
                                          <p:stCondLst>
                                            <p:cond delay="1642"/>
                                          </p:stCondLst>
                                        </p:cTn>
                                        <p:tgtEl>
                                          <p:spTgt spid="7172"/>
                                        </p:tgtEl>
                                      </p:cBhvr>
                                      <p:to x="100000" y="90000"/>
                                    </p:animScale>
                                    <p:animScale>
                                      <p:cBhvr>
                                        <p:cTn id="23" dur="166" decel="50000">
                                          <p:stCondLst>
                                            <p:cond delay="1668"/>
                                          </p:stCondLst>
                                        </p:cTn>
                                        <p:tgtEl>
                                          <p:spTgt spid="7172"/>
                                        </p:tgtEl>
                                      </p:cBhvr>
                                      <p:to x="100000" y="100000"/>
                                    </p:animScale>
                                    <p:animScale>
                                      <p:cBhvr>
                                        <p:cTn id="24" dur="26">
                                          <p:stCondLst>
                                            <p:cond delay="1808"/>
                                          </p:stCondLst>
                                        </p:cTn>
                                        <p:tgtEl>
                                          <p:spTgt spid="7172"/>
                                        </p:tgtEl>
                                      </p:cBhvr>
                                      <p:to x="100000" y="95000"/>
                                    </p:animScale>
                                    <p:animScale>
                                      <p:cBhvr>
                                        <p:cTn id="25" dur="166" decel="50000">
                                          <p:stCondLst>
                                            <p:cond delay="1834"/>
                                          </p:stCondLst>
                                        </p:cTn>
                                        <p:tgtEl>
                                          <p:spTgt spid="7172"/>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171">
                                            <p:txEl>
                                              <p:pRg st="0" end="0"/>
                                            </p:txEl>
                                          </p:spTgt>
                                        </p:tgtEl>
                                        <p:attrNameLst>
                                          <p:attrName>style.visibility</p:attrName>
                                        </p:attrNameLst>
                                      </p:cBhvr>
                                      <p:to>
                                        <p:strVal val="visible"/>
                                      </p:to>
                                    </p:set>
                                    <p:anim calcmode="lin" valueType="num">
                                      <p:cBhvr additive="base">
                                        <p:cTn id="30" dur="10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171">
                                            <p:txEl>
                                              <p:pRg st="1" end="1"/>
                                            </p:txEl>
                                          </p:spTgt>
                                        </p:tgtEl>
                                        <p:attrNameLst>
                                          <p:attrName>style.visibility</p:attrName>
                                        </p:attrNameLst>
                                      </p:cBhvr>
                                      <p:to>
                                        <p:strVal val="visible"/>
                                      </p:to>
                                    </p:set>
                                    <p:anim calcmode="lin" valueType="num">
                                      <p:cBhvr additive="base">
                                        <p:cTn id="36" dur="10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7171">
                                            <p:txEl>
                                              <p:pRg st="2" end="2"/>
                                            </p:txEl>
                                          </p:spTgt>
                                        </p:tgtEl>
                                        <p:attrNameLst>
                                          <p:attrName>style.visibility</p:attrName>
                                        </p:attrNameLst>
                                      </p:cBhvr>
                                      <p:to>
                                        <p:strVal val="visible"/>
                                      </p:to>
                                    </p:set>
                                    <p:anim calcmode="lin" valueType="num">
                                      <p:cBhvr additive="base">
                                        <p:cTn id="41" dur="10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000"/>
                            </p:stCondLst>
                            <p:childTnLst>
                              <p:par>
                                <p:cTn id="44" presetID="2" presetClass="entr" presetSubtype="8" fill="hold" grpId="0" nodeType="afterEffect">
                                  <p:stCondLst>
                                    <p:cond delay="0"/>
                                  </p:stCondLst>
                                  <p:childTnLst>
                                    <p:set>
                                      <p:cBhvr>
                                        <p:cTn id="45" dur="1" fill="hold">
                                          <p:stCondLst>
                                            <p:cond delay="0"/>
                                          </p:stCondLst>
                                        </p:cTn>
                                        <p:tgtEl>
                                          <p:spTgt spid="7171">
                                            <p:txEl>
                                              <p:pRg st="3" end="3"/>
                                            </p:txEl>
                                          </p:spTgt>
                                        </p:tgtEl>
                                        <p:attrNameLst>
                                          <p:attrName>style.visibility</p:attrName>
                                        </p:attrNameLst>
                                      </p:cBhvr>
                                      <p:to>
                                        <p:strVal val="visible"/>
                                      </p:to>
                                    </p:set>
                                    <p:anim calcmode="lin" valueType="num">
                                      <p:cBhvr additive="base">
                                        <p:cTn id="46" dur="10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7171">
                                            <p:txEl>
                                              <p:pRg st="4" end="4"/>
                                            </p:txEl>
                                          </p:spTgt>
                                        </p:tgtEl>
                                        <p:attrNameLst>
                                          <p:attrName>style.visibility</p:attrName>
                                        </p:attrNameLst>
                                      </p:cBhvr>
                                      <p:to>
                                        <p:strVal val="visible"/>
                                      </p:to>
                                    </p:set>
                                    <p:anim calcmode="lin" valueType="num">
                                      <p:cBhvr additive="base">
                                        <p:cTn id="52" dur="10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7171">
                                            <p:txEl>
                                              <p:pRg st="5" end="5"/>
                                            </p:txEl>
                                          </p:spTgt>
                                        </p:tgtEl>
                                        <p:attrNameLst>
                                          <p:attrName>style.visibility</p:attrName>
                                        </p:attrNameLst>
                                      </p:cBhvr>
                                      <p:to>
                                        <p:strVal val="visible"/>
                                      </p:to>
                                    </p:set>
                                    <p:anim calcmode="lin" valueType="num">
                                      <p:cBhvr additive="base">
                                        <p:cTn id="58" dur="10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59" dur="10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7173"/>
                                        </p:tgtEl>
                                        <p:attrNameLst>
                                          <p:attrName>style.visibility</p:attrName>
                                        </p:attrNameLst>
                                      </p:cBhvr>
                                      <p:to>
                                        <p:strVal val="visible"/>
                                      </p:to>
                                    </p:set>
                                    <p:anim calcmode="lin" valueType="num">
                                      <p:cBhvr>
                                        <p:cTn id="64" dur="500" fill="hold"/>
                                        <p:tgtEl>
                                          <p:spTgt spid="7173"/>
                                        </p:tgtEl>
                                        <p:attrNameLst>
                                          <p:attrName>ppt_w</p:attrName>
                                        </p:attrNameLst>
                                      </p:cBhvr>
                                      <p:tavLst>
                                        <p:tav tm="0">
                                          <p:val>
                                            <p:fltVal val="0"/>
                                          </p:val>
                                        </p:tav>
                                        <p:tav tm="100000">
                                          <p:val>
                                            <p:strVal val="#ppt_w"/>
                                          </p:val>
                                        </p:tav>
                                      </p:tavLst>
                                    </p:anim>
                                    <p:anim calcmode="lin" valueType="num">
                                      <p:cBhvr>
                                        <p:cTn id="65" dur="500" fill="hold"/>
                                        <p:tgtEl>
                                          <p:spTgt spid="7173"/>
                                        </p:tgtEl>
                                        <p:attrNameLst>
                                          <p:attrName>ppt_h</p:attrName>
                                        </p:attrNameLst>
                                      </p:cBhvr>
                                      <p:tavLst>
                                        <p:tav tm="0">
                                          <p:val>
                                            <p:fltVal val="0"/>
                                          </p:val>
                                        </p:tav>
                                        <p:tav tm="100000">
                                          <p:val>
                                            <p:strVal val="#ppt_h"/>
                                          </p:val>
                                        </p:tav>
                                      </p:tavLst>
                                    </p:anim>
                                    <p:animEffect transition="in" filter="fade">
                                      <p:cBhvr>
                                        <p:cTn id="66" dur="500"/>
                                        <p:tgtEl>
                                          <p:spTgt spid="717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4" presetClass="entr" presetSubtype="0" fill="hold" grpId="1" nodeType="clickEffect">
                                  <p:stCondLst>
                                    <p:cond delay="0"/>
                                  </p:stCondLst>
                                  <p:childTnLst>
                                    <p:set>
                                      <p:cBhvr>
                                        <p:cTn id="70" dur="1" fill="hold">
                                          <p:stCondLst>
                                            <p:cond delay="0"/>
                                          </p:stCondLst>
                                        </p:cTn>
                                        <p:tgtEl>
                                          <p:spTgt spid="7173"/>
                                        </p:tgtEl>
                                        <p:attrNameLst>
                                          <p:attrName>style.visibility</p:attrName>
                                        </p:attrNameLst>
                                      </p:cBhvr>
                                      <p:to>
                                        <p:strVal val="visible"/>
                                      </p:to>
                                    </p:set>
                                    <p:anim from="(-#ppt_w/2)" to="(#ppt_x)" calcmode="lin" valueType="num">
                                      <p:cBhvr>
                                        <p:cTn id="71" dur="600" fill="hold">
                                          <p:stCondLst>
                                            <p:cond delay="0"/>
                                          </p:stCondLst>
                                        </p:cTn>
                                        <p:tgtEl>
                                          <p:spTgt spid="7173"/>
                                        </p:tgtEl>
                                        <p:attrNameLst>
                                          <p:attrName>ppt_x</p:attrName>
                                        </p:attrNameLst>
                                      </p:cBhvr>
                                    </p:anim>
                                    <p:anim from="0" to="-1.0" calcmode="lin" valueType="num">
                                      <p:cBhvr>
                                        <p:cTn id="72" dur="200" decel="50000" autoRev="1" fill="hold">
                                          <p:stCondLst>
                                            <p:cond delay="600"/>
                                          </p:stCondLst>
                                        </p:cTn>
                                        <p:tgtEl>
                                          <p:spTgt spid="7173"/>
                                        </p:tgtEl>
                                        <p:attrNameLst>
                                          <p:attrName>xshear</p:attrName>
                                        </p:attrNameLst>
                                      </p:cBhvr>
                                    </p:anim>
                                    <p:animScale>
                                      <p:cBhvr>
                                        <p:cTn id="73" dur="200" decel="100000" autoRev="1" fill="hold">
                                          <p:stCondLst>
                                            <p:cond delay="600"/>
                                          </p:stCondLst>
                                        </p:cTn>
                                        <p:tgtEl>
                                          <p:spTgt spid="7173"/>
                                        </p:tgtEl>
                                      </p:cBhvr>
                                      <p:from x="100000" y="100000"/>
                                      <p:to x="80000" y="100000"/>
                                    </p:animScale>
                                    <p:anim by="(#ppt_h/3+#ppt_w*0.1)" calcmode="lin" valueType="num">
                                      <p:cBhvr additive="sum">
                                        <p:cTn id="74" dur="200" decel="100000" autoRev="1" fill="hold">
                                          <p:stCondLst>
                                            <p:cond delay="600"/>
                                          </p:stCondLst>
                                        </p:cTn>
                                        <p:tgtEl>
                                          <p:spTgt spid="717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7173" grpId="0" animBg="1"/>
      <p:bldP spid="717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228600"/>
            <a:ext cx="8229600" cy="914400"/>
          </a:xfrm>
        </p:spPr>
        <p:txBody>
          <a:bodyPr/>
          <a:lstStyle/>
          <a:p>
            <a:pPr eaLnBrk="1" hangingPunct="1">
              <a:defRPr/>
            </a:pPr>
            <a:r>
              <a:rPr lang="en-US" smtClean="0">
                <a:solidFill>
                  <a:srgbClr val="C73609"/>
                </a:solidFill>
                <a:latin typeface="Impact" pitchFamily="34" charset="0"/>
              </a:rPr>
              <a:t>Tactile or Kinesthetic Learners</a:t>
            </a:r>
          </a:p>
        </p:txBody>
      </p:sp>
      <p:sp>
        <p:nvSpPr>
          <p:cNvPr id="9219" name="Rectangle 3"/>
          <p:cNvSpPr>
            <a:spLocks noGrp="1" noChangeArrowheads="1"/>
          </p:cNvSpPr>
          <p:nvPr>
            <p:ph type="body" idx="1"/>
          </p:nvPr>
        </p:nvSpPr>
        <p:spPr>
          <a:xfrm>
            <a:off x="0" y="1295400"/>
            <a:ext cx="8686800" cy="4191000"/>
          </a:xfrm>
        </p:spPr>
        <p:txBody>
          <a:bodyPr/>
          <a:lstStyle/>
          <a:p>
            <a:pPr eaLnBrk="1" hangingPunct="1">
              <a:defRPr/>
            </a:pPr>
            <a:r>
              <a:rPr lang="en-US" sz="2800" smtClean="0">
                <a:latin typeface="Sylfaen" pitchFamily="18" charset="0"/>
              </a:rPr>
              <a:t>Prefer touch as their primary mode for taking in information</a:t>
            </a:r>
          </a:p>
          <a:p>
            <a:pPr eaLnBrk="1" hangingPunct="1">
              <a:defRPr/>
            </a:pPr>
            <a:r>
              <a:rPr lang="en-US" sz="2800" smtClean="0">
                <a:latin typeface="Sylfaen" pitchFamily="18" charset="0"/>
              </a:rPr>
              <a:t>In traditional lecture situations, they should write out important facts</a:t>
            </a:r>
          </a:p>
          <a:p>
            <a:pPr eaLnBrk="1" hangingPunct="1">
              <a:defRPr/>
            </a:pPr>
            <a:r>
              <a:rPr lang="en-US" sz="2800" smtClean="0">
                <a:latin typeface="Sylfaen" pitchFamily="18" charset="0"/>
              </a:rPr>
              <a:t>Create study sheets connected to vivid examples</a:t>
            </a:r>
          </a:p>
          <a:p>
            <a:pPr eaLnBrk="1" hangingPunct="1">
              <a:defRPr/>
            </a:pPr>
            <a:r>
              <a:rPr lang="en-US" sz="2800" smtClean="0">
                <a:latin typeface="Sylfaen" pitchFamily="18" charset="0"/>
              </a:rPr>
              <a:t>Role-playing can help them learn and </a:t>
            </a:r>
            <a:br>
              <a:rPr lang="en-US" sz="2800" smtClean="0">
                <a:latin typeface="Sylfaen" pitchFamily="18" charset="0"/>
              </a:rPr>
            </a:br>
            <a:r>
              <a:rPr lang="en-US" sz="2800" smtClean="0">
                <a:latin typeface="Sylfaen" pitchFamily="18" charset="0"/>
              </a:rPr>
              <a:t>remember important ideas</a:t>
            </a:r>
          </a:p>
          <a:p>
            <a:pPr eaLnBrk="1" hangingPunct="1">
              <a:defRPr/>
            </a:pPr>
            <a:r>
              <a:rPr lang="en-US" sz="2800" smtClean="0">
                <a:latin typeface="Sylfaen" pitchFamily="18" charset="0"/>
              </a:rPr>
              <a:t>May benefit by using manipulatives</a:t>
            </a:r>
          </a:p>
        </p:txBody>
      </p:sp>
      <p:sp>
        <p:nvSpPr>
          <p:cNvPr id="9221" name="WordArt 5"/>
          <p:cNvSpPr>
            <a:spLocks noChangeArrowheads="1" noChangeShapeType="1" noTextEdit="1"/>
          </p:cNvSpPr>
          <p:nvPr/>
        </p:nvSpPr>
        <p:spPr bwMode="auto">
          <a:xfrm>
            <a:off x="2286000" y="5791200"/>
            <a:ext cx="3962400" cy="5715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a:r>
              <a:rPr lang="en-GB" sz="3600" kern="10">
                <a:solidFill>
                  <a:srgbClr val="993300"/>
                </a:solidFill>
                <a:effectLst>
                  <a:outerShdw dist="35921" dir="2700000" algn="ctr" rotWithShape="0">
                    <a:srgbClr val="C0C0C0">
                      <a:alpha val="79999"/>
                    </a:srgbClr>
                  </a:outerShdw>
                </a:effectLst>
                <a:latin typeface="Impact"/>
              </a:rPr>
              <a:t>Let me experience it!</a:t>
            </a:r>
          </a:p>
        </p:txBody>
      </p:sp>
      <p:pic>
        <p:nvPicPr>
          <p:cNvPr id="9224" name="Picture 8" descr="MCj00980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057775"/>
            <a:ext cx="15652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AutoShape 9"/>
          <p:cNvSpPr>
            <a:spLocks noChangeArrowheads="1"/>
          </p:cNvSpPr>
          <p:nvPr/>
        </p:nvSpPr>
        <p:spPr bwMode="auto">
          <a:xfrm>
            <a:off x="7315200" y="3657600"/>
            <a:ext cx="1447800" cy="1143000"/>
          </a:xfrm>
          <a:prstGeom prst="wedgeRoundRectCallout">
            <a:avLst>
              <a:gd name="adj1" fmla="val -33333"/>
              <a:gd name="adj2" fmla="val 77778"/>
              <a:gd name="adj3" fmla="val 16667"/>
            </a:avLst>
          </a:prstGeom>
          <a:solidFill>
            <a:schemeClr val="accent1"/>
          </a:solidFill>
          <a:ln w="9525">
            <a:solidFill>
              <a:schemeClr val="tx1"/>
            </a:solidFill>
            <a:miter lim="800000"/>
            <a:headEnd/>
            <a:tailEnd/>
          </a:ln>
        </p:spPr>
        <p:txBody>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pPr algn="ctr"/>
            <a:r>
              <a:rPr lang="en-US" altLang="en-US" sz="2400">
                <a:latin typeface="Verdana" pitchFamily="34" charset="0"/>
              </a:rPr>
              <a:t>Okay, I</a:t>
            </a:r>
          </a:p>
          <a:p>
            <a:pPr algn="ctr"/>
            <a:r>
              <a:rPr lang="en-US" altLang="en-US" sz="2400">
                <a:latin typeface="Verdana" pitchFamily="34" charset="0"/>
              </a:rPr>
              <a:t>get it now.</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1000" fill="hold"/>
                                        <p:tgtEl>
                                          <p:spTgt spid="9218"/>
                                        </p:tgtEl>
                                        <p:attrNameLst>
                                          <p:attrName>ppt_x</p:attrName>
                                        </p:attrNameLst>
                                      </p:cBhvr>
                                      <p:tavLst>
                                        <p:tav tm="0">
                                          <p:val>
                                            <p:strVal val="#ppt_x"/>
                                          </p:val>
                                        </p:tav>
                                        <p:tav tm="100000">
                                          <p:val>
                                            <p:strVal val="#ppt_x"/>
                                          </p:val>
                                        </p:tav>
                                      </p:tavLst>
                                    </p:anim>
                                    <p:anim calcmode="lin" valueType="num">
                                      <p:cBhvr additive="base">
                                        <p:cTn id="8" dur="10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fade">
                                      <p:cBhvr>
                                        <p:cTn id="13" dur="1000"/>
                                        <p:tgtEl>
                                          <p:spTgt spid="9219">
                                            <p:txEl>
                                              <p:pRg st="0" end="0"/>
                                            </p:txEl>
                                          </p:spTgt>
                                        </p:tgtEl>
                                      </p:cBhvr>
                                    </p:animEffect>
                                    <p:anim calcmode="lin" valueType="num">
                                      <p:cBhvr>
                                        <p:cTn id="14"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5" dur="898" decel="100000" fill="hold"/>
                                        <p:tgtEl>
                                          <p:spTgt spid="9219">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898"/>
                                          </p:stCondLst>
                                        </p:cTn>
                                        <p:tgtEl>
                                          <p:spTgt spid="9219">
                                            <p:txEl>
                                              <p:pRg st="0" end="0"/>
                                            </p:txEl>
                                          </p:spTgt>
                                        </p:tgtEl>
                                        <p:attrNameLst>
                                          <p:attrName>ppt_y</p:attrName>
                                        </p:attrNameLst>
                                      </p:cBhvr>
                                      <p:tavLst>
                                        <p:tav tm="0">
                                          <p:val>
                                            <p:strVal val="#ppt_y-.03"/>
                                          </p:val>
                                        </p:tav>
                                        <p:tav tm="100000">
                                          <p:val>
                                            <p:strVal val="#ppt_y"/>
                                          </p:val>
                                        </p:tav>
                                      </p:tavLst>
                                    </p:anim>
                                  </p:childTnLst>
                                </p:cTn>
                              </p:par>
                              <p:par>
                                <p:cTn id="17" presetID="49" presetClass="entr" presetSubtype="0" decel="100000" fill="hold" nodeType="withEffect">
                                  <p:stCondLst>
                                    <p:cond delay="0"/>
                                  </p:stCondLst>
                                  <p:childTnLst>
                                    <p:set>
                                      <p:cBhvr>
                                        <p:cTn id="18" dur="1" fill="hold">
                                          <p:stCondLst>
                                            <p:cond delay="0"/>
                                          </p:stCondLst>
                                        </p:cTn>
                                        <p:tgtEl>
                                          <p:spTgt spid="9224"/>
                                        </p:tgtEl>
                                        <p:attrNameLst>
                                          <p:attrName>style.visibility</p:attrName>
                                        </p:attrNameLst>
                                      </p:cBhvr>
                                      <p:to>
                                        <p:strVal val="visible"/>
                                      </p:to>
                                    </p:set>
                                    <p:anim calcmode="lin" valueType="num">
                                      <p:cBhvr>
                                        <p:cTn id="19" dur="500" fill="hold"/>
                                        <p:tgtEl>
                                          <p:spTgt spid="9224"/>
                                        </p:tgtEl>
                                        <p:attrNameLst>
                                          <p:attrName>ppt_w</p:attrName>
                                        </p:attrNameLst>
                                      </p:cBhvr>
                                      <p:tavLst>
                                        <p:tav tm="0">
                                          <p:val>
                                            <p:fltVal val="0"/>
                                          </p:val>
                                        </p:tav>
                                        <p:tav tm="100000">
                                          <p:val>
                                            <p:strVal val="#ppt_w"/>
                                          </p:val>
                                        </p:tav>
                                      </p:tavLst>
                                    </p:anim>
                                    <p:anim calcmode="lin" valueType="num">
                                      <p:cBhvr>
                                        <p:cTn id="20" dur="500" fill="hold"/>
                                        <p:tgtEl>
                                          <p:spTgt spid="9224"/>
                                        </p:tgtEl>
                                        <p:attrNameLst>
                                          <p:attrName>ppt_h</p:attrName>
                                        </p:attrNameLst>
                                      </p:cBhvr>
                                      <p:tavLst>
                                        <p:tav tm="0">
                                          <p:val>
                                            <p:fltVal val="0"/>
                                          </p:val>
                                        </p:tav>
                                        <p:tav tm="100000">
                                          <p:val>
                                            <p:strVal val="#ppt_h"/>
                                          </p:val>
                                        </p:tav>
                                      </p:tavLst>
                                    </p:anim>
                                    <p:anim calcmode="lin" valueType="num">
                                      <p:cBhvr>
                                        <p:cTn id="21" dur="500" fill="hold"/>
                                        <p:tgtEl>
                                          <p:spTgt spid="9224"/>
                                        </p:tgtEl>
                                        <p:attrNameLst>
                                          <p:attrName>style.rotation</p:attrName>
                                        </p:attrNameLst>
                                      </p:cBhvr>
                                      <p:tavLst>
                                        <p:tav tm="0">
                                          <p:val>
                                            <p:fltVal val="360"/>
                                          </p:val>
                                        </p:tav>
                                        <p:tav tm="100000">
                                          <p:val>
                                            <p:fltVal val="0"/>
                                          </p:val>
                                        </p:tav>
                                      </p:tavLst>
                                    </p:anim>
                                    <p:animEffect transition="in" filter="fade">
                                      <p:cBhvr>
                                        <p:cTn id="22" dur="500"/>
                                        <p:tgtEl>
                                          <p:spTgt spid="92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9219">
                                            <p:txEl>
                                              <p:pRg st="1" end="1"/>
                                            </p:txEl>
                                          </p:spTgt>
                                        </p:tgtEl>
                                        <p:attrNameLst>
                                          <p:attrName>style.visibility</p:attrName>
                                        </p:attrNameLst>
                                      </p:cBhvr>
                                      <p:to>
                                        <p:strVal val="visible"/>
                                      </p:to>
                                    </p:set>
                                    <p:animEffect transition="in" filter="fade">
                                      <p:cBhvr>
                                        <p:cTn id="27" dur="1000"/>
                                        <p:tgtEl>
                                          <p:spTgt spid="9219">
                                            <p:txEl>
                                              <p:pRg st="1" end="1"/>
                                            </p:txEl>
                                          </p:spTgt>
                                        </p:tgtEl>
                                      </p:cBhvr>
                                    </p:animEffect>
                                    <p:anim calcmode="lin" valueType="num">
                                      <p:cBhvr>
                                        <p:cTn id="28"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9219">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92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9219">
                                            <p:txEl>
                                              <p:pRg st="2" end="2"/>
                                            </p:txEl>
                                          </p:spTgt>
                                        </p:tgtEl>
                                        <p:attrNameLst>
                                          <p:attrName>style.visibility</p:attrName>
                                        </p:attrNameLst>
                                      </p:cBhvr>
                                      <p:to>
                                        <p:strVal val="visible"/>
                                      </p:to>
                                    </p:set>
                                    <p:animEffect transition="in" filter="fade">
                                      <p:cBhvr>
                                        <p:cTn id="35" dur="1000"/>
                                        <p:tgtEl>
                                          <p:spTgt spid="9219">
                                            <p:txEl>
                                              <p:pRg st="2" end="2"/>
                                            </p:txEl>
                                          </p:spTgt>
                                        </p:tgtEl>
                                      </p:cBhvr>
                                    </p:animEffect>
                                    <p:anim calcmode="lin" valueType="num">
                                      <p:cBhvr>
                                        <p:cTn id="36"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9219">
                                            <p:txEl>
                                              <p:pRg st="2" end="2"/>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92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9219">
                                            <p:txEl>
                                              <p:pRg st="3" end="3"/>
                                            </p:txEl>
                                          </p:spTgt>
                                        </p:tgtEl>
                                        <p:attrNameLst>
                                          <p:attrName>style.visibility</p:attrName>
                                        </p:attrNameLst>
                                      </p:cBhvr>
                                      <p:to>
                                        <p:strVal val="visible"/>
                                      </p:to>
                                    </p:set>
                                    <p:animEffect transition="in" filter="fade">
                                      <p:cBhvr>
                                        <p:cTn id="43" dur="1000"/>
                                        <p:tgtEl>
                                          <p:spTgt spid="9219">
                                            <p:txEl>
                                              <p:pRg st="3" end="3"/>
                                            </p:txEl>
                                          </p:spTgt>
                                        </p:tgtEl>
                                      </p:cBhvr>
                                    </p:animEffect>
                                    <p:anim calcmode="lin" valueType="num">
                                      <p:cBhvr>
                                        <p:cTn id="44"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9219">
                                            <p:txEl>
                                              <p:pRg st="3" end="3"/>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921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9219">
                                            <p:txEl>
                                              <p:pRg st="4" end="4"/>
                                            </p:txEl>
                                          </p:spTgt>
                                        </p:tgtEl>
                                        <p:attrNameLst>
                                          <p:attrName>style.visibility</p:attrName>
                                        </p:attrNameLst>
                                      </p:cBhvr>
                                      <p:to>
                                        <p:strVal val="visible"/>
                                      </p:to>
                                    </p:set>
                                    <p:animEffect transition="in" filter="fade">
                                      <p:cBhvr>
                                        <p:cTn id="51" dur="1000"/>
                                        <p:tgtEl>
                                          <p:spTgt spid="9219">
                                            <p:txEl>
                                              <p:pRg st="4" end="4"/>
                                            </p:txEl>
                                          </p:spTgt>
                                        </p:tgtEl>
                                      </p:cBhvr>
                                    </p:animEffect>
                                    <p:anim calcmode="lin" valueType="num">
                                      <p:cBhvr>
                                        <p:cTn id="52"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9219">
                                            <p:txEl>
                                              <p:pRg st="4" end="4"/>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921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9221"/>
                                        </p:tgtEl>
                                        <p:attrNameLst>
                                          <p:attrName>style.visibility</p:attrName>
                                        </p:attrNameLst>
                                      </p:cBhvr>
                                      <p:to>
                                        <p:strVal val="visible"/>
                                      </p:to>
                                    </p:set>
                                    <p:anim calcmode="lin" valueType="num">
                                      <p:cBhvr>
                                        <p:cTn id="59" dur="500" fill="hold"/>
                                        <p:tgtEl>
                                          <p:spTgt spid="9221"/>
                                        </p:tgtEl>
                                        <p:attrNameLst>
                                          <p:attrName>ppt_w</p:attrName>
                                        </p:attrNameLst>
                                      </p:cBhvr>
                                      <p:tavLst>
                                        <p:tav tm="0">
                                          <p:val>
                                            <p:fltVal val="0"/>
                                          </p:val>
                                        </p:tav>
                                        <p:tav tm="100000">
                                          <p:val>
                                            <p:strVal val="#ppt_w"/>
                                          </p:val>
                                        </p:tav>
                                      </p:tavLst>
                                    </p:anim>
                                    <p:anim calcmode="lin" valueType="num">
                                      <p:cBhvr>
                                        <p:cTn id="60" dur="500" fill="hold"/>
                                        <p:tgtEl>
                                          <p:spTgt spid="9221"/>
                                        </p:tgtEl>
                                        <p:attrNameLst>
                                          <p:attrName>ppt_h</p:attrName>
                                        </p:attrNameLst>
                                      </p:cBhvr>
                                      <p:tavLst>
                                        <p:tav tm="0">
                                          <p:val>
                                            <p:fltVal val="0"/>
                                          </p:val>
                                        </p:tav>
                                        <p:tav tm="100000">
                                          <p:val>
                                            <p:strVal val="#ppt_h"/>
                                          </p:val>
                                        </p:tav>
                                      </p:tavLst>
                                    </p:anim>
                                    <p:animEffect transition="in" filter="fade">
                                      <p:cBhvr>
                                        <p:cTn id="61" dur="500"/>
                                        <p:tgtEl>
                                          <p:spTgt spid="922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4" presetClass="entr" presetSubtype="0" fill="hold" grpId="1" nodeType="clickEffect">
                                  <p:stCondLst>
                                    <p:cond delay="0"/>
                                  </p:stCondLst>
                                  <p:childTnLst>
                                    <p:set>
                                      <p:cBhvr>
                                        <p:cTn id="65" dur="1" fill="hold">
                                          <p:stCondLst>
                                            <p:cond delay="0"/>
                                          </p:stCondLst>
                                        </p:cTn>
                                        <p:tgtEl>
                                          <p:spTgt spid="9221"/>
                                        </p:tgtEl>
                                        <p:attrNameLst>
                                          <p:attrName>style.visibility</p:attrName>
                                        </p:attrNameLst>
                                      </p:cBhvr>
                                      <p:to>
                                        <p:strVal val="visible"/>
                                      </p:to>
                                    </p:set>
                                    <p:anim from="(-#ppt_w/2)" to="(#ppt_x)" calcmode="lin" valueType="num">
                                      <p:cBhvr>
                                        <p:cTn id="66" dur="600" fill="hold">
                                          <p:stCondLst>
                                            <p:cond delay="0"/>
                                          </p:stCondLst>
                                        </p:cTn>
                                        <p:tgtEl>
                                          <p:spTgt spid="9221"/>
                                        </p:tgtEl>
                                        <p:attrNameLst>
                                          <p:attrName>ppt_x</p:attrName>
                                        </p:attrNameLst>
                                      </p:cBhvr>
                                    </p:anim>
                                    <p:anim from="0" to="-1.0" calcmode="lin" valueType="num">
                                      <p:cBhvr>
                                        <p:cTn id="67" dur="200" decel="50000" autoRev="1" fill="hold">
                                          <p:stCondLst>
                                            <p:cond delay="600"/>
                                          </p:stCondLst>
                                        </p:cTn>
                                        <p:tgtEl>
                                          <p:spTgt spid="9221"/>
                                        </p:tgtEl>
                                        <p:attrNameLst>
                                          <p:attrName>xshear</p:attrName>
                                        </p:attrNameLst>
                                      </p:cBhvr>
                                    </p:anim>
                                    <p:animScale>
                                      <p:cBhvr>
                                        <p:cTn id="68" dur="200" decel="100000" autoRev="1" fill="hold">
                                          <p:stCondLst>
                                            <p:cond delay="600"/>
                                          </p:stCondLst>
                                        </p:cTn>
                                        <p:tgtEl>
                                          <p:spTgt spid="9221"/>
                                        </p:tgtEl>
                                      </p:cBhvr>
                                      <p:from x="100000" y="100000"/>
                                      <p:to x="80000" y="100000"/>
                                    </p:animScale>
                                    <p:anim by="(#ppt_h/3+#ppt_w*0.1)" calcmode="lin" valueType="num">
                                      <p:cBhvr additive="sum">
                                        <p:cTn id="69" dur="200" decel="100000" autoRev="1" fill="hold">
                                          <p:stCondLst>
                                            <p:cond delay="600"/>
                                          </p:stCondLst>
                                        </p:cTn>
                                        <p:tgtEl>
                                          <p:spTgt spid="9221"/>
                                        </p:tgtEl>
                                        <p:attrNameLst>
                                          <p:attrName>ppt_x</p:attrName>
                                        </p:attrNameLst>
                                      </p:cBhvr>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iterate type="lt">
                                    <p:tmPct val="0"/>
                                  </p:iterate>
                                  <p:childTnLst>
                                    <p:set>
                                      <p:cBhvr>
                                        <p:cTn id="73" dur="1" fill="hold">
                                          <p:stCondLst>
                                            <p:cond delay="0"/>
                                          </p:stCondLst>
                                        </p:cTn>
                                        <p:tgtEl>
                                          <p:spTgt spid="9225"/>
                                        </p:tgtEl>
                                        <p:attrNameLst>
                                          <p:attrName>style.visibility</p:attrName>
                                        </p:attrNameLst>
                                      </p:cBhvr>
                                      <p:to>
                                        <p:strVal val="visible"/>
                                      </p:to>
                                    </p:set>
                                    <p:anim calcmode="lin" valueType="num">
                                      <p:cBhvr>
                                        <p:cTn id="74" dur="500" fill="hold"/>
                                        <p:tgtEl>
                                          <p:spTgt spid="9225"/>
                                        </p:tgtEl>
                                        <p:attrNameLst>
                                          <p:attrName>ppt_w</p:attrName>
                                        </p:attrNameLst>
                                      </p:cBhvr>
                                      <p:tavLst>
                                        <p:tav tm="0">
                                          <p:val>
                                            <p:fltVal val="0"/>
                                          </p:val>
                                        </p:tav>
                                        <p:tav tm="100000">
                                          <p:val>
                                            <p:strVal val="#ppt_w"/>
                                          </p:val>
                                        </p:tav>
                                      </p:tavLst>
                                    </p:anim>
                                    <p:anim calcmode="lin" valueType="num">
                                      <p:cBhvr>
                                        <p:cTn id="75" dur="500" fill="hold"/>
                                        <p:tgtEl>
                                          <p:spTgt spid="9225"/>
                                        </p:tgtEl>
                                        <p:attrNameLst>
                                          <p:attrName>ppt_h</p:attrName>
                                        </p:attrNameLst>
                                      </p:cBhvr>
                                      <p:tavLst>
                                        <p:tav tm="0">
                                          <p:val>
                                            <p:fltVal val="0"/>
                                          </p:val>
                                        </p:tav>
                                        <p:tav tm="100000">
                                          <p:val>
                                            <p:strVal val="#ppt_h"/>
                                          </p:val>
                                        </p:tav>
                                      </p:tavLst>
                                    </p:anim>
                                    <p:animEffect transition="in" filter="fade">
                                      <p:cBhvr>
                                        <p:cTn id="76" dur="500"/>
                                        <p:tgtEl>
                                          <p:spTgt spid="922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1" presetClass="entr" presetSubtype="0" fill="hold" grpId="1" nodeType="clickEffect">
                                  <p:stCondLst>
                                    <p:cond delay="0"/>
                                  </p:stCondLst>
                                  <p:iterate type="lt">
                                    <p:tmPct val="5000"/>
                                  </p:iterate>
                                  <p:childTnLst>
                                    <p:set>
                                      <p:cBhvr>
                                        <p:cTn id="80" dur="1" fill="hold">
                                          <p:stCondLst>
                                            <p:cond delay="0"/>
                                          </p:stCondLst>
                                        </p:cTn>
                                        <p:tgtEl>
                                          <p:spTgt spid="9225"/>
                                        </p:tgtEl>
                                        <p:attrNameLst>
                                          <p:attrName>style.visibility</p:attrName>
                                        </p:attrNameLst>
                                      </p:cBhvr>
                                      <p:to>
                                        <p:strVal val="visible"/>
                                      </p:to>
                                    </p:set>
                                    <p:anim calcmode="lin" valueType="num">
                                      <p:cBhvr>
                                        <p:cTn id="81" dur="1000" fill="hold"/>
                                        <p:tgtEl>
                                          <p:spTgt spid="9225"/>
                                        </p:tgtEl>
                                        <p:attrNameLst>
                                          <p:attrName>ppt_w</p:attrName>
                                        </p:attrNameLst>
                                      </p:cBhvr>
                                      <p:tavLst>
                                        <p:tav tm="0">
                                          <p:val>
                                            <p:fltVal val="0"/>
                                          </p:val>
                                        </p:tav>
                                        <p:tav tm="100000">
                                          <p:val>
                                            <p:strVal val="#ppt_w"/>
                                          </p:val>
                                        </p:tav>
                                      </p:tavLst>
                                    </p:anim>
                                    <p:anim calcmode="lin" valueType="num">
                                      <p:cBhvr>
                                        <p:cTn id="82" dur="1000" fill="hold"/>
                                        <p:tgtEl>
                                          <p:spTgt spid="9225"/>
                                        </p:tgtEl>
                                        <p:attrNameLst>
                                          <p:attrName>ppt_h</p:attrName>
                                        </p:attrNameLst>
                                      </p:cBhvr>
                                      <p:tavLst>
                                        <p:tav tm="0">
                                          <p:val>
                                            <p:fltVal val="0"/>
                                          </p:val>
                                        </p:tav>
                                        <p:tav tm="100000">
                                          <p:val>
                                            <p:strVal val="#ppt_h"/>
                                          </p:val>
                                        </p:tav>
                                      </p:tavLst>
                                    </p:anim>
                                    <p:anim calcmode="lin" valueType="num">
                                      <p:cBhvr>
                                        <p:cTn id="83" dur="1000" fill="hold"/>
                                        <p:tgtEl>
                                          <p:spTgt spid="9225"/>
                                        </p:tgtEl>
                                        <p:attrNameLst>
                                          <p:attrName>style.rotation</p:attrName>
                                        </p:attrNameLst>
                                      </p:cBhvr>
                                      <p:tavLst>
                                        <p:tav tm="0">
                                          <p:val>
                                            <p:fltVal val="90"/>
                                          </p:val>
                                        </p:tav>
                                        <p:tav tm="100000">
                                          <p:val>
                                            <p:fltVal val="0"/>
                                          </p:val>
                                        </p:tav>
                                      </p:tavLst>
                                    </p:anim>
                                    <p:animEffect transition="in" filter="fade">
                                      <p:cBhvr>
                                        <p:cTn id="84" dur="1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9221" grpId="0" animBg="1"/>
      <p:bldP spid="9221" grpId="1" animBg="1"/>
      <p:bldP spid="9225" grpId="0" animBg="1"/>
      <p:bldP spid="92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371600" y="304800"/>
            <a:ext cx="6858000" cy="1277938"/>
          </a:xfrm>
        </p:spPr>
        <p:txBody>
          <a:bodyPr/>
          <a:lstStyle/>
          <a:p>
            <a:pPr eaLnBrk="1" hangingPunct="1">
              <a:defRPr/>
            </a:pPr>
            <a:r>
              <a:rPr lang="en-US" sz="4000" smtClean="0">
                <a:solidFill>
                  <a:srgbClr val="C73609"/>
                </a:solidFill>
                <a:latin typeface="Impact" pitchFamily="34" charset="0"/>
              </a:rPr>
              <a:t>Your Intelligence Profile created by </a:t>
            </a:r>
            <a:r>
              <a:rPr lang="en-US" i="1" smtClean="0">
                <a:solidFill>
                  <a:srgbClr val="C73609"/>
                </a:solidFill>
                <a:latin typeface="Impact" pitchFamily="34" charset="0"/>
              </a:rPr>
              <a:t>Howard Gardner</a:t>
            </a:r>
            <a:r>
              <a:rPr lang="en-US" sz="4000" smtClean="0">
                <a:latin typeface="Impact" pitchFamily="34" charset="0"/>
              </a:rPr>
              <a:t> </a:t>
            </a:r>
          </a:p>
        </p:txBody>
      </p:sp>
      <p:sp>
        <p:nvSpPr>
          <p:cNvPr id="1027" name="Rectangle 3"/>
          <p:cNvSpPr>
            <a:spLocks noGrp="1" noChangeArrowheads="1"/>
          </p:cNvSpPr>
          <p:nvPr>
            <p:ph type="body" idx="1"/>
          </p:nvPr>
        </p:nvSpPr>
        <p:spPr>
          <a:xfrm>
            <a:off x="0" y="1524000"/>
            <a:ext cx="8305800" cy="4876800"/>
          </a:xfrm>
        </p:spPr>
        <p:txBody>
          <a:bodyPr/>
          <a:lstStyle/>
          <a:p>
            <a:pPr eaLnBrk="1" hangingPunct="1">
              <a:lnSpc>
                <a:spcPct val="90000"/>
              </a:lnSpc>
              <a:defRPr/>
            </a:pPr>
            <a:r>
              <a:rPr lang="en-US" sz="2800" smtClean="0">
                <a:latin typeface="Sylfaen" pitchFamily="18" charset="0"/>
              </a:rPr>
              <a:t>A theory of </a:t>
            </a:r>
            <a:r>
              <a:rPr lang="en-US" sz="2800" smtClean="0"/>
              <a:t>“</a:t>
            </a:r>
            <a:r>
              <a:rPr lang="en-US" sz="2800" smtClean="0">
                <a:latin typeface="Sylfaen" pitchFamily="18" charset="0"/>
              </a:rPr>
              <a:t>multiple intelligences,</a:t>
            </a:r>
            <a:r>
              <a:rPr lang="en-US" sz="2800" smtClean="0"/>
              <a:t>”</a:t>
            </a:r>
            <a:r>
              <a:rPr lang="en-US" sz="2800" smtClean="0">
                <a:latin typeface="Sylfaen" pitchFamily="18" charset="0"/>
              </a:rPr>
              <a:t> suggesting abilities seem to cluster in eight different areas:</a:t>
            </a:r>
          </a:p>
          <a:p>
            <a:pPr lvl="1" algn="ctr" eaLnBrk="1" hangingPunct="1">
              <a:lnSpc>
                <a:spcPct val="90000"/>
              </a:lnSpc>
              <a:defRPr/>
            </a:pPr>
            <a:r>
              <a:rPr lang="en-US" sz="2400" b="1" i="1" smtClean="0">
                <a:solidFill>
                  <a:srgbClr val="000066"/>
                </a:solidFill>
                <a:latin typeface="Harrington" pitchFamily="82" charset="0"/>
              </a:rPr>
              <a:t>Verbal-Linguistic Skills</a:t>
            </a:r>
          </a:p>
          <a:p>
            <a:pPr lvl="1" algn="ctr" eaLnBrk="1" hangingPunct="1">
              <a:lnSpc>
                <a:spcPct val="90000"/>
              </a:lnSpc>
              <a:defRPr/>
            </a:pPr>
            <a:r>
              <a:rPr lang="en-US" sz="2400" b="1" i="1" smtClean="0">
                <a:solidFill>
                  <a:srgbClr val="0000CC"/>
                </a:solidFill>
                <a:latin typeface="Harrington" pitchFamily="82" charset="0"/>
              </a:rPr>
              <a:t>Logical-Mathematical Skills</a:t>
            </a:r>
          </a:p>
          <a:p>
            <a:pPr lvl="1" algn="ctr" eaLnBrk="1" hangingPunct="1">
              <a:lnSpc>
                <a:spcPct val="90000"/>
              </a:lnSpc>
              <a:defRPr/>
            </a:pPr>
            <a:r>
              <a:rPr lang="en-US" sz="2400" b="1" i="1" smtClean="0">
                <a:solidFill>
                  <a:srgbClr val="006600"/>
                </a:solidFill>
                <a:latin typeface="Harrington" pitchFamily="82" charset="0"/>
              </a:rPr>
              <a:t>Bodily-Kinesthetic Skills</a:t>
            </a:r>
          </a:p>
          <a:p>
            <a:pPr lvl="1" algn="ctr" eaLnBrk="1" hangingPunct="1">
              <a:lnSpc>
                <a:spcPct val="90000"/>
              </a:lnSpc>
              <a:defRPr/>
            </a:pPr>
            <a:r>
              <a:rPr lang="en-US" sz="2400" b="1" i="1" smtClean="0">
                <a:solidFill>
                  <a:srgbClr val="9966FF"/>
                </a:solidFill>
                <a:latin typeface="Harrington" pitchFamily="82" charset="0"/>
              </a:rPr>
              <a:t>Visual-Spatial Skills</a:t>
            </a:r>
          </a:p>
          <a:p>
            <a:pPr lvl="1" algn="ctr" eaLnBrk="1" hangingPunct="1">
              <a:lnSpc>
                <a:spcPct val="90000"/>
              </a:lnSpc>
              <a:defRPr/>
            </a:pPr>
            <a:r>
              <a:rPr lang="en-US" sz="2400" b="1" i="1" smtClean="0">
                <a:solidFill>
                  <a:srgbClr val="0066CC"/>
                </a:solidFill>
                <a:latin typeface="Harrington" pitchFamily="82" charset="0"/>
              </a:rPr>
              <a:t>Interpersonal Abilities</a:t>
            </a:r>
          </a:p>
          <a:p>
            <a:pPr lvl="1" algn="ctr" eaLnBrk="1" hangingPunct="1">
              <a:lnSpc>
                <a:spcPct val="90000"/>
              </a:lnSpc>
              <a:defRPr/>
            </a:pPr>
            <a:r>
              <a:rPr lang="en-US" sz="2400" b="1" i="1" smtClean="0">
                <a:solidFill>
                  <a:srgbClr val="003366"/>
                </a:solidFill>
                <a:latin typeface="Harrington" pitchFamily="82" charset="0"/>
              </a:rPr>
              <a:t>Intrapersonal Abilities</a:t>
            </a:r>
          </a:p>
          <a:p>
            <a:pPr lvl="1" algn="ctr" eaLnBrk="1" hangingPunct="1">
              <a:lnSpc>
                <a:spcPct val="90000"/>
              </a:lnSpc>
              <a:defRPr/>
            </a:pPr>
            <a:r>
              <a:rPr lang="en-US" sz="2400" b="1" i="1" smtClean="0">
                <a:solidFill>
                  <a:srgbClr val="336600"/>
                </a:solidFill>
                <a:latin typeface="Harrington" pitchFamily="82" charset="0"/>
              </a:rPr>
              <a:t>Musical Abilities</a:t>
            </a:r>
          </a:p>
          <a:p>
            <a:pPr lvl="1" algn="ctr" eaLnBrk="1" hangingPunct="1">
              <a:lnSpc>
                <a:spcPct val="90000"/>
              </a:lnSpc>
              <a:defRPr/>
            </a:pPr>
            <a:r>
              <a:rPr lang="en-US" sz="2400" b="1" i="1" smtClean="0">
                <a:solidFill>
                  <a:srgbClr val="993300"/>
                </a:solidFill>
                <a:latin typeface="Harrington" pitchFamily="82" charset="0"/>
              </a:rPr>
              <a:t>Naturalistic Abilities</a:t>
            </a:r>
          </a:p>
          <a:p>
            <a:pPr lvl="1" eaLnBrk="1" hangingPunct="1">
              <a:lnSpc>
                <a:spcPct val="90000"/>
              </a:lnSpc>
              <a:defRPr/>
            </a:pPr>
            <a:endParaRPr lang="en-US" sz="2400" b="1" i="1" smtClean="0">
              <a:solidFill>
                <a:srgbClr val="993300"/>
              </a:solidFill>
              <a:latin typeface="Harrington" pitchFamily="82" charset="0"/>
            </a:endParaRPr>
          </a:p>
          <a:p>
            <a:pPr lvl="1" eaLnBrk="1" hangingPunct="1">
              <a:lnSpc>
                <a:spcPct val="90000"/>
              </a:lnSpc>
              <a:defRPr/>
            </a:pPr>
            <a:endParaRPr lang="en-US" sz="2400" i="1" smtClean="0">
              <a:latin typeface="Arial Unicode MS" pitchFamily="34" charset="-128"/>
            </a:endParaRPr>
          </a:p>
        </p:txBody>
      </p:sp>
      <p:pic>
        <p:nvPicPr>
          <p:cNvPr id="1030" name="Picture 6" descr="j02810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286000"/>
            <a:ext cx="15176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j02132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362200"/>
            <a:ext cx="15176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j019905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6637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j01987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191000"/>
            <a:ext cx="1728788"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descr="j007878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0" y="5607050"/>
            <a:ext cx="1493838"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descr="j030345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5686425"/>
            <a:ext cx="14763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8" descr="j0283220"/>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495800"/>
            <a:ext cx="1314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0" descr="j032419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5638800"/>
            <a:ext cx="11096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34" presetClass="entr" presetSubtype="0" fill="hold" grpId="0" nodeType="after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1027">
                                            <p:txEl>
                                              <p:pRg st="0" end="0"/>
                                            </p:txEl>
                                          </p:spTgt>
                                        </p:tgtEl>
                                        <p:attrNameLst>
                                          <p:attrName>ppt_x</p:attrName>
                                        </p:attrNameLst>
                                      </p:cBhvr>
                                    </p:anim>
                                    <p:anim from="0" to="-1.0" calcmode="lin" valueType="num">
                                      <p:cBhvr>
                                        <p:cTn id="13" dur="200" decel="50000" autoRev="1" fill="hold">
                                          <p:stCondLst>
                                            <p:cond delay="600"/>
                                          </p:stCondLst>
                                        </p:cTn>
                                        <p:tgtEl>
                                          <p:spTgt spid="1027">
                                            <p:txEl>
                                              <p:pRg st="0" end="0"/>
                                            </p:txEl>
                                          </p:spTgt>
                                        </p:tgtEl>
                                        <p:attrNameLst>
                                          <p:attrName>xshear</p:attrName>
                                        </p:attrNameLst>
                                      </p:cBhvr>
                                    </p:anim>
                                    <p:animScale>
                                      <p:cBhvr>
                                        <p:cTn id="14" dur="200" decel="100000" autoRev="1" fill="hold">
                                          <p:stCondLst>
                                            <p:cond delay="600"/>
                                          </p:stCondLst>
                                        </p:cTn>
                                        <p:tgtEl>
                                          <p:spTgt spid="1027">
                                            <p:txEl>
                                              <p:pRg st="0" end="0"/>
                                            </p:txEl>
                                          </p:spTgt>
                                        </p:tgtEl>
                                      </p:cBhvr>
                                      <p:from x="100000" y="100000"/>
                                      <p:to x="80000" y="100000"/>
                                    </p:animScale>
                                    <p:anim by="(#ppt_h/3+#ppt_w*0.1)" calcmode="lin" valueType="num">
                                      <p:cBhvr additive="sum">
                                        <p:cTn id="15" dur="200" decel="100000" autoRev="1" fill="hold">
                                          <p:stCondLst>
                                            <p:cond delay="600"/>
                                          </p:stCondLst>
                                        </p:cTn>
                                        <p:tgtEl>
                                          <p:spTgt spid="1027">
                                            <p:txEl>
                                              <p:pRg st="0" end="0"/>
                                            </p:txEl>
                                          </p:spTgt>
                                        </p:tgtEl>
                                        <p:attrNameLst>
                                          <p:attrName>ppt_x</p:attrName>
                                        </p:attrNameLst>
                                      </p:cBhvr>
                                    </p:anim>
                                  </p:childTnLst>
                                </p:cTn>
                              </p:par>
                            </p:childTnLst>
                          </p:cTn>
                        </p:par>
                        <p:par>
                          <p:cTn id="16" fill="hold" nodeType="afterGroup">
                            <p:stCondLst>
                              <p:cond delay="2000"/>
                            </p:stCondLst>
                            <p:childTnLst>
                              <p:par>
                                <p:cTn id="17" presetID="21" presetClass="entr" presetSubtype="4" fill="hold" nodeType="after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wheel(4)">
                                      <p:cBhvr>
                                        <p:cTn id="19" dur="2000"/>
                                        <p:tgtEl>
                                          <p:spTgt spid="1027">
                                            <p:txEl>
                                              <p:pRg st="1" end="1"/>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checkerboard(across)">
                                      <p:cBhvr>
                                        <p:cTn id="22" dur="500"/>
                                        <p:tgtEl>
                                          <p:spTgt spid="1030"/>
                                        </p:tgtEl>
                                      </p:cBhvr>
                                    </p:animEffect>
                                  </p:childTnLst>
                                </p:cTn>
                              </p:par>
                            </p:childTnLst>
                          </p:cTn>
                        </p:par>
                        <p:par>
                          <p:cTn id="23" fill="hold" nodeType="afterGroup">
                            <p:stCondLst>
                              <p:cond delay="4000"/>
                            </p:stCondLst>
                            <p:childTnLst>
                              <p:par>
                                <p:cTn id="24" presetID="21" presetClass="entr" presetSubtype="4" fill="hold" nodeType="afterEffect">
                                  <p:stCondLst>
                                    <p:cond delay="0"/>
                                  </p:stCondLst>
                                  <p:childTnLst>
                                    <p:set>
                                      <p:cBhvr>
                                        <p:cTn id="25" dur="1" fill="hold">
                                          <p:stCondLst>
                                            <p:cond delay="0"/>
                                          </p:stCondLst>
                                        </p:cTn>
                                        <p:tgtEl>
                                          <p:spTgt spid="1027">
                                            <p:txEl>
                                              <p:pRg st="2" end="2"/>
                                            </p:txEl>
                                          </p:spTgt>
                                        </p:tgtEl>
                                        <p:attrNameLst>
                                          <p:attrName>style.visibility</p:attrName>
                                        </p:attrNameLst>
                                      </p:cBhvr>
                                      <p:to>
                                        <p:strVal val="visible"/>
                                      </p:to>
                                    </p:set>
                                    <p:animEffect transition="in" filter="wheel(4)">
                                      <p:cBhvr>
                                        <p:cTn id="26" dur="2000"/>
                                        <p:tgtEl>
                                          <p:spTgt spid="1027">
                                            <p:txEl>
                                              <p:pRg st="2" end="2"/>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checkerboard(across)">
                                      <p:cBhvr>
                                        <p:cTn id="29" dur="500"/>
                                        <p:tgtEl>
                                          <p:spTgt spid="1032"/>
                                        </p:tgtEl>
                                      </p:cBhvr>
                                    </p:animEffect>
                                  </p:childTnLst>
                                </p:cTn>
                              </p:par>
                            </p:childTnLst>
                          </p:cTn>
                        </p:par>
                        <p:par>
                          <p:cTn id="30" fill="hold" nodeType="afterGroup">
                            <p:stCondLst>
                              <p:cond delay="6000"/>
                            </p:stCondLst>
                            <p:childTnLst>
                              <p:par>
                                <p:cTn id="31" presetID="21" presetClass="entr" presetSubtype="4" fill="hold" nodeType="after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wheel(4)">
                                      <p:cBhvr>
                                        <p:cTn id="33" dur="2000"/>
                                        <p:tgtEl>
                                          <p:spTgt spid="1027">
                                            <p:txEl>
                                              <p:pRg st="3" end="3"/>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1034"/>
                                        </p:tgtEl>
                                        <p:attrNameLst>
                                          <p:attrName>style.visibility</p:attrName>
                                        </p:attrNameLst>
                                      </p:cBhvr>
                                      <p:to>
                                        <p:strVal val="visible"/>
                                      </p:to>
                                    </p:set>
                                    <p:animEffect transition="in" filter="checkerboard(across)">
                                      <p:cBhvr>
                                        <p:cTn id="36" dur="500"/>
                                        <p:tgtEl>
                                          <p:spTgt spid="1034"/>
                                        </p:tgtEl>
                                      </p:cBhvr>
                                    </p:animEffect>
                                  </p:childTnLst>
                                </p:cTn>
                              </p:par>
                            </p:childTnLst>
                          </p:cTn>
                        </p:par>
                        <p:par>
                          <p:cTn id="37" fill="hold" nodeType="afterGroup">
                            <p:stCondLst>
                              <p:cond delay="8000"/>
                            </p:stCondLst>
                            <p:childTnLst>
                              <p:par>
                                <p:cTn id="38" presetID="21" presetClass="entr" presetSubtype="4" fill="hold" nodeType="afterEffect">
                                  <p:stCondLst>
                                    <p:cond delay="0"/>
                                  </p:stCondLst>
                                  <p:childTnLst>
                                    <p:set>
                                      <p:cBhvr>
                                        <p:cTn id="39" dur="1" fill="hold">
                                          <p:stCondLst>
                                            <p:cond delay="0"/>
                                          </p:stCondLst>
                                        </p:cTn>
                                        <p:tgtEl>
                                          <p:spTgt spid="1027">
                                            <p:txEl>
                                              <p:pRg st="4" end="4"/>
                                            </p:txEl>
                                          </p:spTgt>
                                        </p:tgtEl>
                                        <p:attrNameLst>
                                          <p:attrName>style.visibility</p:attrName>
                                        </p:attrNameLst>
                                      </p:cBhvr>
                                      <p:to>
                                        <p:strVal val="visible"/>
                                      </p:to>
                                    </p:set>
                                    <p:animEffect transition="in" filter="wheel(4)">
                                      <p:cBhvr>
                                        <p:cTn id="40" dur="2000"/>
                                        <p:tgtEl>
                                          <p:spTgt spid="1027">
                                            <p:txEl>
                                              <p:pRg st="4" end="4"/>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1036"/>
                                        </p:tgtEl>
                                        <p:attrNameLst>
                                          <p:attrName>style.visibility</p:attrName>
                                        </p:attrNameLst>
                                      </p:cBhvr>
                                      <p:to>
                                        <p:strVal val="visible"/>
                                      </p:to>
                                    </p:set>
                                    <p:animEffect transition="in" filter="checkerboard(across)">
                                      <p:cBhvr>
                                        <p:cTn id="43" dur="500"/>
                                        <p:tgtEl>
                                          <p:spTgt spid="1036"/>
                                        </p:tgtEl>
                                      </p:cBhvr>
                                    </p:animEffect>
                                  </p:childTnLst>
                                </p:cTn>
                              </p:par>
                            </p:childTnLst>
                          </p:cTn>
                        </p:par>
                        <p:par>
                          <p:cTn id="44" fill="hold" nodeType="afterGroup">
                            <p:stCondLst>
                              <p:cond delay="10000"/>
                            </p:stCondLst>
                            <p:childTnLst>
                              <p:par>
                                <p:cTn id="45" presetID="21" presetClass="entr" presetSubtype="4" fill="hold" nodeType="afterEffect">
                                  <p:stCondLst>
                                    <p:cond delay="0"/>
                                  </p:stCondLst>
                                  <p:childTnLst>
                                    <p:set>
                                      <p:cBhvr>
                                        <p:cTn id="46" dur="1" fill="hold">
                                          <p:stCondLst>
                                            <p:cond delay="0"/>
                                          </p:stCondLst>
                                        </p:cTn>
                                        <p:tgtEl>
                                          <p:spTgt spid="1027">
                                            <p:txEl>
                                              <p:pRg st="5" end="5"/>
                                            </p:txEl>
                                          </p:spTgt>
                                        </p:tgtEl>
                                        <p:attrNameLst>
                                          <p:attrName>style.visibility</p:attrName>
                                        </p:attrNameLst>
                                      </p:cBhvr>
                                      <p:to>
                                        <p:strVal val="visible"/>
                                      </p:to>
                                    </p:set>
                                    <p:animEffect transition="in" filter="wheel(4)">
                                      <p:cBhvr>
                                        <p:cTn id="47" dur="2000"/>
                                        <p:tgtEl>
                                          <p:spTgt spid="1027">
                                            <p:txEl>
                                              <p:pRg st="5" end="5"/>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animEffect transition="in" filter="checkerboard(across)">
                                      <p:cBhvr>
                                        <p:cTn id="50" dur="500"/>
                                        <p:tgtEl>
                                          <p:spTgt spid="1038"/>
                                        </p:tgtEl>
                                      </p:cBhvr>
                                    </p:animEffect>
                                  </p:childTnLst>
                                </p:cTn>
                              </p:par>
                            </p:childTnLst>
                          </p:cTn>
                        </p:par>
                        <p:par>
                          <p:cTn id="51" fill="hold" nodeType="afterGroup">
                            <p:stCondLst>
                              <p:cond delay="12000"/>
                            </p:stCondLst>
                            <p:childTnLst>
                              <p:par>
                                <p:cTn id="52" presetID="21" presetClass="entr" presetSubtype="4" fill="hold" nodeType="afterEffect">
                                  <p:stCondLst>
                                    <p:cond delay="0"/>
                                  </p:stCondLst>
                                  <p:childTnLst>
                                    <p:set>
                                      <p:cBhvr>
                                        <p:cTn id="53" dur="1" fill="hold">
                                          <p:stCondLst>
                                            <p:cond delay="0"/>
                                          </p:stCondLst>
                                        </p:cTn>
                                        <p:tgtEl>
                                          <p:spTgt spid="1027">
                                            <p:txEl>
                                              <p:pRg st="6" end="6"/>
                                            </p:txEl>
                                          </p:spTgt>
                                        </p:tgtEl>
                                        <p:attrNameLst>
                                          <p:attrName>style.visibility</p:attrName>
                                        </p:attrNameLst>
                                      </p:cBhvr>
                                      <p:to>
                                        <p:strVal val="visible"/>
                                      </p:to>
                                    </p:set>
                                    <p:animEffect transition="in" filter="wheel(4)">
                                      <p:cBhvr>
                                        <p:cTn id="54" dur="2000"/>
                                        <p:tgtEl>
                                          <p:spTgt spid="1027">
                                            <p:txEl>
                                              <p:pRg st="6" end="6"/>
                                            </p:txEl>
                                          </p:spTgt>
                                        </p:tgtEl>
                                      </p:cBhvr>
                                    </p:animEffect>
                                  </p:childTnLst>
                                </p:cTn>
                              </p:par>
                              <p:par>
                                <p:cTn id="55" presetID="5" presetClass="entr" presetSubtype="10" fill="hold" nodeType="withEffect">
                                  <p:stCondLst>
                                    <p:cond delay="0"/>
                                  </p:stCondLst>
                                  <p:childTnLst>
                                    <p:set>
                                      <p:cBhvr>
                                        <p:cTn id="56" dur="1" fill="hold">
                                          <p:stCondLst>
                                            <p:cond delay="0"/>
                                          </p:stCondLst>
                                        </p:cTn>
                                        <p:tgtEl>
                                          <p:spTgt spid="1044"/>
                                        </p:tgtEl>
                                        <p:attrNameLst>
                                          <p:attrName>style.visibility</p:attrName>
                                        </p:attrNameLst>
                                      </p:cBhvr>
                                      <p:to>
                                        <p:strVal val="visible"/>
                                      </p:to>
                                    </p:set>
                                    <p:animEffect transition="in" filter="checkerboard(across)">
                                      <p:cBhvr>
                                        <p:cTn id="57" dur="500"/>
                                        <p:tgtEl>
                                          <p:spTgt spid="1044"/>
                                        </p:tgtEl>
                                      </p:cBhvr>
                                    </p:animEffect>
                                  </p:childTnLst>
                                </p:cTn>
                              </p:par>
                            </p:childTnLst>
                          </p:cTn>
                        </p:par>
                        <p:par>
                          <p:cTn id="58" fill="hold" nodeType="afterGroup">
                            <p:stCondLst>
                              <p:cond delay="14000"/>
                            </p:stCondLst>
                            <p:childTnLst>
                              <p:par>
                                <p:cTn id="59" presetID="21" presetClass="entr" presetSubtype="4" fill="hold" nodeType="afterEffect">
                                  <p:stCondLst>
                                    <p:cond delay="0"/>
                                  </p:stCondLst>
                                  <p:childTnLst>
                                    <p:set>
                                      <p:cBhvr>
                                        <p:cTn id="60" dur="1" fill="hold">
                                          <p:stCondLst>
                                            <p:cond delay="0"/>
                                          </p:stCondLst>
                                        </p:cTn>
                                        <p:tgtEl>
                                          <p:spTgt spid="1027">
                                            <p:txEl>
                                              <p:pRg st="7" end="7"/>
                                            </p:txEl>
                                          </p:spTgt>
                                        </p:tgtEl>
                                        <p:attrNameLst>
                                          <p:attrName>style.visibility</p:attrName>
                                        </p:attrNameLst>
                                      </p:cBhvr>
                                      <p:to>
                                        <p:strVal val="visible"/>
                                      </p:to>
                                    </p:set>
                                    <p:animEffect transition="in" filter="wheel(4)">
                                      <p:cBhvr>
                                        <p:cTn id="61" dur="2000"/>
                                        <p:tgtEl>
                                          <p:spTgt spid="1027">
                                            <p:txEl>
                                              <p:pRg st="7" end="7"/>
                                            </p:txEl>
                                          </p:spTgt>
                                        </p:tgtEl>
                                      </p:cBhvr>
                                    </p:animEffect>
                                  </p:childTnLst>
                                </p:cTn>
                              </p:par>
                              <p:par>
                                <p:cTn id="62" presetID="5" presetClass="entr" presetSubtype="10" fill="hold" nodeType="withEffect">
                                  <p:stCondLst>
                                    <p:cond delay="0"/>
                                  </p:stCondLst>
                                  <p:childTnLst>
                                    <p:set>
                                      <p:cBhvr>
                                        <p:cTn id="63" dur="1" fill="hold">
                                          <p:stCondLst>
                                            <p:cond delay="0"/>
                                          </p:stCondLst>
                                        </p:cTn>
                                        <p:tgtEl>
                                          <p:spTgt spid="1040"/>
                                        </p:tgtEl>
                                        <p:attrNameLst>
                                          <p:attrName>style.visibility</p:attrName>
                                        </p:attrNameLst>
                                      </p:cBhvr>
                                      <p:to>
                                        <p:strVal val="visible"/>
                                      </p:to>
                                    </p:set>
                                    <p:animEffect transition="in" filter="checkerboard(across)">
                                      <p:cBhvr>
                                        <p:cTn id="64" dur="500"/>
                                        <p:tgtEl>
                                          <p:spTgt spid="1040"/>
                                        </p:tgtEl>
                                      </p:cBhvr>
                                    </p:animEffect>
                                  </p:childTnLst>
                                </p:cTn>
                              </p:par>
                            </p:childTnLst>
                          </p:cTn>
                        </p:par>
                        <p:par>
                          <p:cTn id="65" fill="hold" nodeType="afterGroup">
                            <p:stCondLst>
                              <p:cond delay="16000"/>
                            </p:stCondLst>
                            <p:childTnLst>
                              <p:par>
                                <p:cTn id="66" presetID="21" presetClass="entr" presetSubtype="4" fill="hold" nodeType="afterEffect">
                                  <p:stCondLst>
                                    <p:cond delay="0"/>
                                  </p:stCondLst>
                                  <p:childTnLst>
                                    <p:set>
                                      <p:cBhvr>
                                        <p:cTn id="67" dur="1" fill="hold">
                                          <p:stCondLst>
                                            <p:cond delay="0"/>
                                          </p:stCondLst>
                                        </p:cTn>
                                        <p:tgtEl>
                                          <p:spTgt spid="1027">
                                            <p:txEl>
                                              <p:pRg st="8" end="8"/>
                                            </p:txEl>
                                          </p:spTgt>
                                        </p:tgtEl>
                                        <p:attrNameLst>
                                          <p:attrName>style.visibility</p:attrName>
                                        </p:attrNameLst>
                                      </p:cBhvr>
                                      <p:to>
                                        <p:strVal val="visible"/>
                                      </p:to>
                                    </p:set>
                                    <p:animEffect transition="in" filter="wheel(4)">
                                      <p:cBhvr>
                                        <p:cTn id="68" dur="2000"/>
                                        <p:tgtEl>
                                          <p:spTgt spid="1027">
                                            <p:txEl>
                                              <p:pRg st="8" end="8"/>
                                            </p:txEl>
                                          </p:spTgt>
                                        </p:tgtEl>
                                      </p:cBhvr>
                                    </p:animEffect>
                                  </p:childTnLst>
                                </p:cTn>
                              </p:par>
                              <p:par>
                                <p:cTn id="69" presetID="5" presetClass="entr" presetSubtype="10" fill="hold" nodeType="withEffect">
                                  <p:stCondLst>
                                    <p:cond delay="0"/>
                                  </p:stCondLst>
                                  <p:childTnLst>
                                    <p:set>
                                      <p:cBhvr>
                                        <p:cTn id="70" dur="1" fill="hold">
                                          <p:stCondLst>
                                            <p:cond delay="0"/>
                                          </p:stCondLst>
                                        </p:cTn>
                                        <p:tgtEl>
                                          <p:spTgt spid="1042"/>
                                        </p:tgtEl>
                                        <p:attrNameLst>
                                          <p:attrName>style.visibility</p:attrName>
                                        </p:attrNameLst>
                                      </p:cBhvr>
                                      <p:to>
                                        <p:strVal val="visible"/>
                                      </p:to>
                                    </p:set>
                                    <p:animEffect transition="in" filter="checkerboard(across)">
                                      <p:cBhvr>
                                        <p:cTn id="71"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609600"/>
            <a:ext cx="8458200" cy="1143000"/>
          </a:xfrm>
        </p:spPr>
        <p:txBody>
          <a:bodyPr/>
          <a:lstStyle/>
          <a:p>
            <a:pPr eaLnBrk="1" hangingPunct="1">
              <a:defRPr/>
            </a:pPr>
            <a:r>
              <a:rPr lang="en-US" smtClean="0">
                <a:solidFill>
                  <a:srgbClr val="C73609"/>
                </a:solidFill>
                <a:latin typeface="Impact" pitchFamily="34" charset="0"/>
              </a:rPr>
              <a:t>Myers-Briggs Personality Inventory (MBTI)</a:t>
            </a:r>
          </a:p>
        </p:txBody>
      </p:sp>
      <p:sp>
        <p:nvSpPr>
          <p:cNvPr id="23555" name="Rectangle 3"/>
          <p:cNvSpPr>
            <a:spLocks noGrp="1" noChangeArrowheads="1"/>
          </p:cNvSpPr>
          <p:nvPr>
            <p:ph type="body" idx="1"/>
          </p:nvPr>
        </p:nvSpPr>
        <p:spPr>
          <a:xfrm>
            <a:off x="0" y="1905000"/>
            <a:ext cx="7696200" cy="3165475"/>
          </a:xfrm>
        </p:spPr>
        <p:txBody>
          <a:bodyPr/>
          <a:lstStyle/>
          <a:p>
            <a:pPr eaLnBrk="1" hangingPunct="1">
              <a:defRPr/>
            </a:pPr>
            <a:r>
              <a:rPr lang="en-US" sz="2800" smtClean="0">
                <a:solidFill>
                  <a:srgbClr val="FF0000"/>
                </a:solidFill>
                <a:latin typeface="Sylfaen" pitchFamily="18" charset="0"/>
              </a:rPr>
              <a:t>Extraversion/Introversion</a:t>
            </a:r>
          </a:p>
          <a:p>
            <a:pPr eaLnBrk="1" hangingPunct="1">
              <a:defRPr/>
            </a:pPr>
            <a:r>
              <a:rPr lang="en-US" sz="2800" smtClean="0">
                <a:solidFill>
                  <a:srgbClr val="0066CC"/>
                </a:solidFill>
                <a:latin typeface="Sylfaen" pitchFamily="18" charset="0"/>
              </a:rPr>
              <a:t>Sensing/Intuiting</a:t>
            </a:r>
          </a:p>
          <a:p>
            <a:pPr eaLnBrk="1" hangingPunct="1">
              <a:defRPr/>
            </a:pPr>
            <a:endParaRPr lang="en-US" sz="2800" smtClean="0">
              <a:solidFill>
                <a:schemeClr val="hlink"/>
              </a:solidFill>
              <a:latin typeface="Sylfaen" pitchFamily="18" charset="0"/>
            </a:endParaRPr>
          </a:p>
          <a:p>
            <a:pPr eaLnBrk="1" hangingPunct="1">
              <a:defRPr/>
            </a:pPr>
            <a:r>
              <a:rPr lang="en-US" sz="2800" smtClean="0">
                <a:solidFill>
                  <a:schemeClr val="hlink"/>
                </a:solidFill>
                <a:latin typeface="Sylfaen" pitchFamily="18" charset="0"/>
              </a:rPr>
              <a:t>Thinking/Feeling</a:t>
            </a:r>
          </a:p>
          <a:p>
            <a:pPr eaLnBrk="1" hangingPunct="1">
              <a:defRPr/>
            </a:pPr>
            <a:r>
              <a:rPr lang="en-US" sz="2800" smtClean="0">
                <a:solidFill>
                  <a:srgbClr val="993300"/>
                </a:solidFill>
                <a:latin typeface="Sylfaen" pitchFamily="18" charset="0"/>
              </a:rPr>
              <a:t>Judging/Perceiving</a:t>
            </a:r>
          </a:p>
        </p:txBody>
      </p:sp>
      <p:sp>
        <p:nvSpPr>
          <p:cNvPr id="23557" name="Text Box 5"/>
          <p:cNvSpPr txBox="1">
            <a:spLocks noChangeArrowheads="1"/>
          </p:cNvSpPr>
          <p:nvPr/>
        </p:nvSpPr>
        <p:spPr bwMode="auto">
          <a:xfrm>
            <a:off x="4495800" y="2057400"/>
            <a:ext cx="838200" cy="5572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pPr>
              <a:spcBef>
                <a:spcPct val="50000"/>
              </a:spcBef>
            </a:pPr>
            <a:r>
              <a:rPr lang="en-US" altLang="en-US" sz="2800">
                <a:latin typeface="Arial Unicode MS" pitchFamily="34" charset="-128"/>
              </a:rPr>
              <a:t>E/I</a:t>
            </a:r>
          </a:p>
        </p:txBody>
      </p:sp>
      <p:sp>
        <p:nvSpPr>
          <p:cNvPr id="23558" name="Text Box 6"/>
          <p:cNvSpPr txBox="1">
            <a:spLocks noChangeArrowheads="1"/>
          </p:cNvSpPr>
          <p:nvPr/>
        </p:nvSpPr>
        <p:spPr bwMode="auto">
          <a:xfrm>
            <a:off x="3276600" y="2438400"/>
            <a:ext cx="838200" cy="98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pPr>
              <a:spcBef>
                <a:spcPct val="50000"/>
              </a:spcBef>
            </a:pPr>
            <a:r>
              <a:rPr lang="en-US" altLang="en-US" sz="2800">
                <a:latin typeface="Arial Unicode MS" pitchFamily="34" charset="-128"/>
              </a:rPr>
              <a:t>S/N</a:t>
            </a:r>
          </a:p>
        </p:txBody>
      </p:sp>
      <p:sp>
        <p:nvSpPr>
          <p:cNvPr id="23559" name="Text Box 7"/>
          <p:cNvSpPr txBox="1">
            <a:spLocks noChangeArrowheads="1"/>
          </p:cNvSpPr>
          <p:nvPr/>
        </p:nvSpPr>
        <p:spPr bwMode="auto">
          <a:xfrm>
            <a:off x="3276600" y="3352800"/>
            <a:ext cx="762000" cy="98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pPr>
              <a:spcBef>
                <a:spcPct val="50000"/>
              </a:spcBef>
            </a:pPr>
            <a:r>
              <a:rPr lang="en-US" altLang="en-US" sz="2800">
                <a:latin typeface="Arial Unicode MS" pitchFamily="34" charset="-128"/>
              </a:rPr>
              <a:t>T/F</a:t>
            </a:r>
          </a:p>
        </p:txBody>
      </p:sp>
      <p:sp>
        <p:nvSpPr>
          <p:cNvPr id="23560" name="Text Box 8"/>
          <p:cNvSpPr txBox="1">
            <a:spLocks noChangeArrowheads="1"/>
          </p:cNvSpPr>
          <p:nvPr/>
        </p:nvSpPr>
        <p:spPr bwMode="auto">
          <a:xfrm>
            <a:off x="4495800" y="3962400"/>
            <a:ext cx="914400" cy="5572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HERMAN" pitchFamily="2" charset="2"/>
                <a:ea typeface="MS Pゴシック" pitchFamily="-92" charset="-128"/>
              </a:defRPr>
            </a:lvl1pPr>
            <a:lvl2pPr marL="742950" indent="-285750">
              <a:defRPr>
                <a:solidFill>
                  <a:schemeClr val="tx1"/>
                </a:solidFill>
                <a:latin typeface="HERMAN" pitchFamily="2" charset="2"/>
                <a:ea typeface="MS Pゴシック" pitchFamily="-92" charset="-128"/>
              </a:defRPr>
            </a:lvl2pPr>
            <a:lvl3pPr marL="1143000" indent="-228600">
              <a:defRPr>
                <a:solidFill>
                  <a:schemeClr val="tx1"/>
                </a:solidFill>
                <a:latin typeface="HERMAN" pitchFamily="2" charset="2"/>
                <a:ea typeface="MS Pゴシック" pitchFamily="-92" charset="-128"/>
              </a:defRPr>
            </a:lvl3pPr>
            <a:lvl4pPr marL="1600200" indent="-228600">
              <a:defRPr>
                <a:solidFill>
                  <a:schemeClr val="tx1"/>
                </a:solidFill>
                <a:latin typeface="HERMAN" pitchFamily="2" charset="2"/>
                <a:ea typeface="MS Pゴシック" pitchFamily="-92" charset="-128"/>
              </a:defRPr>
            </a:lvl4pPr>
            <a:lvl5pPr marL="2057400" indent="-228600">
              <a:defRPr>
                <a:solidFill>
                  <a:schemeClr val="tx1"/>
                </a:solidFill>
                <a:latin typeface="HERMAN" pitchFamily="2" charset="2"/>
                <a:ea typeface="MS Pゴシック" pitchFamily="-92" charset="-128"/>
              </a:defRPr>
            </a:lvl5pPr>
            <a:lvl6pPr marL="2514600" indent="-228600" eaLnBrk="0" fontAlgn="base" hangingPunct="0">
              <a:spcBef>
                <a:spcPct val="0"/>
              </a:spcBef>
              <a:spcAft>
                <a:spcPct val="0"/>
              </a:spcAft>
              <a:defRPr>
                <a:solidFill>
                  <a:schemeClr val="tx1"/>
                </a:solidFill>
                <a:latin typeface="HERMAN" pitchFamily="2" charset="2"/>
                <a:ea typeface="MS Pゴシック" pitchFamily="-92" charset="-128"/>
              </a:defRPr>
            </a:lvl6pPr>
            <a:lvl7pPr marL="2971800" indent="-228600" eaLnBrk="0" fontAlgn="base" hangingPunct="0">
              <a:spcBef>
                <a:spcPct val="0"/>
              </a:spcBef>
              <a:spcAft>
                <a:spcPct val="0"/>
              </a:spcAft>
              <a:defRPr>
                <a:solidFill>
                  <a:schemeClr val="tx1"/>
                </a:solidFill>
                <a:latin typeface="HERMAN" pitchFamily="2" charset="2"/>
                <a:ea typeface="MS Pゴシック" pitchFamily="-92" charset="-128"/>
              </a:defRPr>
            </a:lvl7pPr>
            <a:lvl8pPr marL="3429000" indent="-228600" eaLnBrk="0" fontAlgn="base" hangingPunct="0">
              <a:spcBef>
                <a:spcPct val="0"/>
              </a:spcBef>
              <a:spcAft>
                <a:spcPct val="0"/>
              </a:spcAft>
              <a:defRPr>
                <a:solidFill>
                  <a:schemeClr val="tx1"/>
                </a:solidFill>
                <a:latin typeface="HERMAN" pitchFamily="2" charset="2"/>
                <a:ea typeface="MS Pゴシック" pitchFamily="-92" charset="-128"/>
              </a:defRPr>
            </a:lvl8pPr>
            <a:lvl9pPr marL="3886200" indent="-228600" eaLnBrk="0" fontAlgn="base" hangingPunct="0">
              <a:spcBef>
                <a:spcPct val="0"/>
              </a:spcBef>
              <a:spcAft>
                <a:spcPct val="0"/>
              </a:spcAft>
              <a:defRPr>
                <a:solidFill>
                  <a:schemeClr val="tx1"/>
                </a:solidFill>
                <a:latin typeface="HERMAN" pitchFamily="2" charset="2"/>
                <a:ea typeface="MS Pゴシック" pitchFamily="-92" charset="-128"/>
              </a:defRPr>
            </a:lvl9pPr>
          </a:lstStyle>
          <a:p>
            <a:pPr>
              <a:spcBef>
                <a:spcPct val="50000"/>
              </a:spcBef>
            </a:pPr>
            <a:r>
              <a:rPr lang="en-US" altLang="en-US" sz="2800">
                <a:latin typeface="Arial Unicode MS" pitchFamily="34" charset="-128"/>
              </a:rPr>
              <a:t>J/P</a:t>
            </a:r>
          </a:p>
        </p:txBody>
      </p:sp>
      <p:pic>
        <p:nvPicPr>
          <p:cNvPr id="23567" name="Picture 1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4876800"/>
            <a:ext cx="16144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1676400"/>
            <a:ext cx="22669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9" descr="MCj0424488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20986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23" descr="j02342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4724400"/>
            <a:ext cx="22352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dissolve">
                                      <p:cBhvr>
                                        <p:cTn id="13" dur="500"/>
                                        <p:tgtEl>
                                          <p:spTgt spid="2355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23568"/>
                                        </p:tgtEl>
                                        <p:attrNameLst>
                                          <p:attrName>style.visibility</p:attrName>
                                        </p:attrNameLst>
                                      </p:cBhvr>
                                      <p:to>
                                        <p:strVal val="visible"/>
                                      </p:to>
                                    </p:set>
                                    <p:anim calcmode="lin" valueType="num">
                                      <p:cBhvr>
                                        <p:cTn id="18" dur="1000" fill="hold"/>
                                        <p:tgtEl>
                                          <p:spTgt spid="23568"/>
                                        </p:tgtEl>
                                        <p:attrNameLst>
                                          <p:attrName>ppt_w</p:attrName>
                                        </p:attrNameLst>
                                      </p:cBhvr>
                                      <p:tavLst>
                                        <p:tav tm="0">
                                          <p:val>
                                            <p:fltVal val="0"/>
                                          </p:val>
                                        </p:tav>
                                        <p:tav tm="100000">
                                          <p:val>
                                            <p:strVal val="#ppt_w"/>
                                          </p:val>
                                        </p:tav>
                                      </p:tavLst>
                                    </p:anim>
                                    <p:anim calcmode="lin" valueType="num">
                                      <p:cBhvr>
                                        <p:cTn id="19" dur="1000" fill="hold"/>
                                        <p:tgtEl>
                                          <p:spTgt spid="23568"/>
                                        </p:tgtEl>
                                        <p:attrNameLst>
                                          <p:attrName>ppt_h</p:attrName>
                                        </p:attrNameLst>
                                      </p:cBhvr>
                                      <p:tavLst>
                                        <p:tav tm="0">
                                          <p:val>
                                            <p:fltVal val="0"/>
                                          </p:val>
                                        </p:tav>
                                        <p:tav tm="100000">
                                          <p:val>
                                            <p:strVal val="#ppt_h"/>
                                          </p:val>
                                        </p:tav>
                                      </p:tavLst>
                                    </p:anim>
                                    <p:anim calcmode="lin" valueType="num">
                                      <p:cBhvr>
                                        <p:cTn id="20" dur="1000" fill="hold"/>
                                        <p:tgtEl>
                                          <p:spTgt spid="23568"/>
                                        </p:tgtEl>
                                        <p:attrNameLst>
                                          <p:attrName>style.rotation</p:attrName>
                                        </p:attrNameLst>
                                      </p:cBhvr>
                                      <p:tavLst>
                                        <p:tav tm="0">
                                          <p:val>
                                            <p:fltVal val="90"/>
                                          </p:val>
                                        </p:tav>
                                        <p:tav tm="100000">
                                          <p:val>
                                            <p:fltVal val="0"/>
                                          </p:val>
                                        </p:tav>
                                      </p:tavLst>
                                    </p:anim>
                                    <p:animEffect transition="in" filter="fade">
                                      <p:cBhvr>
                                        <p:cTn id="21" dur="1000"/>
                                        <p:tgtEl>
                                          <p:spTgt spid="235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557"/>
                                        </p:tgtEl>
                                        <p:attrNameLst>
                                          <p:attrName>style.visibility</p:attrName>
                                        </p:attrNameLst>
                                      </p:cBhvr>
                                      <p:to>
                                        <p:strVal val="visible"/>
                                      </p:to>
                                    </p:set>
                                    <p:animEffect transition="in" filter="dissolve">
                                      <p:cBhvr>
                                        <p:cTn id="26" dur="500"/>
                                        <p:tgtEl>
                                          <p:spTgt spid="2355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3555">
                                            <p:txEl>
                                              <p:pRg st="1" end="1"/>
                                            </p:txEl>
                                          </p:spTgt>
                                        </p:tgtEl>
                                        <p:attrNameLst>
                                          <p:attrName>style.visibility</p:attrName>
                                        </p:attrNameLst>
                                      </p:cBhvr>
                                      <p:to>
                                        <p:strVal val="visible"/>
                                      </p:to>
                                    </p:set>
                                    <p:animEffect transition="in" filter="dissolve">
                                      <p:cBhvr>
                                        <p:cTn id="31" dur="500"/>
                                        <p:tgtEl>
                                          <p:spTgt spid="23555">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nodeType="clickEffect">
                                  <p:stCondLst>
                                    <p:cond delay="0"/>
                                  </p:stCondLst>
                                  <p:childTnLst>
                                    <p:set>
                                      <p:cBhvr>
                                        <p:cTn id="35" dur="1" fill="hold">
                                          <p:stCondLst>
                                            <p:cond delay="0"/>
                                          </p:stCondLst>
                                        </p:cTn>
                                        <p:tgtEl>
                                          <p:spTgt spid="23571"/>
                                        </p:tgtEl>
                                        <p:attrNameLst>
                                          <p:attrName>style.visibility</p:attrName>
                                        </p:attrNameLst>
                                      </p:cBhvr>
                                      <p:to>
                                        <p:strVal val="visible"/>
                                      </p:to>
                                    </p:set>
                                    <p:animEffect transition="in" filter="wipe(down)">
                                      <p:cBhvr>
                                        <p:cTn id="36" dur="580">
                                          <p:stCondLst>
                                            <p:cond delay="0"/>
                                          </p:stCondLst>
                                        </p:cTn>
                                        <p:tgtEl>
                                          <p:spTgt spid="23571"/>
                                        </p:tgtEl>
                                      </p:cBhvr>
                                    </p:animEffect>
                                    <p:anim calcmode="lin" valueType="num">
                                      <p:cBhvr>
                                        <p:cTn id="37" dur="1822" tmFilter="0,0; 0.14,0.36; 0.43,0.73; 0.71,0.91; 1.0,1.0">
                                          <p:stCondLst>
                                            <p:cond delay="0"/>
                                          </p:stCondLst>
                                        </p:cTn>
                                        <p:tgtEl>
                                          <p:spTgt spid="2357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357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357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357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3571"/>
                                        </p:tgtEl>
                                        <p:attrNameLst>
                                          <p:attrName>ppt_y</p:attrName>
                                        </p:attrNameLst>
                                      </p:cBhvr>
                                      <p:tavLst>
                                        <p:tav tm="0" fmla="#ppt_y-sin(pi*$)/81">
                                          <p:val>
                                            <p:fltVal val="0"/>
                                          </p:val>
                                        </p:tav>
                                        <p:tav tm="100000">
                                          <p:val>
                                            <p:fltVal val="1"/>
                                          </p:val>
                                        </p:tav>
                                      </p:tavLst>
                                    </p:anim>
                                    <p:animScale>
                                      <p:cBhvr>
                                        <p:cTn id="42" dur="26">
                                          <p:stCondLst>
                                            <p:cond delay="650"/>
                                          </p:stCondLst>
                                        </p:cTn>
                                        <p:tgtEl>
                                          <p:spTgt spid="23571"/>
                                        </p:tgtEl>
                                      </p:cBhvr>
                                      <p:to x="100000" y="60000"/>
                                    </p:animScale>
                                    <p:animScale>
                                      <p:cBhvr>
                                        <p:cTn id="43" dur="166" decel="50000">
                                          <p:stCondLst>
                                            <p:cond delay="676"/>
                                          </p:stCondLst>
                                        </p:cTn>
                                        <p:tgtEl>
                                          <p:spTgt spid="23571"/>
                                        </p:tgtEl>
                                      </p:cBhvr>
                                      <p:to x="100000" y="100000"/>
                                    </p:animScale>
                                    <p:animScale>
                                      <p:cBhvr>
                                        <p:cTn id="44" dur="26">
                                          <p:stCondLst>
                                            <p:cond delay="1312"/>
                                          </p:stCondLst>
                                        </p:cTn>
                                        <p:tgtEl>
                                          <p:spTgt spid="23571"/>
                                        </p:tgtEl>
                                      </p:cBhvr>
                                      <p:to x="100000" y="80000"/>
                                    </p:animScale>
                                    <p:animScale>
                                      <p:cBhvr>
                                        <p:cTn id="45" dur="166" decel="50000">
                                          <p:stCondLst>
                                            <p:cond delay="1338"/>
                                          </p:stCondLst>
                                        </p:cTn>
                                        <p:tgtEl>
                                          <p:spTgt spid="23571"/>
                                        </p:tgtEl>
                                      </p:cBhvr>
                                      <p:to x="100000" y="100000"/>
                                    </p:animScale>
                                    <p:animScale>
                                      <p:cBhvr>
                                        <p:cTn id="46" dur="26">
                                          <p:stCondLst>
                                            <p:cond delay="1642"/>
                                          </p:stCondLst>
                                        </p:cTn>
                                        <p:tgtEl>
                                          <p:spTgt spid="23571"/>
                                        </p:tgtEl>
                                      </p:cBhvr>
                                      <p:to x="100000" y="90000"/>
                                    </p:animScale>
                                    <p:animScale>
                                      <p:cBhvr>
                                        <p:cTn id="47" dur="166" decel="50000">
                                          <p:stCondLst>
                                            <p:cond delay="1668"/>
                                          </p:stCondLst>
                                        </p:cTn>
                                        <p:tgtEl>
                                          <p:spTgt spid="23571"/>
                                        </p:tgtEl>
                                      </p:cBhvr>
                                      <p:to x="100000" y="100000"/>
                                    </p:animScale>
                                    <p:animScale>
                                      <p:cBhvr>
                                        <p:cTn id="48" dur="26">
                                          <p:stCondLst>
                                            <p:cond delay="1808"/>
                                          </p:stCondLst>
                                        </p:cTn>
                                        <p:tgtEl>
                                          <p:spTgt spid="23571"/>
                                        </p:tgtEl>
                                      </p:cBhvr>
                                      <p:to x="100000" y="95000"/>
                                    </p:animScale>
                                    <p:animScale>
                                      <p:cBhvr>
                                        <p:cTn id="49" dur="166" decel="50000">
                                          <p:stCondLst>
                                            <p:cond delay="1834"/>
                                          </p:stCondLst>
                                        </p:cTn>
                                        <p:tgtEl>
                                          <p:spTgt spid="23571"/>
                                        </p:tgtEl>
                                      </p:cBhvr>
                                      <p:to x="100000" y="100000"/>
                                    </p:animScale>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3558"/>
                                        </p:tgtEl>
                                        <p:attrNameLst>
                                          <p:attrName>style.visibility</p:attrName>
                                        </p:attrNameLst>
                                      </p:cBhvr>
                                      <p:to>
                                        <p:strVal val="visible"/>
                                      </p:to>
                                    </p:set>
                                    <p:animEffect transition="in" filter="randombar(horizontal)">
                                      <p:cBhvr>
                                        <p:cTn id="54" dur="500"/>
                                        <p:tgtEl>
                                          <p:spTgt spid="2355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3555">
                                            <p:txEl>
                                              <p:pRg st="3" end="3"/>
                                            </p:txEl>
                                          </p:spTgt>
                                        </p:tgtEl>
                                        <p:attrNameLst>
                                          <p:attrName>style.visibility</p:attrName>
                                        </p:attrNameLst>
                                      </p:cBhvr>
                                      <p:to>
                                        <p:strVal val="visible"/>
                                      </p:to>
                                    </p:set>
                                    <p:animEffect transition="in" filter="dissolve">
                                      <p:cBhvr>
                                        <p:cTn id="59" dur="500"/>
                                        <p:tgtEl>
                                          <p:spTgt spid="23555">
                                            <p:txEl>
                                              <p:pRg st="3" end="3"/>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nodeType="clickEffect">
                                  <p:stCondLst>
                                    <p:cond delay="0"/>
                                  </p:stCondLst>
                                  <p:childTnLst>
                                    <p:set>
                                      <p:cBhvr>
                                        <p:cTn id="63" dur="1" fill="hold">
                                          <p:stCondLst>
                                            <p:cond delay="0"/>
                                          </p:stCondLst>
                                        </p:cTn>
                                        <p:tgtEl>
                                          <p:spTgt spid="23567"/>
                                        </p:tgtEl>
                                        <p:attrNameLst>
                                          <p:attrName>style.visibility</p:attrName>
                                        </p:attrNameLst>
                                      </p:cBhvr>
                                      <p:to>
                                        <p:strVal val="visible"/>
                                      </p:to>
                                    </p:set>
                                    <p:animEffect transition="in" filter="checkerboard(across)">
                                      <p:cBhvr>
                                        <p:cTn id="64" dur="500"/>
                                        <p:tgtEl>
                                          <p:spTgt spid="2356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23559"/>
                                        </p:tgtEl>
                                        <p:attrNameLst>
                                          <p:attrName>style.visibility</p:attrName>
                                        </p:attrNameLst>
                                      </p:cBhvr>
                                      <p:to>
                                        <p:strVal val="visible"/>
                                      </p:to>
                                    </p:set>
                                    <p:animEffect transition="in" filter="diamond(in)">
                                      <p:cBhvr>
                                        <p:cTn id="69" dur="1000"/>
                                        <p:tgtEl>
                                          <p:spTgt spid="2355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3555">
                                            <p:txEl>
                                              <p:pRg st="4" end="4"/>
                                            </p:txEl>
                                          </p:spTgt>
                                        </p:tgtEl>
                                        <p:attrNameLst>
                                          <p:attrName>style.visibility</p:attrName>
                                        </p:attrNameLst>
                                      </p:cBhvr>
                                      <p:to>
                                        <p:strVal val="visible"/>
                                      </p:to>
                                    </p:set>
                                    <p:animEffect transition="in" filter="dissolve">
                                      <p:cBhvr>
                                        <p:cTn id="74" dur="500"/>
                                        <p:tgtEl>
                                          <p:spTgt spid="23555">
                                            <p:txEl>
                                              <p:pRg st="4" end="4"/>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9" presetClass="entr" presetSubtype="0" decel="100000" fill="hold" nodeType="clickEffect">
                                  <p:stCondLst>
                                    <p:cond delay="0"/>
                                  </p:stCondLst>
                                  <p:childTnLst>
                                    <p:set>
                                      <p:cBhvr>
                                        <p:cTn id="78" dur="1" fill="hold">
                                          <p:stCondLst>
                                            <p:cond delay="0"/>
                                          </p:stCondLst>
                                        </p:cTn>
                                        <p:tgtEl>
                                          <p:spTgt spid="23575"/>
                                        </p:tgtEl>
                                        <p:attrNameLst>
                                          <p:attrName>style.visibility</p:attrName>
                                        </p:attrNameLst>
                                      </p:cBhvr>
                                      <p:to>
                                        <p:strVal val="visible"/>
                                      </p:to>
                                    </p:set>
                                    <p:anim calcmode="lin" valueType="num">
                                      <p:cBhvr>
                                        <p:cTn id="79" dur="500" fill="hold"/>
                                        <p:tgtEl>
                                          <p:spTgt spid="23575"/>
                                        </p:tgtEl>
                                        <p:attrNameLst>
                                          <p:attrName>ppt_w</p:attrName>
                                        </p:attrNameLst>
                                      </p:cBhvr>
                                      <p:tavLst>
                                        <p:tav tm="0">
                                          <p:val>
                                            <p:fltVal val="0"/>
                                          </p:val>
                                        </p:tav>
                                        <p:tav tm="100000">
                                          <p:val>
                                            <p:strVal val="#ppt_w"/>
                                          </p:val>
                                        </p:tav>
                                      </p:tavLst>
                                    </p:anim>
                                    <p:anim calcmode="lin" valueType="num">
                                      <p:cBhvr>
                                        <p:cTn id="80" dur="500" fill="hold"/>
                                        <p:tgtEl>
                                          <p:spTgt spid="23575"/>
                                        </p:tgtEl>
                                        <p:attrNameLst>
                                          <p:attrName>ppt_h</p:attrName>
                                        </p:attrNameLst>
                                      </p:cBhvr>
                                      <p:tavLst>
                                        <p:tav tm="0">
                                          <p:val>
                                            <p:fltVal val="0"/>
                                          </p:val>
                                        </p:tav>
                                        <p:tav tm="100000">
                                          <p:val>
                                            <p:strVal val="#ppt_h"/>
                                          </p:val>
                                        </p:tav>
                                      </p:tavLst>
                                    </p:anim>
                                    <p:anim calcmode="lin" valueType="num">
                                      <p:cBhvr>
                                        <p:cTn id="81" dur="500" fill="hold"/>
                                        <p:tgtEl>
                                          <p:spTgt spid="23575"/>
                                        </p:tgtEl>
                                        <p:attrNameLst>
                                          <p:attrName>style.rotation</p:attrName>
                                        </p:attrNameLst>
                                      </p:cBhvr>
                                      <p:tavLst>
                                        <p:tav tm="0">
                                          <p:val>
                                            <p:fltVal val="360"/>
                                          </p:val>
                                        </p:tav>
                                        <p:tav tm="100000">
                                          <p:val>
                                            <p:fltVal val="0"/>
                                          </p:val>
                                        </p:tav>
                                      </p:tavLst>
                                    </p:anim>
                                    <p:animEffect transition="in" filter="fade">
                                      <p:cBhvr>
                                        <p:cTn id="82" dur="500"/>
                                        <p:tgtEl>
                                          <p:spTgt spid="2357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6" fill="hold" grpId="0" nodeType="clickEffect">
                                  <p:stCondLst>
                                    <p:cond delay="0"/>
                                  </p:stCondLst>
                                  <p:childTnLst>
                                    <p:set>
                                      <p:cBhvr>
                                        <p:cTn id="86" dur="1" fill="hold">
                                          <p:stCondLst>
                                            <p:cond delay="0"/>
                                          </p:stCondLst>
                                        </p:cTn>
                                        <p:tgtEl>
                                          <p:spTgt spid="23560"/>
                                        </p:tgtEl>
                                        <p:attrNameLst>
                                          <p:attrName>style.visibility</p:attrName>
                                        </p:attrNameLst>
                                      </p:cBhvr>
                                      <p:to>
                                        <p:strVal val="visible"/>
                                      </p:to>
                                    </p:set>
                                    <p:animEffect transition="in" filter="barn(inHorizontal)">
                                      <p:cBhvr>
                                        <p:cTn id="87"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P spid="23557" grpId="0" animBg="1"/>
      <p:bldP spid="23558" grpId="0" animBg="1"/>
      <p:bldP spid="23559" grpId="0" animBg="1"/>
      <p:bldP spid="235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solidFill>
                  <a:srgbClr val="C73609"/>
                </a:solidFill>
                <a:latin typeface="Impact" pitchFamily="34" charset="0"/>
              </a:rPr>
              <a:t>Extraversion/Introversion</a:t>
            </a:r>
            <a:br>
              <a:rPr lang="en-US" smtClean="0">
                <a:solidFill>
                  <a:srgbClr val="C73609"/>
                </a:solidFill>
                <a:latin typeface="Impact" pitchFamily="34" charset="0"/>
              </a:rPr>
            </a:br>
            <a:r>
              <a:rPr lang="en-US" smtClean="0">
                <a:solidFill>
                  <a:srgbClr val="C73609"/>
                </a:solidFill>
                <a:latin typeface="Impact" pitchFamily="34" charset="0"/>
              </a:rPr>
              <a:t>(Social Orientation)</a:t>
            </a:r>
          </a:p>
        </p:txBody>
      </p:sp>
      <p:sp>
        <p:nvSpPr>
          <p:cNvPr id="24579" name="Rectangle 3"/>
          <p:cNvSpPr>
            <a:spLocks noGrp="1" noChangeArrowheads="1"/>
          </p:cNvSpPr>
          <p:nvPr>
            <p:ph type="body" idx="1"/>
          </p:nvPr>
        </p:nvSpPr>
        <p:spPr>
          <a:xfrm>
            <a:off x="228600" y="1905000"/>
            <a:ext cx="7696200" cy="3810000"/>
          </a:xfrm>
        </p:spPr>
        <p:txBody>
          <a:bodyPr/>
          <a:lstStyle/>
          <a:p>
            <a:pPr eaLnBrk="1" hangingPunct="1">
              <a:defRPr/>
            </a:pPr>
            <a:r>
              <a:rPr lang="en-US" sz="2800" b="1" smtClean="0">
                <a:solidFill>
                  <a:srgbClr val="006600"/>
                </a:solidFill>
                <a:latin typeface="Sylfaen" pitchFamily="18" charset="0"/>
              </a:rPr>
              <a:t>Extroverts</a:t>
            </a:r>
            <a:r>
              <a:rPr lang="en-US" sz="2800" smtClean="0">
                <a:latin typeface="Sylfaen" pitchFamily="18" charset="0"/>
              </a:rPr>
              <a:t> </a:t>
            </a:r>
          </a:p>
          <a:p>
            <a:pPr lvl="1" eaLnBrk="1" hangingPunct="1">
              <a:defRPr/>
            </a:pPr>
            <a:r>
              <a:rPr lang="en-US" smtClean="0">
                <a:latin typeface="Sylfaen" pitchFamily="18" charset="0"/>
              </a:rPr>
              <a:t>Like talking with others and taking action.</a:t>
            </a:r>
          </a:p>
          <a:p>
            <a:pPr lvl="1" eaLnBrk="1" hangingPunct="1">
              <a:defRPr/>
            </a:pPr>
            <a:r>
              <a:rPr lang="en-US" smtClean="0">
                <a:latin typeface="Sylfaen" pitchFamily="18" charset="0"/>
              </a:rPr>
              <a:t>Prefer active learning and group projects.</a:t>
            </a:r>
          </a:p>
          <a:p>
            <a:pPr algn="r" eaLnBrk="1" hangingPunct="1">
              <a:defRPr/>
            </a:pPr>
            <a:endParaRPr lang="en-US" sz="2800" smtClean="0">
              <a:latin typeface="Sylfaen" pitchFamily="18" charset="0"/>
            </a:endParaRPr>
          </a:p>
          <a:p>
            <a:pPr algn="r" eaLnBrk="1" hangingPunct="1">
              <a:defRPr/>
            </a:pPr>
            <a:r>
              <a:rPr lang="en-US" sz="2800" b="1" smtClean="0">
                <a:solidFill>
                  <a:srgbClr val="006600"/>
                </a:solidFill>
                <a:latin typeface="Sylfaen" pitchFamily="18" charset="0"/>
              </a:rPr>
              <a:t>Introverts</a:t>
            </a:r>
          </a:p>
          <a:p>
            <a:pPr lvl="1" algn="r" eaLnBrk="1" hangingPunct="1">
              <a:defRPr/>
            </a:pPr>
            <a:r>
              <a:rPr lang="en-US" smtClean="0">
                <a:latin typeface="Sylfaen" pitchFamily="18" charset="0"/>
              </a:rPr>
              <a:t>Prefer to have others do the talking.</a:t>
            </a:r>
          </a:p>
          <a:p>
            <a:pPr lvl="1" algn="r" eaLnBrk="1" hangingPunct="1">
              <a:defRPr/>
            </a:pPr>
            <a:r>
              <a:rPr lang="en-US" smtClean="0">
                <a:latin typeface="Sylfaen" pitchFamily="18" charset="0"/>
              </a:rPr>
              <a:t>Prefer lectures and structured tasks.</a:t>
            </a:r>
          </a:p>
        </p:txBody>
      </p:sp>
      <p:pic>
        <p:nvPicPr>
          <p:cNvPr id="24583" name="Picture 7" descr="j02975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352800"/>
            <a:ext cx="18097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MCEN00630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71656">
            <a:off x="7215188" y="1295400"/>
            <a:ext cx="1928812"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MCj033409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5410200"/>
            <a:ext cx="15208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7" descr="j023178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3352800"/>
            <a:ext cx="1701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1000" fill="hold"/>
                                        <p:tgtEl>
                                          <p:spTgt spid="24578"/>
                                        </p:tgtEl>
                                        <p:attrNameLst>
                                          <p:attrName>ppt_x</p:attrName>
                                        </p:attrNameLst>
                                      </p:cBhvr>
                                      <p:tavLst>
                                        <p:tav tm="0">
                                          <p:val>
                                            <p:strVal val="#ppt_x"/>
                                          </p:val>
                                        </p:tav>
                                        <p:tav tm="100000">
                                          <p:val>
                                            <p:strVal val="#ppt_x"/>
                                          </p:val>
                                        </p:tav>
                                      </p:tavLst>
                                    </p:anim>
                                    <p:anim calcmode="lin" valueType="num">
                                      <p:cBhvr additive="base">
                                        <p:cTn id="8" dur="1000" fill="hold"/>
                                        <p:tgtEl>
                                          <p:spTgt spid="245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additive="base">
                                        <p:cTn id="13" dur="10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10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4579">
                                            <p:txEl>
                                              <p:pRg st="1" end="1"/>
                                            </p:txEl>
                                          </p:spTgt>
                                        </p:tgtEl>
                                        <p:attrNameLst>
                                          <p:attrName>ppt_y</p:attrName>
                                        </p:attrNameLst>
                                      </p:cBhvr>
                                      <p:tavLst>
                                        <p:tav tm="0">
                                          <p:val>
                                            <p:strVal val="#ppt_y"/>
                                          </p:val>
                                        </p:tav>
                                        <p:tav tm="100000">
                                          <p:val>
                                            <p:strVal val="#ppt_y"/>
                                          </p:val>
                                        </p:tav>
                                      </p:tavLst>
                                    </p:anim>
                                  </p:childTnLst>
                                </p:cTn>
                              </p:par>
                              <p:par>
                                <p:cTn id="21" presetID="34" presetClass="entr" presetSubtype="0" fill="hold" nodeType="withEffect">
                                  <p:stCondLst>
                                    <p:cond delay="0"/>
                                  </p:stCondLst>
                                  <p:childTnLst>
                                    <p:set>
                                      <p:cBhvr>
                                        <p:cTn id="22" dur="1" fill="hold">
                                          <p:stCondLst>
                                            <p:cond delay="0"/>
                                          </p:stCondLst>
                                        </p:cTn>
                                        <p:tgtEl>
                                          <p:spTgt spid="24585"/>
                                        </p:tgtEl>
                                        <p:attrNameLst>
                                          <p:attrName>style.visibility</p:attrName>
                                        </p:attrNameLst>
                                      </p:cBhvr>
                                      <p:to>
                                        <p:strVal val="visible"/>
                                      </p:to>
                                    </p:set>
                                    <p:anim from="(-#ppt_w/2)" to="(#ppt_x)" calcmode="lin" valueType="num">
                                      <p:cBhvr>
                                        <p:cTn id="23" dur="600" fill="hold">
                                          <p:stCondLst>
                                            <p:cond delay="0"/>
                                          </p:stCondLst>
                                        </p:cTn>
                                        <p:tgtEl>
                                          <p:spTgt spid="24585"/>
                                        </p:tgtEl>
                                        <p:attrNameLst>
                                          <p:attrName>ppt_x</p:attrName>
                                        </p:attrNameLst>
                                      </p:cBhvr>
                                    </p:anim>
                                    <p:anim from="0" to="-1.0" calcmode="lin" valueType="num">
                                      <p:cBhvr>
                                        <p:cTn id="24" dur="200" decel="50000" autoRev="1" fill="hold">
                                          <p:stCondLst>
                                            <p:cond delay="600"/>
                                          </p:stCondLst>
                                        </p:cTn>
                                        <p:tgtEl>
                                          <p:spTgt spid="24585"/>
                                        </p:tgtEl>
                                        <p:attrNameLst>
                                          <p:attrName>xshear</p:attrName>
                                        </p:attrNameLst>
                                      </p:cBhvr>
                                    </p:anim>
                                    <p:animScale>
                                      <p:cBhvr>
                                        <p:cTn id="25" dur="200" decel="100000" autoRev="1" fill="hold">
                                          <p:stCondLst>
                                            <p:cond delay="600"/>
                                          </p:stCondLst>
                                        </p:cTn>
                                        <p:tgtEl>
                                          <p:spTgt spid="24585"/>
                                        </p:tgtEl>
                                      </p:cBhvr>
                                      <p:from x="100000" y="100000"/>
                                      <p:to x="80000" y="100000"/>
                                    </p:animScale>
                                    <p:anim by="(#ppt_h/3+#ppt_w*0.1)" calcmode="lin" valueType="num">
                                      <p:cBhvr additive="sum">
                                        <p:cTn id="26" dur="200" decel="100000" autoRev="1" fill="hold">
                                          <p:stCondLst>
                                            <p:cond delay="600"/>
                                          </p:stCondLst>
                                        </p:cTn>
                                        <p:tgtEl>
                                          <p:spTgt spid="24585"/>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2" end="2"/>
                                            </p:txEl>
                                          </p:spTgt>
                                        </p:tgtEl>
                                        <p:attrNameLst>
                                          <p:attrName>style.visibility</p:attrName>
                                        </p:attrNameLst>
                                      </p:cBhvr>
                                      <p:to>
                                        <p:strVal val="visible"/>
                                      </p:to>
                                    </p:set>
                                    <p:anim calcmode="lin" valueType="num">
                                      <p:cBhvr additive="base">
                                        <p:cTn id="31" dur="10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4579">
                                            <p:txEl>
                                              <p:pRg st="2" end="2"/>
                                            </p:txEl>
                                          </p:spTgt>
                                        </p:tgtEl>
                                        <p:attrNameLst>
                                          <p:attrName>ppt_y</p:attrName>
                                        </p:attrNameLst>
                                      </p:cBhvr>
                                      <p:tavLst>
                                        <p:tav tm="0">
                                          <p:val>
                                            <p:strVal val="#ppt_y"/>
                                          </p:val>
                                        </p:tav>
                                        <p:tav tm="100000">
                                          <p:val>
                                            <p:strVal val="#ppt_y"/>
                                          </p:val>
                                        </p:tav>
                                      </p:tavLst>
                                    </p:anim>
                                  </p:childTnLst>
                                </p:cTn>
                              </p:par>
                              <p:par>
                                <p:cTn id="33" presetID="5" presetClass="entr" presetSubtype="10" fill="hold" nodeType="withEffect">
                                  <p:stCondLst>
                                    <p:cond delay="0"/>
                                  </p:stCondLst>
                                  <p:childTnLst>
                                    <p:set>
                                      <p:cBhvr>
                                        <p:cTn id="34" dur="1" fill="hold">
                                          <p:stCondLst>
                                            <p:cond delay="0"/>
                                          </p:stCondLst>
                                        </p:cTn>
                                        <p:tgtEl>
                                          <p:spTgt spid="24583"/>
                                        </p:tgtEl>
                                        <p:attrNameLst>
                                          <p:attrName>style.visibility</p:attrName>
                                        </p:attrNameLst>
                                      </p:cBhvr>
                                      <p:to>
                                        <p:strVal val="visible"/>
                                      </p:to>
                                    </p:set>
                                    <p:animEffect transition="in" filter="checkerboard(across)">
                                      <p:cBhvr>
                                        <p:cTn id="35" dur="500"/>
                                        <p:tgtEl>
                                          <p:spTgt spid="2458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4579">
                                            <p:txEl>
                                              <p:pRg st="4" end="4"/>
                                            </p:txEl>
                                          </p:spTgt>
                                        </p:tgtEl>
                                        <p:attrNameLst>
                                          <p:attrName>style.visibility</p:attrName>
                                        </p:attrNameLst>
                                      </p:cBhvr>
                                      <p:to>
                                        <p:strVal val="visible"/>
                                      </p:to>
                                    </p:set>
                                    <p:anim calcmode="lin" valueType="num">
                                      <p:cBhvr additive="base">
                                        <p:cTn id="40" dur="10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4579">
                                            <p:txEl>
                                              <p:pRg st="5" end="5"/>
                                            </p:txEl>
                                          </p:spTgt>
                                        </p:tgtEl>
                                        <p:attrNameLst>
                                          <p:attrName>style.visibility</p:attrName>
                                        </p:attrNameLst>
                                      </p:cBhvr>
                                      <p:to>
                                        <p:strVal val="visible"/>
                                      </p:to>
                                    </p:set>
                                    <p:anim calcmode="lin" valueType="num">
                                      <p:cBhvr additive="base">
                                        <p:cTn id="46" dur="10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24579">
                                            <p:txEl>
                                              <p:pRg st="5" end="5"/>
                                            </p:txEl>
                                          </p:spTgt>
                                        </p:tgtEl>
                                        <p:attrNameLst>
                                          <p:attrName>ppt_y</p:attrName>
                                        </p:attrNameLst>
                                      </p:cBhvr>
                                      <p:tavLst>
                                        <p:tav tm="0">
                                          <p:val>
                                            <p:strVal val="#ppt_y"/>
                                          </p:val>
                                        </p:tav>
                                        <p:tav tm="100000">
                                          <p:val>
                                            <p:strVal val="#ppt_y"/>
                                          </p:val>
                                        </p:tav>
                                      </p:tavLst>
                                    </p:anim>
                                  </p:childTnLst>
                                </p:cTn>
                              </p:par>
                              <p:par>
                                <p:cTn id="48" presetID="49" presetClass="entr" presetSubtype="0" decel="100000" fill="hold" nodeType="withEffect">
                                  <p:stCondLst>
                                    <p:cond delay="0"/>
                                  </p:stCondLst>
                                  <p:childTnLst>
                                    <p:set>
                                      <p:cBhvr>
                                        <p:cTn id="49" dur="1" fill="hold">
                                          <p:stCondLst>
                                            <p:cond delay="0"/>
                                          </p:stCondLst>
                                        </p:cTn>
                                        <p:tgtEl>
                                          <p:spTgt spid="24593"/>
                                        </p:tgtEl>
                                        <p:attrNameLst>
                                          <p:attrName>style.visibility</p:attrName>
                                        </p:attrNameLst>
                                      </p:cBhvr>
                                      <p:to>
                                        <p:strVal val="visible"/>
                                      </p:to>
                                    </p:set>
                                    <p:anim calcmode="lin" valueType="num">
                                      <p:cBhvr>
                                        <p:cTn id="50" dur="500" fill="hold"/>
                                        <p:tgtEl>
                                          <p:spTgt spid="24593"/>
                                        </p:tgtEl>
                                        <p:attrNameLst>
                                          <p:attrName>ppt_w</p:attrName>
                                        </p:attrNameLst>
                                      </p:cBhvr>
                                      <p:tavLst>
                                        <p:tav tm="0">
                                          <p:val>
                                            <p:fltVal val="0"/>
                                          </p:val>
                                        </p:tav>
                                        <p:tav tm="100000">
                                          <p:val>
                                            <p:strVal val="#ppt_w"/>
                                          </p:val>
                                        </p:tav>
                                      </p:tavLst>
                                    </p:anim>
                                    <p:anim calcmode="lin" valueType="num">
                                      <p:cBhvr>
                                        <p:cTn id="51" dur="500" fill="hold"/>
                                        <p:tgtEl>
                                          <p:spTgt spid="24593"/>
                                        </p:tgtEl>
                                        <p:attrNameLst>
                                          <p:attrName>ppt_h</p:attrName>
                                        </p:attrNameLst>
                                      </p:cBhvr>
                                      <p:tavLst>
                                        <p:tav tm="0">
                                          <p:val>
                                            <p:fltVal val="0"/>
                                          </p:val>
                                        </p:tav>
                                        <p:tav tm="100000">
                                          <p:val>
                                            <p:strVal val="#ppt_h"/>
                                          </p:val>
                                        </p:tav>
                                      </p:tavLst>
                                    </p:anim>
                                    <p:anim calcmode="lin" valueType="num">
                                      <p:cBhvr>
                                        <p:cTn id="52" dur="500" fill="hold"/>
                                        <p:tgtEl>
                                          <p:spTgt spid="24593"/>
                                        </p:tgtEl>
                                        <p:attrNameLst>
                                          <p:attrName>style.rotation</p:attrName>
                                        </p:attrNameLst>
                                      </p:cBhvr>
                                      <p:tavLst>
                                        <p:tav tm="0">
                                          <p:val>
                                            <p:fltVal val="360"/>
                                          </p:val>
                                        </p:tav>
                                        <p:tav tm="100000">
                                          <p:val>
                                            <p:fltVal val="0"/>
                                          </p:val>
                                        </p:tav>
                                      </p:tavLst>
                                    </p:anim>
                                    <p:animEffect transition="in" filter="fade">
                                      <p:cBhvr>
                                        <p:cTn id="53" dur="500"/>
                                        <p:tgtEl>
                                          <p:spTgt spid="2459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4579">
                                            <p:txEl>
                                              <p:pRg st="6" end="6"/>
                                            </p:txEl>
                                          </p:spTgt>
                                        </p:tgtEl>
                                        <p:attrNameLst>
                                          <p:attrName>style.visibility</p:attrName>
                                        </p:attrNameLst>
                                      </p:cBhvr>
                                      <p:to>
                                        <p:strVal val="visible"/>
                                      </p:to>
                                    </p:set>
                                    <p:anim calcmode="lin" valueType="num">
                                      <p:cBhvr additive="base">
                                        <p:cTn id="58" dur="10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59" dur="1000" fill="hold"/>
                                        <p:tgtEl>
                                          <p:spTgt spid="24579">
                                            <p:txEl>
                                              <p:pRg st="6" end="6"/>
                                            </p:txEl>
                                          </p:spTgt>
                                        </p:tgtEl>
                                        <p:attrNameLst>
                                          <p:attrName>ppt_y</p:attrName>
                                        </p:attrNameLst>
                                      </p:cBhvr>
                                      <p:tavLst>
                                        <p:tav tm="0">
                                          <p:val>
                                            <p:strVal val="#ppt_y"/>
                                          </p:val>
                                        </p:tav>
                                        <p:tav tm="100000">
                                          <p:val>
                                            <p:strVal val="#ppt_y"/>
                                          </p:val>
                                        </p:tav>
                                      </p:tavLst>
                                    </p:anim>
                                  </p:childTnLst>
                                </p:cTn>
                              </p:par>
                              <p:par>
                                <p:cTn id="60" presetID="21" presetClass="entr" presetSubtype="4" fill="hold" nodeType="withEffect">
                                  <p:stCondLst>
                                    <p:cond delay="0"/>
                                  </p:stCondLst>
                                  <p:childTnLst>
                                    <p:set>
                                      <p:cBhvr>
                                        <p:cTn id="61" dur="1" fill="hold">
                                          <p:stCondLst>
                                            <p:cond delay="0"/>
                                          </p:stCondLst>
                                        </p:cTn>
                                        <p:tgtEl>
                                          <p:spTgt spid="24587"/>
                                        </p:tgtEl>
                                        <p:attrNameLst>
                                          <p:attrName>style.visibility</p:attrName>
                                        </p:attrNameLst>
                                      </p:cBhvr>
                                      <p:to>
                                        <p:strVal val="visible"/>
                                      </p:to>
                                    </p:set>
                                    <p:animEffect transition="in" filter="wheel(4)">
                                      <p:cBhvr>
                                        <p:cTn id="62" dur="20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5956300" cy="1600200"/>
          </a:xfrm>
        </p:spPr>
        <p:txBody>
          <a:bodyPr/>
          <a:lstStyle/>
          <a:p>
            <a:pPr eaLnBrk="1" hangingPunct="1">
              <a:defRPr/>
            </a:pPr>
            <a:r>
              <a:rPr lang="en-US" sz="4000" smtClean="0">
                <a:solidFill>
                  <a:srgbClr val="C73609"/>
                </a:solidFill>
                <a:latin typeface="Impact" pitchFamily="34" charset="0"/>
              </a:rPr>
              <a:t>Sensing/Intuiting</a:t>
            </a:r>
            <a:br>
              <a:rPr lang="en-US" sz="4000" smtClean="0">
                <a:solidFill>
                  <a:srgbClr val="C73609"/>
                </a:solidFill>
                <a:latin typeface="Impact" pitchFamily="34" charset="0"/>
              </a:rPr>
            </a:br>
            <a:r>
              <a:rPr lang="en-US" sz="4000" smtClean="0">
                <a:solidFill>
                  <a:srgbClr val="C73609"/>
                </a:solidFill>
                <a:latin typeface="Impact" pitchFamily="34" charset="0"/>
              </a:rPr>
              <a:t>(Information Processing)</a:t>
            </a:r>
          </a:p>
        </p:txBody>
      </p:sp>
      <p:sp>
        <p:nvSpPr>
          <p:cNvPr id="25603" name="Rectangle 3"/>
          <p:cNvSpPr>
            <a:spLocks noGrp="1" noChangeArrowheads="1"/>
          </p:cNvSpPr>
          <p:nvPr>
            <p:ph type="body" idx="1"/>
          </p:nvPr>
        </p:nvSpPr>
        <p:spPr>
          <a:xfrm>
            <a:off x="304800" y="1524000"/>
            <a:ext cx="8305800" cy="4648200"/>
          </a:xfrm>
        </p:spPr>
        <p:txBody>
          <a:bodyPr/>
          <a:lstStyle/>
          <a:p>
            <a:pPr eaLnBrk="1" hangingPunct="1">
              <a:defRPr/>
            </a:pPr>
            <a:r>
              <a:rPr lang="en-US" sz="2800" b="1" smtClean="0">
                <a:solidFill>
                  <a:srgbClr val="006600"/>
                </a:solidFill>
                <a:latin typeface="Sylfaen" pitchFamily="18" charset="0"/>
              </a:rPr>
              <a:t>Sensors</a:t>
            </a:r>
          </a:p>
          <a:p>
            <a:pPr lvl="1" eaLnBrk="1" hangingPunct="1">
              <a:defRPr/>
            </a:pPr>
            <a:r>
              <a:rPr lang="en-US" smtClean="0">
                <a:latin typeface="Sylfaen" pitchFamily="18" charset="0"/>
              </a:rPr>
              <a:t>Are most at home with facts and examples. </a:t>
            </a:r>
          </a:p>
          <a:p>
            <a:pPr lvl="1" eaLnBrk="1" hangingPunct="1">
              <a:defRPr/>
            </a:pPr>
            <a:r>
              <a:rPr lang="en-US" smtClean="0">
                <a:latin typeface="Sylfaen" pitchFamily="18" charset="0"/>
              </a:rPr>
              <a:t>Are drawn to realistic and practical applications.</a:t>
            </a:r>
          </a:p>
          <a:p>
            <a:pPr lvl="1" eaLnBrk="1" hangingPunct="1">
              <a:defRPr/>
            </a:pPr>
            <a:r>
              <a:rPr lang="en-US" smtClean="0">
                <a:latin typeface="Sylfaen" pitchFamily="18" charset="0"/>
              </a:rPr>
              <a:t>Prefer memorizable facts, and concrete questions.</a:t>
            </a:r>
          </a:p>
          <a:p>
            <a:pPr lvl="4" eaLnBrk="1" hangingPunct="1">
              <a:defRPr/>
            </a:pPr>
            <a:r>
              <a:rPr lang="en-US" sz="2400" b="1" smtClean="0">
                <a:solidFill>
                  <a:srgbClr val="006600"/>
                </a:solidFill>
                <a:latin typeface="Sylfaen" pitchFamily="18" charset="0"/>
              </a:rPr>
              <a:t>Intuiters</a:t>
            </a:r>
          </a:p>
          <a:p>
            <a:pPr lvl="1" algn="r" eaLnBrk="1" hangingPunct="1">
              <a:defRPr/>
            </a:pPr>
            <a:r>
              <a:rPr lang="en-US" smtClean="0">
                <a:latin typeface="Sylfaen" pitchFamily="18" charset="0"/>
              </a:rPr>
              <a:t>Prefer concepts and theories which can give greater play to imagination and inspiration.</a:t>
            </a:r>
          </a:p>
          <a:p>
            <a:pPr lvl="1" algn="r" eaLnBrk="1" hangingPunct="1">
              <a:defRPr/>
            </a:pPr>
            <a:r>
              <a:rPr lang="en-US" smtClean="0">
                <a:latin typeface="Sylfaen" pitchFamily="18" charset="0"/>
              </a:rPr>
              <a:t>Prefer interpretation and imagination.</a:t>
            </a:r>
          </a:p>
        </p:txBody>
      </p:sp>
      <p:pic>
        <p:nvPicPr>
          <p:cNvPr id="25605" name="Picture 5" descr="MPj02623220000[1]"/>
          <p:cNvPicPr>
            <a:picLocks noChangeAspect="1" noChangeArrowheads="1"/>
          </p:cNvPicPr>
          <p:nvPr/>
        </p:nvPicPr>
        <p:blipFill>
          <a:blip r:embed="rId3">
            <a:extLst>
              <a:ext uri="{28A0092B-C50C-407E-A947-70E740481C1C}">
                <a14:useLocalDpi xmlns:a14="http://schemas.microsoft.com/office/drawing/2010/main" val="0"/>
              </a:ext>
            </a:extLst>
          </a:blip>
          <a:srcRect t="5382" r="37500"/>
          <a:stretch>
            <a:fillRect/>
          </a:stretch>
        </p:blipFill>
        <p:spPr bwMode="auto">
          <a:xfrm>
            <a:off x="228600" y="3733800"/>
            <a:ext cx="14478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MPj02020650000[1]"/>
          <p:cNvPicPr>
            <a:picLocks noChangeAspect="1" noChangeArrowheads="1"/>
          </p:cNvPicPr>
          <p:nvPr/>
        </p:nvPicPr>
        <p:blipFill>
          <a:blip r:embed="rId4">
            <a:extLst>
              <a:ext uri="{28A0092B-C50C-407E-A947-70E740481C1C}">
                <a14:useLocalDpi xmlns:a14="http://schemas.microsoft.com/office/drawing/2010/main" val="0"/>
              </a:ext>
            </a:extLst>
          </a:blip>
          <a:srcRect l="16667" r="4167"/>
          <a:stretch>
            <a:fillRect/>
          </a:stretch>
        </p:blipFill>
        <p:spPr bwMode="auto">
          <a:xfrm>
            <a:off x="1981200" y="5562600"/>
            <a:ext cx="1828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j0281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088" y="533400"/>
            <a:ext cx="14128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j02955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400675"/>
            <a:ext cx="21939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1000" fill="hold"/>
                                        <p:tgtEl>
                                          <p:spTgt spid="25602"/>
                                        </p:tgtEl>
                                        <p:attrNameLst>
                                          <p:attrName>ppt_x</p:attrName>
                                        </p:attrNameLst>
                                      </p:cBhvr>
                                      <p:tavLst>
                                        <p:tav tm="0">
                                          <p:val>
                                            <p:strVal val="#ppt_x"/>
                                          </p:val>
                                        </p:tav>
                                        <p:tav tm="100000">
                                          <p:val>
                                            <p:strVal val="#ppt_x"/>
                                          </p:val>
                                        </p:tav>
                                      </p:tavLst>
                                    </p:anim>
                                    <p:anim calcmode="lin" valueType="num">
                                      <p:cBhvr additive="base">
                                        <p:cTn id="8" dur="1000" fill="hold"/>
                                        <p:tgtEl>
                                          <p:spTgt spid="25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13" dur="500"/>
                                        <p:tgtEl>
                                          <p:spTgt spid="2560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8" dur="500"/>
                                        <p:tgtEl>
                                          <p:spTgt spid="25603">
                                            <p:txEl>
                                              <p:pRg st="1" end="1"/>
                                            </p:txEl>
                                          </p:spTgt>
                                        </p:tgtEl>
                                      </p:cBhvr>
                                    </p:animEffect>
                                  </p:childTnLst>
                                </p:cTn>
                              </p:par>
                              <p:par>
                                <p:cTn id="19" presetID="2" presetClass="entr" presetSubtype="4" fill="hold" nodeType="withEffect">
                                  <p:stCondLst>
                                    <p:cond delay="0"/>
                                  </p:stCondLst>
                                  <p:childTnLst>
                                    <p:set>
                                      <p:cBhvr>
                                        <p:cTn id="20" dur="1" fill="hold">
                                          <p:stCondLst>
                                            <p:cond delay="0"/>
                                          </p:stCondLst>
                                        </p:cTn>
                                        <p:tgtEl>
                                          <p:spTgt spid="25607"/>
                                        </p:tgtEl>
                                        <p:attrNameLst>
                                          <p:attrName>style.visibility</p:attrName>
                                        </p:attrNameLst>
                                      </p:cBhvr>
                                      <p:to>
                                        <p:strVal val="visible"/>
                                      </p:to>
                                    </p:set>
                                    <p:anim calcmode="lin" valueType="num">
                                      <p:cBhvr additive="base">
                                        <p:cTn id="21" dur="500" fill="hold"/>
                                        <p:tgtEl>
                                          <p:spTgt spid="25607"/>
                                        </p:tgtEl>
                                        <p:attrNameLst>
                                          <p:attrName>ppt_x</p:attrName>
                                        </p:attrNameLst>
                                      </p:cBhvr>
                                      <p:tavLst>
                                        <p:tav tm="0">
                                          <p:val>
                                            <p:strVal val="#ppt_x"/>
                                          </p:val>
                                        </p:tav>
                                        <p:tav tm="100000">
                                          <p:val>
                                            <p:strVal val="#ppt_x"/>
                                          </p:val>
                                        </p:tav>
                                      </p:tavLst>
                                    </p:anim>
                                    <p:anim calcmode="lin" valueType="num">
                                      <p:cBhvr additive="base">
                                        <p:cTn id="22"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27" dur="500"/>
                                        <p:tgtEl>
                                          <p:spTgt spid="2560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32" dur="500"/>
                                        <p:tgtEl>
                                          <p:spTgt spid="25603">
                                            <p:txEl>
                                              <p:pRg st="3" end="3"/>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35" dur="500"/>
                                        <p:tgtEl>
                                          <p:spTgt spid="25603">
                                            <p:txEl>
                                              <p:pRg st="4" end="4"/>
                                            </p:txEl>
                                          </p:spTgt>
                                        </p:tgtEl>
                                      </p:cBhvr>
                                    </p:animEffect>
                                  </p:childTnLst>
                                </p:cTn>
                              </p:par>
                              <p:par>
                                <p:cTn id="36" presetID="2" presetClass="entr" presetSubtype="4" fill="hold" nodeType="withEffect">
                                  <p:stCondLst>
                                    <p:cond delay="0"/>
                                  </p:stCondLst>
                                  <p:childTnLst>
                                    <p:set>
                                      <p:cBhvr>
                                        <p:cTn id="37" dur="1" fill="hold">
                                          <p:stCondLst>
                                            <p:cond delay="0"/>
                                          </p:stCondLst>
                                        </p:cTn>
                                        <p:tgtEl>
                                          <p:spTgt spid="25609"/>
                                        </p:tgtEl>
                                        <p:attrNameLst>
                                          <p:attrName>style.visibility</p:attrName>
                                        </p:attrNameLst>
                                      </p:cBhvr>
                                      <p:to>
                                        <p:strVal val="visible"/>
                                      </p:to>
                                    </p:set>
                                    <p:anim calcmode="lin" valueType="num">
                                      <p:cBhvr additive="base">
                                        <p:cTn id="38" dur="500" fill="hold"/>
                                        <p:tgtEl>
                                          <p:spTgt spid="25609"/>
                                        </p:tgtEl>
                                        <p:attrNameLst>
                                          <p:attrName>ppt_x</p:attrName>
                                        </p:attrNameLst>
                                      </p:cBhvr>
                                      <p:tavLst>
                                        <p:tav tm="0">
                                          <p:val>
                                            <p:strVal val="#ppt_x"/>
                                          </p:val>
                                        </p:tav>
                                        <p:tav tm="100000">
                                          <p:val>
                                            <p:strVal val="#ppt_x"/>
                                          </p:val>
                                        </p:tav>
                                      </p:tavLst>
                                    </p:anim>
                                    <p:anim calcmode="lin" valueType="num">
                                      <p:cBhvr additive="base">
                                        <p:cTn id="39"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25606"/>
                                        </p:tgtEl>
                                        <p:attrNameLst>
                                          <p:attrName>style.visibility</p:attrName>
                                        </p:attrNameLst>
                                      </p:cBhvr>
                                      <p:to>
                                        <p:strVal val="visible"/>
                                      </p:to>
                                    </p:set>
                                    <p:anim calcmode="lin" valueType="num">
                                      <p:cBhvr>
                                        <p:cTn id="44" dur="500" fill="hold"/>
                                        <p:tgtEl>
                                          <p:spTgt spid="25606"/>
                                        </p:tgtEl>
                                        <p:attrNameLst>
                                          <p:attrName>ppt_w</p:attrName>
                                        </p:attrNameLst>
                                      </p:cBhvr>
                                      <p:tavLst>
                                        <p:tav tm="0">
                                          <p:val>
                                            <p:fltVal val="0"/>
                                          </p:val>
                                        </p:tav>
                                        <p:tav tm="100000">
                                          <p:val>
                                            <p:strVal val="#ppt_w"/>
                                          </p:val>
                                        </p:tav>
                                      </p:tavLst>
                                    </p:anim>
                                    <p:anim calcmode="lin" valueType="num">
                                      <p:cBhvr>
                                        <p:cTn id="45" dur="500" fill="hold"/>
                                        <p:tgtEl>
                                          <p:spTgt spid="25606"/>
                                        </p:tgtEl>
                                        <p:attrNameLst>
                                          <p:attrName>ppt_h</p:attrName>
                                        </p:attrNameLst>
                                      </p:cBhvr>
                                      <p:tavLst>
                                        <p:tav tm="0">
                                          <p:val>
                                            <p:fltVal val="0"/>
                                          </p:val>
                                        </p:tav>
                                        <p:tav tm="100000">
                                          <p:val>
                                            <p:strVal val="#ppt_h"/>
                                          </p:val>
                                        </p:tav>
                                      </p:tavLst>
                                    </p:anim>
                                    <p:animEffect transition="in" filter="fade">
                                      <p:cBhvr>
                                        <p:cTn id="46" dur="500"/>
                                        <p:tgtEl>
                                          <p:spTgt spid="2560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51" dur="500"/>
                                        <p:tgtEl>
                                          <p:spTgt spid="25603">
                                            <p:txEl>
                                              <p:pRg st="5" end="5"/>
                                            </p:txEl>
                                          </p:spTgt>
                                        </p:tgtEl>
                                      </p:cBhvr>
                                    </p:animEffect>
                                  </p:childTnLst>
                                </p:cTn>
                              </p:par>
                              <p:par>
                                <p:cTn id="52" presetID="53" presetClass="entr" presetSubtype="0" fill="hold" nodeType="withEffect">
                                  <p:stCondLst>
                                    <p:cond delay="0"/>
                                  </p:stCondLst>
                                  <p:childTnLst>
                                    <p:set>
                                      <p:cBhvr>
                                        <p:cTn id="53" dur="1" fill="hold">
                                          <p:stCondLst>
                                            <p:cond delay="0"/>
                                          </p:stCondLst>
                                        </p:cTn>
                                        <p:tgtEl>
                                          <p:spTgt spid="25605"/>
                                        </p:tgtEl>
                                        <p:attrNameLst>
                                          <p:attrName>style.visibility</p:attrName>
                                        </p:attrNameLst>
                                      </p:cBhvr>
                                      <p:to>
                                        <p:strVal val="visible"/>
                                      </p:to>
                                    </p:set>
                                    <p:anim calcmode="lin" valueType="num">
                                      <p:cBhvr>
                                        <p:cTn id="54" dur="500" fill="hold"/>
                                        <p:tgtEl>
                                          <p:spTgt spid="25605"/>
                                        </p:tgtEl>
                                        <p:attrNameLst>
                                          <p:attrName>ppt_w</p:attrName>
                                        </p:attrNameLst>
                                      </p:cBhvr>
                                      <p:tavLst>
                                        <p:tav tm="0">
                                          <p:val>
                                            <p:fltVal val="0"/>
                                          </p:val>
                                        </p:tav>
                                        <p:tav tm="100000">
                                          <p:val>
                                            <p:strVal val="#ppt_w"/>
                                          </p:val>
                                        </p:tav>
                                      </p:tavLst>
                                    </p:anim>
                                    <p:anim calcmode="lin" valueType="num">
                                      <p:cBhvr>
                                        <p:cTn id="55" dur="500" fill="hold"/>
                                        <p:tgtEl>
                                          <p:spTgt spid="25605"/>
                                        </p:tgtEl>
                                        <p:attrNameLst>
                                          <p:attrName>ppt_h</p:attrName>
                                        </p:attrNameLst>
                                      </p:cBhvr>
                                      <p:tavLst>
                                        <p:tav tm="0">
                                          <p:val>
                                            <p:fltVal val="0"/>
                                          </p:val>
                                        </p:tav>
                                        <p:tav tm="100000">
                                          <p:val>
                                            <p:strVal val="#ppt_h"/>
                                          </p:val>
                                        </p:tav>
                                      </p:tavLst>
                                    </p:anim>
                                    <p:animEffect transition="in" filter="fade">
                                      <p:cBhvr>
                                        <p:cTn id="56" dur="500"/>
                                        <p:tgtEl>
                                          <p:spTgt spid="25605"/>
                                        </p:tgtEl>
                                      </p:cBhvr>
                                    </p:animEffect>
                                  </p:childTnLst>
                                </p:cTn>
                              </p:par>
                              <p:par>
                                <p:cTn id="57" presetID="2" presetClass="entr" presetSubtype="4" fill="hold" nodeType="withEffect">
                                  <p:stCondLst>
                                    <p:cond delay="0"/>
                                  </p:stCondLst>
                                  <p:childTnLst>
                                    <p:set>
                                      <p:cBhvr>
                                        <p:cTn id="58" dur="1" fill="hold">
                                          <p:stCondLst>
                                            <p:cond delay="0"/>
                                          </p:stCondLst>
                                        </p:cTn>
                                        <p:tgtEl>
                                          <p:spTgt spid="25605"/>
                                        </p:tgtEl>
                                        <p:attrNameLst>
                                          <p:attrName>style.visibility</p:attrName>
                                        </p:attrNameLst>
                                      </p:cBhvr>
                                      <p:to>
                                        <p:strVal val="visible"/>
                                      </p:to>
                                    </p:set>
                                    <p:anim calcmode="lin" valueType="num">
                                      <p:cBhvr additive="base">
                                        <p:cTn id="59" dur="500" fill="hold"/>
                                        <p:tgtEl>
                                          <p:spTgt spid="25605"/>
                                        </p:tgtEl>
                                        <p:attrNameLst>
                                          <p:attrName>ppt_x</p:attrName>
                                        </p:attrNameLst>
                                      </p:cBhvr>
                                      <p:tavLst>
                                        <p:tav tm="0">
                                          <p:val>
                                            <p:strVal val="#ppt_x"/>
                                          </p:val>
                                        </p:tav>
                                        <p:tav tm="100000">
                                          <p:val>
                                            <p:strVal val="#ppt_x"/>
                                          </p:val>
                                        </p:tav>
                                      </p:tavLst>
                                    </p:anim>
                                    <p:anim calcmode="lin" valueType="num">
                                      <p:cBhvr additive="base">
                                        <p:cTn id="60"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65" dur="500"/>
                                        <p:tgtEl>
                                          <p:spTgt spid="25603">
                                            <p:txEl>
                                              <p:pRg st="6" end="6"/>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25606"/>
                                        </p:tgtEl>
                                        <p:attrNameLst>
                                          <p:attrName>style.visibility</p:attrName>
                                        </p:attrNameLst>
                                      </p:cBhvr>
                                      <p:to>
                                        <p:strVal val="visible"/>
                                      </p:to>
                                    </p:set>
                                    <p:anim calcmode="lin" valueType="num">
                                      <p:cBhvr additive="base">
                                        <p:cTn id="70" dur="500" fill="hold"/>
                                        <p:tgtEl>
                                          <p:spTgt spid="25606"/>
                                        </p:tgtEl>
                                        <p:attrNameLst>
                                          <p:attrName>ppt_x</p:attrName>
                                        </p:attrNameLst>
                                      </p:cBhvr>
                                      <p:tavLst>
                                        <p:tav tm="0">
                                          <p:val>
                                            <p:strVal val="#ppt_x"/>
                                          </p:val>
                                        </p:tav>
                                        <p:tav tm="100000">
                                          <p:val>
                                            <p:strVal val="#ppt_x"/>
                                          </p:val>
                                        </p:tav>
                                      </p:tavLst>
                                    </p:anim>
                                    <p:anim calcmode="lin" valueType="num">
                                      <p:cBhvr additive="base">
                                        <p:cTn id="71"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theme/theme1.xml><?xml version="1.0" encoding="utf-8"?>
<a:theme xmlns:a="http://schemas.openxmlformats.org/drawingml/2006/main" name="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RMAN" pitchFamily="2" charset="2"/>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RMAN" pitchFamily="2" charset="2"/>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7E8F708C843AB40A5A0D58C9AD21769" ma:contentTypeVersion="0" ma:contentTypeDescription="Create a new document." ma:contentTypeScope="" ma:versionID="451b84111a2b33a3123f02a69e79d924">
  <xsd:schema xmlns:xsd="http://www.w3.org/2001/XMLSchema" xmlns:xs="http://www.w3.org/2001/XMLSchema" xmlns:p="http://schemas.microsoft.com/office/2006/metadata/properties" xmlns:ns2="f678b3e7-99ca-49a2-9591-16a4ba76fdac" targetNamespace="http://schemas.microsoft.com/office/2006/metadata/properties" ma:root="true" ma:fieldsID="d6cf115dc1f6827e14f844cccabb302f" ns2:_="">
    <xsd:import namespace="f678b3e7-99ca-49a2-9591-16a4ba76fdac"/>
    <xsd:element name="properties">
      <xsd:complexType>
        <xsd:sequence>
          <xsd:element name="documentManagement">
            <xsd:complexType>
              <xsd:all>
                <xsd:element ref="ns2:_dlc_DocId" minOccurs="0"/>
                <xsd:element ref="ns2:_dlc_DocIdUrl" minOccurs="0"/>
                <xsd:element ref="ns2:_dlc_DocIdPersistId" minOccurs="0"/>
                <xsd:element ref="ns2:Display_x0020_In_x0020_Nav" minOccurs="0"/>
                <xsd:element ref="ns2:Page_x0020_Display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8b3e7-99ca-49a2-9591-16a4ba76fd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isplay_x0020_In_x0020_Nav" ma:index="11" nillable="true" ma:displayName="Display In Nav" ma:default="1" ma:description="Use this value to determine whether a link or page is currently visible in the Navigation control." ma:internalName="Display_x0020_In_x0020_Nav">
      <xsd:simpleType>
        <xsd:restriction base="dms:Boolean"/>
      </xsd:simpleType>
    </xsd:element>
    <xsd:element name="Page_x0020_Display_x0020_Order" ma:index="12" nillable="true" ma:displayName="Page Display Order" ma:decimals="0" ma:default="1" ma:description="Use this property to control the order that pages will display within the Navigaton control." ma:internalName="Page_x0020_Display_x0020_Order" ma:readOnly="false" ma:percentage="FALSE">
      <xsd:simpleType>
        <xsd:restriction base="dms:Number">
          <xsd:maxInclusive value="1000000"/>
          <xsd:minInclusive value="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age_x0020_Display_x0020_Order xmlns="f678b3e7-99ca-49a2-9591-16a4ba76fdac">1</Page_x0020_Display_x0020_Order>
    <Display_x0020_In_x0020_Nav xmlns="f678b3e7-99ca-49a2-9591-16a4ba76fdac">true</Display_x0020_In_x0020_Nav>
  </documentManagement>
</p:properties>
</file>

<file path=customXml/itemProps1.xml><?xml version="1.0" encoding="utf-8"?>
<ds:datastoreItem xmlns:ds="http://schemas.openxmlformats.org/officeDocument/2006/customXml" ds:itemID="{C1CE732F-C316-416E-BFE9-2A12D7F20710}">
  <ds:schemaRefs>
    <ds:schemaRef ds:uri="http://schemas.microsoft.com/office/2006/metadata/longProperties"/>
  </ds:schemaRefs>
</ds:datastoreItem>
</file>

<file path=customXml/itemProps2.xml><?xml version="1.0" encoding="utf-8"?>
<ds:datastoreItem xmlns:ds="http://schemas.openxmlformats.org/officeDocument/2006/customXml" ds:itemID="{CB229A47-22E7-49F7-8ACB-E6142143127C}">
  <ds:schemaRefs>
    <ds:schemaRef ds:uri="http://schemas.microsoft.com/sharepoint/events"/>
  </ds:schemaRefs>
</ds:datastoreItem>
</file>

<file path=customXml/itemProps3.xml><?xml version="1.0" encoding="utf-8"?>
<ds:datastoreItem xmlns:ds="http://schemas.openxmlformats.org/officeDocument/2006/customXml" ds:itemID="{472C14B4-84D1-4B8B-86FB-85EAC90C9E6C}">
  <ds:schemaRefs>
    <ds:schemaRef ds:uri="http://schemas.microsoft.com/sharepoint/v3/contenttype/forms"/>
  </ds:schemaRefs>
</ds:datastoreItem>
</file>

<file path=customXml/itemProps4.xml><?xml version="1.0" encoding="utf-8"?>
<ds:datastoreItem xmlns:ds="http://schemas.openxmlformats.org/officeDocument/2006/customXml" ds:itemID="{8EC5BDF5-D33B-40C6-AC60-FBAF4DAA2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8b3e7-99ca-49a2-9591-16a4ba76f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BC6F9FB-8C1E-4DFD-A332-A6B409C746E7}">
  <ds:schemaRefs>
    <ds:schemaRef ds:uri="http://schemas.openxmlformats.org/package/2006/metadata/core-properties"/>
    <ds:schemaRef ds:uri="http://schemas.microsoft.com/office/2006/metadata/propertie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f678b3e7-99ca-49a2-9591-16a4ba76fda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2004:Templates:Presentations:Designs:Blue Horizon</Template>
  <TotalTime>696</TotalTime>
  <Words>1105</Words>
  <Application>Microsoft Office PowerPoint</Application>
  <PresentationFormat>On-screen Show (4:3)</PresentationFormat>
  <Paragraphs>188</Paragraphs>
  <Slides>21</Slides>
  <Notes>21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6" baseType="lpstr">
      <vt:lpstr>HERMAN</vt:lpstr>
      <vt:lpstr>MS Pゴシック</vt:lpstr>
      <vt:lpstr>Arial</vt:lpstr>
      <vt:lpstr>Times New Roman</vt:lpstr>
      <vt:lpstr>Wingdings</vt:lpstr>
      <vt:lpstr>Tahoma</vt:lpstr>
      <vt:lpstr>Impact</vt:lpstr>
      <vt:lpstr>Baskerville Old Face</vt:lpstr>
      <vt:lpstr>Sylfaen</vt:lpstr>
      <vt:lpstr>TRENDY</vt:lpstr>
      <vt:lpstr>Verdana</vt:lpstr>
      <vt:lpstr>Harrington</vt:lpstr>
      <vt:lpstr>Arial Unicode MS</vt:lpstr>
      <vt:lpstr>Blue Horizon</vt:lpstr>
      <vt:lpstr>Microsoft Clip Gallery</vt:lpstr>
      <vt:lpstr>What are Learning Styles?</vt:lpstr>
      <vt:lpstr>PowerPoint Presentation</vt:lpstr>
      <vt:lpstr>Visual Learners</vt:lpstr>
      <vt:lpstr>Auditory Learners</vt:lpstr>
      <vt:lpstr>Tactile or Kinesthetic Learners</vt:lpstr>
      <vt:lpstr>Your Intelligence Profile created by Howard Gardner </vt:lpstr>
      <vt:lpstr>Myers-Briggs Personality Inventory (MBTI)</vt:lpstr>
      <vt:lpstr>Extraversion/Introversion (Social Orientation)</vt:lpstr>
      <vt:lpstr>Sensing/Intuiting (Information Processing)</vt:lpstr>
      <vt:lpstr>Thinking/Feeling (Decision Making)</vt:lpstr>
      <vt:lpstr>Judging/Perceiving (Achieving Goals)</vt:lpstr>
      <vt:lpstr>Surface Learning</vt:lpstr>
      <vt:lpstr>Deep Learning</vt:lpstr>
      <vt:lpstr>Discovering Your  Own Learning Style</vt:lpstr>
      <vt:lpstr>Using Knowledge of Your Learning Style</vt:lpstr>
      <vt:lpstr>Build Strengths across the Learning Styles</vt:lpstr>
      <vt:lpstr>Different Teaching Styles Are they compatible with your learning style?</vt:lpstr>
      <vt:lpstr>Build Positive Relationships with Your Instructors</vt:lpstr>
      <vt:lpstr>Solving Problems with Instructors</vt:lpstr>
      <vt:lpstr>Making the Most of the Student-Instructor Relationship</vt:lpstr>
      <vt:lpstr>Remember! No matter what your Learning Style is it’s very important to-</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Styles" Powerpoint</dc:title>
  <dc:creator>Leo Kenny</dc:creator>
  <cp:lastModifiedBy>Andrew Triganza Scott</cp:lastModifiedBy>
  <cp:revision>96</cp:revision>
  <dcterms:created xsi:type="dcterms:W3CDTF">2003-11-09T22:53:24Z</dcterms:created>
  <dcterms:modified xsi:type="dcterms:W3CDTF">2015-09-24T14:20:46Z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P5HZTAUAE3PW-2510-2</vt:lpwstr>
  </property>
  <property fmtid="{D5CDD505-2E9C-101B-9397-08002B2CF9AE}" pid="3" name="_dlc_DocIdItemGuid">
    <vt:lpwstr>5e8d72a4-5630-4cfe-a6e7-209184b88586</vt:lpwstr>
  </property>
  <property fmtid="{D5CDD505-2E9C-101B-9397-08002B2CF9AE}" pid="4" name="_dlc_DocIdUrl">
    <vt:lpwstr>http://lscc.edu/faculty/taralyn_a_pierce/_layouts/DocIdRedir.aspx?ID=P5HZTAUAE3PW-2510-2, P5HZTAUAE3PW-2510-2</vt:lpwstr>
  </property>
</Properties>
</file>