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2" r:id="rId6"/>
    <p:sldId id="265" r:id="rId7"/>
    <p:sldId id="264" r:id="rId8"/>
    <p:sldId id="263" r:id="rId9"/>
    <p:sldId id="261" r:id="rId10"/>
    <p:sldId id="260"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8" r:id="rId28"/>
    <p:sldId id="282" r:id="rId29"/>
    <p:sldId id="283" r:id="rId30"/>
    <p:sldId id="284" r:id="rId31"/>
    <p:sldId id="290" r:id="rId32"/>
    <p:sldId id="289" r:id="rId33"/>
    <p:sldId id="286" r:id="rId34"/>
    <p:sldId id="287"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13B7A5D-2D6F-4716-8F50-B263B68C3579}" type="datetimeFigureOut">
              <a:rPr lang="en-US" smtClean="0"/>
              <a:pPr/>
              <a:t>2/1/2011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CAABA45-7470-4484-89B3-00F0E34DC21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3B7A5D-2D6F-4716-8F50-B263B68C3579}"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ABA45-7470-4484-89B3-00F0E34DC2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13B7A5D-2D6F-4716-8F50-B263B68C3579}" type="datetimeFigureOut">
              <a:rPr lang="en-US" smtClean="0"/>
              <a:pPr/>
              <a:t>2/1/2011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CAABA45-7470-4484-89B3-00F0E34DC2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13B7A5D-2D6F-4716-8F50-B263B68C3579}" type="datetimeFigureOut">
              <a:rPr lang="en-US" smtClean="0"/>
              <a:pPr/>
              <a:t>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CAABA45-7470-4484-89B3-00F0E34DC21F}"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13B7A5D-2D6F-4716-8F50-B263B68C3579}" type="datetimeFigureOut">
              <a:rPr lang="en-US" smtClean="0"/>
              <a:pPr/>
              <a:t>2/1/2011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CAABA45-7470-4484-89B3-00F0E34DC21F}"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13B7A5D-2D6F-4716-8F50-B263B68C3579}" type="datetimeFigureOut">
              <a:rPr lang="en-US" smtClean="0"/>
              <a:pPr/>
              <a:t>2/1/2011</a:t>
            </a:fld>
            <a:endParaRPr lang="en-US"/>
          </a:p>
        </p:txBody>
      </p:sp>
      <p:sp>
        <p:nvSpPr>
          <p:cNvPr id="10" name="Slide Number Placeholder 9"/>
          <p:cNvSpPr>
            <a:spLocks noGrp="1"/>
          </p:cNvSpPr>
          <p:nvPr>
            <p:ph type="sldNum" sz="quarter" idx="16"/>
          </p:nvPr>
        </p:nvSpPr>
        <p:spPr/>
        <p:txBody>
          <a:bodyPr rtlCol="0"/>
          <a:lstStyle/>
          <a:p>
            <a:fld id="{9CAABA45-7470-4484-89B3-00F0E34DC21F}"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13B7A5D-2D6F-4716-8F50-B263B68C3579}" type="datetimeFigureOut">
              <a:rPr lang="en-US" smtClean="0"/>
              <a:pPr/>
              <a:t>2/1/2011</a:t>
            </a:fld>
            <a:endParaRPr lang="en-US"/>
          </a:p>
        </p:txBody>
      </p:sp>
      <p:sp>
        <p:nvSpPr>
          <p:cNvPr id="12" name="Slide Number Placeholder 11"/>
          <p:cNvSpPr>
            <a:spLocks noGrp="1"/>
          </p:cNvSpPr>
          <p:nvPr>
            <p:ph type="sldNum" sz="quarter" idx="16"/>
          </p:nvPr>
        </p:nvSpPr>
        <p:spPr/>
        <p:txBody>
          <a:bodyPr rtlCol="0"/>
          <a:lstStyle/>
          <a:p>
            <a:fld id="{9CAABA45-7470-4484-89B3-00F0E34DC21F}"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13B7A5D-2D6F-4716-8F50-B263B68C3579}" type="datetimeFigureOut">
              <a:rPr lang="en-US" smtClean="0"/>
              <a:pPr/>
              <a:t>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CAABA45-7470-4484-89B3-00F0E34DC2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3B7A5D-2D6F-4716-8F50-B263B68C3579}" type="datetimeFigureOut">
              <a:rPr lang="en-US" smtClean="0"/>
              <a:pPr/>
              <a:t>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CAABA45-7470-4484-89B3-00F0E34DC2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13B7A5D-2D6F-4716-8F50-B263B68C3579}" type="datetimeFigureOut">
              <a:rPr lang="en-US" smtClean="0"/>
              <a:pPr/>
              <a:t>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CAABA45-7470-4484-89B3-00F0E34DC21F}"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13B7A5D-2D6F-4716-8F50-B263B68C3579}" type="datetimeFigureOut">
              <a:rPr lang="en-US" smtClean="0"/>
              <a:pPr/>
              <a:t>2/1/2011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CAABA45-7470-4484-89B3-00F0E34DC21F}"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13B7A5D-2D6F-4716-8F50-B263B68C3579}" type="datetimeFigureOut">
              <a:rPr lang="en-US" smtClean="0"/>
              <a:pPr/>
              <a:t>2/1/2011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CAABA45-7470-4484-89B3-00F0E34DC2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4038600"/>
            <a:ext cx="6781800" cy="1828800"/>
          </a:xfrm>
        </p:spPr>
        <p:txBody>
          <a:bodyPr>
            <a:noAutofit/>
          </a:bodyPr>
          <a:lstStyle/>
          <a:p>
            <a:r>
              <a:rPr lang="en-US" sz="6000" b="1" dirty="0" smtClean="0">
                <a:effectLst>
                  <a:outerShdw blurRad="38100" dist="38100" dir="2700000" algn="tl">
                    <a:srgbClr val="000000">
                      <a:alpha val="43137"/>
                    </a:srgbClr>
                  </a:outerShdw>
                </a:effectLst>
              </a:rPr>
              <a:t>Lateral thinking</a:t>
            </a:r>
            <a:endParaRPr lang="en-US" sz="60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Formal ways of setting up a Provocation</a:t>
            </a:r>
            <a:br>
              <a:rPr lang="en-US" dirty="0" smtClean="0"/>
            </a:br>
            <a:endParaRPr lang="en-US" dirty="0"/>
          </a:p>
        </p:txBody>
      </p:sp>
      <p:sp>
        <p:nvSpPr>
          <p:cNvPr id="3" name="Content Placeholder 2"/>
          <p:cNvSpPr>
            <a:spLocks noGrp="1"/>
          </p:cNvSpPr>
          <p:nvPr>
            <p:ph sz="quarter" idx="1"/>
          </p:nvPr>
        </p:nvSpPr>
        <p:spPr/>
        <p:txBody>
          <a:bodyPr>
            <a:normAutofit/>
          </a:bodyPr>
          <a:lstStyle/>
          <a:p>
            <a:pPr lvl="0"/>
            <a:r>
              <a:rPr lang="en-US" b="1" dirty="0" smtClean="0"/>
              <a:t>Arising </a:t>
            </a:r>
            <a:r>
              <a:rPr lang="en-US" b="1" dirty="0"/>
              <a:t>Provocation(take anything</a:t>
            </a:r>
            <a:endParaRPr lang="en-US" dirty="0"/>
          </a:p>
          <a:p>
            <a:pPr>
              <a:buNone/>
            </a:pPr>
            <a:r>
              <a:rPr lang="en-US" b="1" dirty="0" smtClean="0"/>
              <a:t>     </a:t>
            </a:r>
            <a:r>
              <a:rPr lang="en-US" b="1" dirty="0"/>
              <a:t>ridiculous as a provocation)</a:t>
            </a:r>
            <a:endParaRPr lang="en-US" dirty="0"/>
          </a:p>
          <a:p>
            <a:pPr lvl="0"/>
            <a:r>
              <a:rPr lang="en-US" b="1" dirty="0"/>
              <a:t>Reversal Provocation </a:t>
            </a:r>
            <a:endParaRPr lang="en-US" dirty="0"/>
          </a:p>
          <a:p>
            <a:pPr lvl="0"/>
            <a:r>
              <a:rPr lang="en-US" b="1" dirty="0"/>
              <a:t>Escape Provocation (Change of logic </a:t>
            </a:r>
            <a:r>
              <a:rPr lang="en-US" b="1" dirty="0" smtClean="0"/>
              <a:t>          </a:t>
            </a:r>
            <a:r>
              <a:rPr lang="en-US" b="1" dirty="0"/>
              <a:t>principle)</a:t>
            </a:r>
            <a:endParaRPr lang="en-US" dirty="0"/>
          </a:p>
          <a:p>
            <a:pPr lvl="0"/>
            <a:r>
              <a:rPr lang="en-US" b="1" dirty="0"/>
              <a:t>Exaggeration</a:t>
            </a:r>
            <a:endParaRPr lang="en-US" dirty="0"/>
          </a:p>
          <a:p>
            <a:pPr lvl="0"/>
            <a:r>
              <a:rPr lang="en-US" b="1" dirty="0"/>
              <a:t>Wishful Thinking</a:t>
            </a:r>
            <a:endParaRPr lang="en-US" dirty="0"/>
          </a:p>
          <a:p>
            <a:pPr lvl="0"/>
            <a:r>
              <a:rPr lang="en-US" b="1" dirty="0"/>
              <a:t>Distortion provocation </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Reversal Provocation</a:t>
            </a:r>
            <a:r>
              <a:rPr lang="en-US" dirty="0" smtClean="0"/>
              <a:t>:</a:t>
            </a:r>
            <a:endParaRPr lang="en-US" dirty="0"/>
          </a:p>
        </p:txBody>
      </p:sp>
      <p:sp>
        <p:nvSpPr>
          <p:cNvPr id="3" name="Content Placeholder 2"/>
          <p:cNvSpPr>
            <a:spLocks noGrp="1"/>
          </p:cNvSpPr>
          <p:nvPr>
            <p:ph sz="quarter" idx="1"/>
          </p:nvPr>
        </p:nvSpPr>
        <p:spPr/>
        <p:txBody>
          <a:bodyPr/>
          <a:lstStyle/>
          <a:p>
            <a:r>
              <a:rPr lang="en-US" b="1" dirty="0"/>
              <a:t>Reversal Provocation</a:t>
            </a:r>
            <a:r>
              <a:rPr lang="en-US" dirty="0"/>
              <a:t>:  Take detailed descriptions of something we take for granted and reverse it (opposite)</a:t>
            </a:r>
          </a:p>
          <a:p>
            <a:r>
              <a:rPr lang="en-US" dirty="0"/>
              <a:t>Useful to examine </a:t>
            </a:r>
            <a:r>
              <a:rPr lang="en-US" i="1" dirty="0"/>
              <a:t>methods procedures and stable systems</a:t>
            </a:r>
            <a:endParaRPr lang="en-US" dirty="0"/>
          </a:p>
          <a:p>
            <a:r>
              <a:rPr lang="en-US" dirty="0"/>
              <a:t>It shakes existing procedures, forcing to consider them deeply and in a new way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Reversal Provocation</a:t>
            </a:r>
            <a:r>
              <a:rPr lang="en-US" dirty="0" smtClean="0"/>
              <a:t>:</a:t>
            </a:r>
            <a:endParaRPr lang="en-US" dirty="0"/>
          </a:p>
        </p:txBody>
      </p:sp>
      <p:sp>
        <p:nvSpPr>
          <p:cNvPr id="3" name="Content Placeholder 2"/>
          <p:cNvSpPr>
            <a:spLocks noGrp="1"/>
          </p:cNvSpPr>
          <p:nvPr>
            <p:ph sz="quarter" idx="1"/>
          </p:nvPr>
        </p:nvSpPr>
        <p:spPr/>
        <p:txBody>
          <a:bodyPr/>
          <a:lstStyle/>
          <a:p>
            <a:r>
              <a:rPr lang="en-US" dirty="0"/>
              <a:t>Factual : We pay when we hire videos. (reverse method and stable system)</a:t>
            </a:r>
          </a:p>
          <a:p>
            <a:r>
              <a:rPr lang="en-US" dirty="0"/>
              <a:t>“Po” I want to hire videos without paying.</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Reversal Provocation</a:t>
            </a:r>
            <a:r>
              <a:rPr lang="en-US" dirty="0" smtClean="0"/>
              <a:t>:</a:t>
            </a:r>
            <a:endParaRPr lang="en-US" dirty="0"/>
          </a:p>
        </p:txBody>
      </p:sp>
      <p:sp>
        <p:nvSpPr>
          <p:cNvPr id="3" name="Content Placeholder 2"/>
          <p:cNvSpPr>
            <a:spLocks noGrp="1"/>
          </p:cNvSpPr>
          <p:nvPr>
            <p:ph sz="quarter" idx="1"/>
          </p:nvPr>
        </p:nvSpPr>
        <p:spPr>
          <a:xfrm>
            <a:off x="457200" y="1214422"/>
            <a:ext cx="8229600" cy="4911741"/>
          </a:xfrm>
        </p:spPr>
        <p:txBody>
          <a:bodyPr>
            <a:normAutofit lnSpcReduction="10000"/>
          </a:bodyPr>
          <a:lstStyle/>
          <a:p>
            <a:r>
              <a:rPr lang="en-US" dirty="0"/>
              <a:t>Take this imagination forward by asking </a:t>
            </a:r>
          </a:p>
          <a:p>
            <a:pPr lvl="0"/>
            <a:r>
              <a:rPr lang="en-US" dirty="0"/>
              <a:t>The </a:t>
            </a:r>
            <a:r>
              <a:rPr lang="en-US" b="1" dirty="0"/>
              <a:t>consequences</a:t>
            </a:r>
            <a:r>
              <a:rPr lang="en-US" dirty="0"/>
              <a:t> of the statement </a:t>
            </a:r>
          </a:p>
          <a:p>
            <a:pPr lvl="0"/>
            <a:r>
              <a:rPr lang="en-US" dirty="0"/>
              <a:t>What the </a:t>
            </a:r>
            <a:r>
              <a:rPr lang="en-US" b="1" dirty="0"/>
              <a:t>benefits</a:t>
            </a:r>
            <a:r>
              <a:rPr lang="en-US" dirty="0"/>
              <a:t> would be </a:t>
            </a:r>
          </a:p>
          <a:p>
            <a:pPr lvl="0"/>
            <a:r>
              <a:rPr lang="en-US" dirty="0"/>
              <a:t>What </a:t>
            </a:r>
            <a:r>
              <a:rPr lang="en-US" b="1" dirty="0"/>
              <a:t>special circumstances</a:t>
            </a:r>
            <a:r>
              <a:rPr lang="en-US" dirty="0"/>
              <a:t> would make it a sensible solution </a:t>
            </a:r>
          </a:p>
          <a:p>
            <a:pPr lvl="0"/>
            <a:r>
              <a:rPr lang="en-US" dirty="0"/>
              <a:t>The </a:t>
            </a:r>
            <a:r>
              <a:rPr lang="en-US" b="1" dirty="0"/>
              <a:t>principles</a:t>
            </a:r>
            <a:r>
              <a:rPr lang="en-US" dirty="0"/>
              <a:t> needed to support it and make it work </a:t>
            </a:r>
          </a:p>
          <a:p>
            <a:pPr lvl="0"/>
            <a:r>
              <a:rPr lang="en-US" dirty="0"/>
              <a:t>How it would work </a:t>
            </a:r>
            <a:r>
              <a:rPr lang="en-US" b="1" dirty="0"/>
              <a:t>moment-to-moment</a:t>
            </a:r>
            <a:r>
              <a:rPr lang="en-US" dirty="0"/>
              <a:t> </a:t>
            </a:r>
          </a:p>
          <a:p>
            <a:pPr lvl="0"/>
            <a:r>
              <a:rPr lang="en-US" dirty="0"/>
              <a:t>What would happen if a sequence of events was changed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sz="quarter" idx="1"/>
          </p:nvPr>
        </p:nvSpPr>
        <p:spPr/>
        <p:txBody>
          <a:bodyPr/>
          <a:lstStyle/>
          <a:p>
            <a:r>
              <a:rPr lang="en-US" b="1" dirty="0"/>
              <a:t>Consequences</a:t>
            </a:r>
            <a:r>
              <a:rPr lang="en-US" dirty="0"/>
              <a:t>: The shop would get no rental revenue and therefore would need alternative sources of cash. It would be cheaper to borrow the video from the shop than to download the film or order it from a catalogue.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sz="quarter" idx="1"/>
          </p:nvPr>
        </p:nvSpPr>
        <p:spPr/>
        <p:txBody>
          <a:bodyPr/>
          <a:lstStyle/>
          <a:p>
            <a:r>
              <a:rPr lang="en-US" b="1" dirty="0"/>
              <a:t>Benefits</a:t>
            </a:r>
            <a:r>
              <a:rPr lang="en-US" dirty="0"/>
              <a:t>: Many more people would come to borrow videos. More people would pass through the shop. The shop would spoil the market for other video shops in the area.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Circumstances</a:t>
            </a:r>
            <a:r>
              <a:rPr lang="en-US" dirty="0" smtClean="0"/>
              <a:t>:</a:t>
            </a:r>
            <a:endParaRPr lang="en-US" dirty="0"/>
          </a:p>
        </p:txBody>
      </p:sp>
      <p:sp>
        <p:nvSpPr>
          <p:cNvPr id="3" name="Content Placeholder 2"/>
          <p:cNvSpPr>
            <a:spLocks noGrp="1"/>
          </p:cNvSpPr>
          <p:nvPr>
            <p:ph sz="quarter" idx="1"/>
          </p:nvPr>
        </p:nvSpPr>
        <p:spPr/>
        <p:txBody>
          <a:bodyPr>
            <a:normAutofit/>
          </a:bodyPr>
          <a:lstStyle/>
          <a:p>
            <a:r>
              <a:rPr lang="en-US" b="1" dirty="0"/>
              <a:t>Circumstances</a:t>
            </a:r>
            <a:r>
              <a:rPr lang="en-US" dirty="0"/>
              <a:t>: The shop would need other revenue. Perhaps the owner could sell advertising in the shop, or sell popcorn, sweets, bottles of wine or pizzas to people borrowing films. This would make her shop a one-stop 'Night at home' shop. Perhaps it would only lend videos to people who  </a:t>
            </a:r>
            <a:r>
              <a:rPr lang="en-US" dirty="0" err="1"/>
              <a:t>stayted</a:t>
            </a:r>
            <a:r>
              <a:rPr lang="en-US" dirty="0"/>
              <a:t>  in the shop for a minimum of 10m to be able to absorbed some commercials, (Smart TV)</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Reversal Provocation</a:t>
            </a:r>
            <a:r>
              <a:rPr lang="en-US" dirty="0" smtClean="0"/>
              <a:t>:</a:t>
            </a:r>
            <a:endParaRPr lang="en-US" dirty="0"/>
          </a:p>
        </p:txBody>
      </p:sp>
      <p:sp>
        <p:nvSpPr>
          <p:cNvPr id="3" name="Content Placeholder 2"/>
          <p:cNvSpPr>
            <a:spLocks noGrp="1"/>
          </p:cNvSpPr>
          <p:nvPr>
            <p:ph sz="quarter" idx="1"/>
          </p:nvPr>
        </p:nvSpPr>
        <p:spPr/>
        <p:txBody>
          <a:bodyPr/>
          <a:lstStyle/>
          <a:p>
            <a:r>
              <a:rPr lang="en-US" dirty="0"/>
              <a:t>Or used as research place where people will drop their questionnaires and those that fill in the questionnaires will be eligible for free hire and shop owner will get revenue from companies issuing the questionnaire.</a:t>
            </a:r>
            <a:br>
              <a:rPr lang="en-US" dirty="0"/>
            </a:b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Escape Provocation</a:t>
            </a:r>
            <a:endParaRPr lang="en-US" dirty="0"/>
          </a:p>
        </p:txBody>
      </p:sp>
      <p:sp>
        <p:nvSpPr>
          <p:cNvPr id="3" name="Content Placeholder 2"/>
          <p:cNvSpPr>
            <a:spLocks noGrp="1"/>
          </p:cNvSpPr>
          <p:nvPr>
            <p:ph sz="quarter" idx="1"/>
          </p:nvPr>
        </p:nvSpPr>
        <p:spPr/>
        <p:txBody>
          <a:bodyPr/>
          <a:lstStyle/>
          <a:p>
            <a:r>
              <a:rPr lang="en-US" b="1" dirty="0"/>
              <a:t>3. Escape Provocation</a:t>
            </a:r>
            <a:r>
              <a:rPr lang="en-US" dirty="0"/>
              <a:t>:  </a:t>
            </a:r>
            <a:r>
              <a:rPr lang="en-GB" dirty="0"/>
              <a:t>It is obtained by modifying usual order of events, time sequence, cause-effect relationships, semantic relationships,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Escape Provocation</a:t>
            </a:r>
            <a:endParaRPr lang="en-US" dirty="0"/>
          </a:p>
        </p:txBody>
      </p:sp>
      <p:sp>
        <p:nvSpPr>
          <p:cNvPr id="3" name="Content Placeholder 2"/>
          <p:cNvSpPr>
            <a:spLocks noGrp="1"/>
          </p:cNvSpPr>
          <p:nvPr>
            <p:ph sz="quarter" idx="1"/>
          </p:nvPr>
        </p:nvSpPr>
        <p:spPr/>
        <p:txBody>
          <a:bodyPr/>
          <a:lstStyle/>
          <a:p>
            <a:r>
              <a:rPr lang="en-GB" dirty="0"/>
              <a:t>Fact: When I go to eat in a restaurant,  I pay a bill for the food I eat which the restaurant owner decides.</a:t>
            </a:r>
            <a:endParaRPr lang="en-US" dirty="0"/>
          </a:p>
          <a:p>
            <a:r>
              <a:rPr lang="en-US" dirty="0"/>
              <a:t>“Po” I want to decide how much to pay for the food and not the restaurant manager”</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Lateral Thinking</a:t>
            </a:r>
            <a:endParaRPr lang="en-US" dirty="0"/>
          </a:p>
        </p:txBody>
      </p:sp>
      <p:sp>
        <p:nvSpPr>
          <p:cNvPr id="4" name="Content Placeholder 3"/>
          <p:cNvSpPr>
            <a:spLocks noGrp="1"/>
          </p:cNvSpPr>
          <p:nvPr>
            <p:ph sz="quarter" idx="1"/>
          </p:nvPr>
        </p:nvSpPr>
        <p:spPr/>
        <p:txBody>
          <a:bodyPr/>
          <a:lstStyle/>
          <a:p>
            <a:r>
              <a:rPr lang="en-US" dirty="0"/>
              <a:t>We think by recognizing patterns and reacting to them. (perception) These reactions come from our past experiences and logical extensions to those experiences. Often we do not think outside these patterns.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Escape Provocation</a:t>
            </a:r>
            <a:endParaRPr lang="en-US" dirty="0"/>
          </a:p>
        </p:txBody>
      </p:sp>
      <p:sp>
        <p:nvSpPr>
          <p:cNvPr id="3" name="Content Placeholder 2"/>
          <p:cNvSpPr>
            <a:spLocks noGrp="1"/>
          </p:cNvSpPr>
          <p:nvPr>
            <p:ph sz="quarter" idx="1"/>
          </p:nvPr>
        </p:nvSpPr>
        <p:spPr/>
        <p:txBody>
          <a:bodyPr/>
          <a:lstStyle/>
          <a:p>
            <a:r>
              <a:rPr lang="en-US" dirty="0"/>
              <a:t>Twice a week billing is left for the consumer to decide.  This will attract people and when they try the food (which will be very </a:t>
            </a:r>
            <a:r>
              <a:rPr lang="en-US" dirty="0" err="1"/>
              <a:t>very</a:t>
            </a:r>
            <a:r>
              <a:rPr lang="en-US" dirty="0"/>
              <a:t> good) they will end up going there on other days as well and shop owner will have an increase in customers and in revenue.</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Exaggeration Provocatio</a:t>
            </a:r>
            <a:r>
              <a:rPr lang="en-US" dirty="0" smtClean="0"/>
              <a:t>n</a:t>
            </a:r>
            <a:endParaRPr lang="en-US" dirty="0"/>
          </a:p>
        </p:txBody>
      </p:sp>
      <p:sp>
        <p:nvSpPr>
          <p:cNvPr id="3" name="Content Placeholder 2"/>
          <p:cNvSpPr>
            <a:spLocks noGrp="1"/>
          </p:cNvSpPr>
          <p:nvPr>
            <p:ph sz="quarter" idx="1"/>
          </p:nvPr>
        </p:nvSpPr>
        <p:spPr/>
        <p:txBody>
          <a:bodyPr/>
          <a:lstStyle/>
          <a:p>
            <a:r>
              <a:rPr lang="en-US" b="1" dirty="0"/>
              <a:t>4. Exaggeration Provocatio</a:t>
            </a:r>
            <a:r>
              <a:rPr lang="en-US" dirty="0"/>
              <a:t>n: </a:t>
            </a:r>
            <a:r>
              <a:rPr lang="en-GB" dirty="0"/>
              <a:t>It requires measures and dimensions: number, frequency, volume, temperature, duration…</a:t>
            </a:r>
            <a:endParaRPr lang="en-US" dirty="0"/>
          </a:p>
          <a:p>
            <a:r>
              <a:rPr lang="en-GB" dirty="0"/>
              <a:t>It means suggesting a measure which is outside from usual range.</a:t>
            </a:r>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Exaggeration Provocatio</a:t>
            </a:r>
            <a:r>
              <a:rPr lang="en-US" dirty="0" smtClean="0"/>
              <a:t>n</a:t>
            </a:r>
            <a:endParaRPr lang="en-US" dirty="0"/>
          </a:p>
        </p:txBody>
      </p:sp>
      <p:sp>
        <p:nvSpPr>
          <p:cNvPr id="3" name="Content Placeholder 2"/>
          <p:cNvSpPr>
            <a:spLocks noGrp="1"/>
          </p:cNvSpPr>
          <p:nvPr>
            <p:ph sz="quarter" idx="1"/>
          </p:nvPr>
        </p:nvSpPr>
        <p:spPr/>
        <p:txBody>
          <a:bodyPr/>
          <a:lstStyle/>
          <a:p>
            <a:r>
              <a:rPr lang="en-GB" dirty="0"/>
              <a:t>Fact: Expiry dates are written in small print.</a:t>
            </a:r>
            <a:endParaRPr lang="en-US" dirty="0"/>
          </a:p>
          <a:p>
            <a:r>
              <a:rPr lang="en-GB" dirty="0"/>
              <a:t>“Po” Expiry date is as large as  1 metre.</a:t>
            </a:r>
            <a:endParaRPr lang="en-US" dirty="0"/>
          </a:p>
          <a:p>
            <a:r>
              <a:rPr lang="en-GB" b="1" dirty="0"/>
              <a:t>Creative Idea,</a:t>
            </a:r>
            <a:r>
              <a:rPr lang="en-GB" dirty="0"/>
              <a:t> expiry dates should light up when item is in contact with body temperature</a:t>
            </a:r>
            <a:endParaRPr lang="en-US" dirty="0"/>
          </a:p>
          <a:p>
            <a:r>
              <a:rPr lang="en-GB" dirty="0"/>
              <a:t> </a:t>
            </a: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5. Wishful thinking Provocation</a:t>
            </a:r>
            <a:endParaRPr lang="en-US" dirty="0"/>
          </a:p>
        </p:txBody>
      </p:sp>
      <p:sp>
        <p:nvSpPr>
          <p:cNvPr id="3" name="Content Placeholder 2"/>
          <p:cNvSpPr>
            <a:spLocks noGrp="1"/>
          </p:cNvSpPr>
          <p:nvPr>
            <p:ph sz="quarter" idx="1"/>
          </p:nvPr>
        </p:nvSpPr>
        <p:spPr/>
        <p:txBody>
          <a:bodyPr/>
          <a:lstStyle/>
          <a:p>
            <a:r>
              <a:rPr lang="en-GB" b="1" dirty="0"/>
              <a:t>5. Wishful thinking Provocation:</a:t>
            </a:r>
            <a:r>
              <a:rPr lang="en-GB" dirty="0"/>
              <a:t> It is obtained by expressing a fanciful desire which is impossible to realize.</a:t>
            </a:r>
            <a:r>
              <a:rPr lang="en-GB" i="1" dirty="0"/>
              <a:t> </a:t>
            </a:r>
            <a:endParaRPr lang="en-US" dirty="0"/>
          </a:p>
          <a:p>
            <a:r>
              <a:rPr lang="en-GB" dirty="0"/>
              <a:t>This is a very useful tool to come up with ideas. By dreaming of your ideal situation or solution you can often come up with something which have similar effect but in a more practical and realistic way.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5. Wishful thinking Provocation</a:t>
            </a:r>
            <a:endParaRPr lang="en-US" dirty="0"/>
          </a:p>
        </p:txBody>
      </p:sp>
      <p:sp>
        <p:nvSpPr>
          <p:cNvPr id="3" name="Content Placeholder 2"/>
          <p:cNvSpPr>
            <a:spLocks noGrp="1"/>
          </p:cNvSpPr>
          <p:nvPr>
            <p:ph sz="quarter" idx="1"/>
          </p:nvPr>
        </p:nvSpPr>
        <p:spPr/>
        <p:txBody>
          <a:bodyPr/>
          <a:lstStyle/>
          <a:p>
            <a:r>
              <a:rPr lang="en-GB" dirty="0"/>
              <a:t>Wishful thinking: I will get paid whilst I remain at home</a:t>
            </a:r>
            <a:endParaRPr lang="en-US" dirty="0"/>
          </a:p>
          <a:p>
            <a:r>
              <a:rPr lang="en-GB" b="1" dirty="0"/>
              <a:t>Creative idea:</a:t>
            </a:r>
            <a:r>
              <a:rPr lang="en-GB" dirty="0"/>
              <a:t> </a:t>
            </a:r>
            <a:r>
              <a:rPr lang="en-GB" dirty="0" err="1"/>
              <a:t>Teleworking</a:t>
            </a:r>
            <a:endParaRPr lang="en-US"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6. Distortion provocation</a:t>
            </a:r>
            <a:endParaRPr lang="en-US" dirty="0"/>
          </a:p>
        </p:txBody>
      </p:sp>
      <p:sp>
        <p:nvSpPr>
          <p:cNvPr id="3" name="Content Placeholder 2"/>
          <p:cNvSpPr>
            <a:spLocks noGrp="1"/>
          </p:cNvSpPr>
          <p:nvPr>
            <p:ph sz="quarter" idx="1"/>
          </p:nvPr>
        </p:nvSpPr>
        <p:spPr/>
        <p:txBody>
          <a:bodyPr>
            <a:normAutofit/>
          </a:bodyPr>
          <a:lstStyle/>
          <a:p>
            <a:r>
              <a:rPr lang="en-GB" b="1" dirty="0"/>
              <a:t>6. Distortion provocation</a:t>
            </a:r>
            <a:r>
              <a:rPr lang="en-US" dirty="0"/>
              <a:t>: In any situation there are normal relationships between parties</a:t>
            </a:r>
          </a:p>
          <a:p>
            <a:pPr lvl="0"/>
            <a:r>
              <a:rPr lang="en-GB" dirty="0"/>
              <a:t>There are also normal time sequences of action</a:t>
            </a:r>
            <a:endParaRPr lang="en-US" dirty="0"/>
          </a:p>
          <a:p>
            <a:pPr lvl="0"/>
            <a:r>
              <a:rPr lang="en-GB" dirty="0"/>
              <a:t>Distortion provocations are set up by changing these normal </a:t>
            </a:r>
            <a:r>
              <a:rPr lang="en-GB" dirty="0" err="1"/>
              <a:t>arrangments</a:t>
            </a:r>
            <a:r>
              <a:rPr lang="en-GB" dirty="0"/>
              <a:t>.</a:t>
            </a:r>
            <a:endParaRPr lang="en-US" dirty="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6. Distortion provocation</a:t>
            </a:r>
            <a:endParaRPr lang="en-US" dirty="0"/>
          </a:p>
        </p:txBody>
      </p:sp>
      <p:sp>
        <p:nvSpPr>
          <p:cNvPr id="3" name="Content Placeholder 2"/>
          <p:cNvSpPr>
            <a:spLocks noGrp="1"/>
          </p:cNvSpPr>
          <p:nvPr>
            <p:ph sz="quarter" idx="1"/>
          </p:nvPr>
        </p:nvSpPr>
        <p:spPr/>
        <p:txBody>
          <a:bodyPr/>
          <a:lstStyle/>
          <a:p>
            <a:r>
              <a:rPr lang="en-GB" dirty="0" smtClean="0"/>
              <a:t>Fact: I close the letter then I post it </a:t>
            </a:r>
          </a:p>
          <a:p>
            <a:r>
              <a:rPr lang="en-GB" dirty="0" smtClean="0"/>
              <a:t>PO: </a:t>
            </a:r>
            <a:r>
              <a:rPr lang="en-GB" i="1" dirty="0" smtClean="0"/>
              <a:t>You close the letter after posting it.”</a:t>
            </a:r>
            <a:endParaRPr lang="en-US" dirty="0" smtClean="0"/>
          </a:p>
          <a:p>
            <a:endParaRPr lang="en-US" dirty="0" smtClean="0"/>
          </a:p>
          <a:p>
            <a:r>
              <a:rPr lang="en-GB" dirty="0" smtClean="0"/>
              <a:t>“</a:t>
            </a:r>
            <a:r>
              <a:rPr lang="en-GB" b="1" dirty="0"/>
              <a:t>Creative idea</a:t>
            </a:r>
            <a:endParaRPr lang="en-US" dirty="0"/>
          </a:p>
          <a:p>
            <a:r>
              <a:rPr lang="en-US" dirty="0"/>
              <a:t>A sort of letter box that has a roll which seals envelopes when posting letters. Giving me the principle of closing the letter after posting it and so there will be less paper to pull of sticky part of the envelope and no licking</a:t>
            </a:r>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6. Distortion provocation</a:t>
            </a:r>
            <a:endParaRPr lang="en-US" dirty="0"/>
          </a:p>
        </p:txBody>
      </p:sp>
      <p:sp>
        <p:nvSpPr>
          <p:cNvPr id="3" name="Content Placeholder 2"/>
          <p:cNvSpPr>
            <a:spLocks noGrp="1"/>
          </p:cNvSpPr>
          <p:nvPr>
            <p:ph sz="quarter" idx="1"/>
          </p:nvPr>
        </p:nvSpPr>
        <p:spPr/>
        <p:txBody>
          <a:bodyPr>
            <a:normAutofit/>
          </a:bodyPr>
          <a:lstStyle/>
          <a:p>
            <a:r>
              <a:rPr lang="en-US" dirty="0"/>
              <a:t>Fact: You wash clothes then you hang them.</a:t>
            </a:r>
          </a:p>
          <a:p>
            <a:r>
              <a:rPr lang="en-GB" dirty="0"/>
              <a:t>“PO: You wash the clothes after you hang them</a:t>
            </a:r>
            <a:endParaRPr lang="en-US" dirty="0"/>
          </a:p>
          <a:p>
            <a:r>
              <a:rPr lang="en-US" dirty="0"/>
              <a:t>A system installed in a room with poles with vents that emits steam that washes clothes by whilst clothes are hanging…. Benefits would prevent time in ironing, electricity and diminishing boring chores with more time for fun.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Movement</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Movement </a:t>
            </a:r>
            <a:r>
              <a:rPr lang="en-US" dirty="0"/>
              <a:t>is not just a suspension of judgment. Movement is an active mental process. There are steps that can be learned, practiced, and used.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500198"/>
          </a:xfrm>
        </p:spPr>
        <p:txBody>
          <a:bodyPr>
            <a:normAutofit fontScale="90000"/>
          </a:bodyPr>
          <a:lstStyle/>
          <a:p>
            <a:r>
              <a:rPr lang="en-US" i="1" dirty="0" smtClean="0"/>
              <a:t>Five </a:t>
            </a:r>
            <a:r>
              <a:rPr lang="en-US" i="1" dirty="0"/>
              <a:t>formal ways of getting movement: </a:t>
            </a:r>
            <a:r>
              <a:rPr lang="en-US" dirty="0"/>
              <a:t/>
            </a:r>
            <a:br>
              <a:rPr lang="en-US" dirty="0"/>
            </a:br>
            <a:endParaRPr lang="en-US" dirty="0"/>
          </a:p>
        </p:txBody>
      </p:sp>
      <p:sp>
        <p:nvSpPr>
          <p:cNvPr id="3" name="Content Placeholder 2"/>
          <p:cNvSpPr>
            <a:spLocks noGrp="1"/>
          </p:cNvSpPr>
          <p:nvPr>
            <p:ph sz="quarter" idx="1"/>
          </p:nvPr>
        </p:nvSpPr>
        <p:spPr>
          <a:xfrm>
            <a:off x="457200" y="2428868"/>
            <a:ext cx="8229600" cy="3697295"/>
          </a:xfrm>
        </p:spPr>
        <p:txBody>
          <a:bodyPr>
            <a:normAutofit lnSpcReduction="10000"/>
          </a:bodyPr>
          <a:lstStyle/>
          <a:p>
            <a:pPr lvl="0"/>
            <a:r>
              <a:rPr lang="en-US" b="1" i="1" dirty="0"/>
              <a:t>Extract a principle or feature and work forward from that. </a:t>
            </a:r>
            <a:endParaRPr lang="en-US" dirty="0"/>
          </a:p>
          <a:p>
            <a:pPr lvl="0"/>
            <a:r>
              <a:rPr lang="en-US" b="1" i="1" dirty="0"/>
              <a:t>Focus on the difference. </a:t>
            </a:r>
            <a:endParaRPr lang="en-US" dirty="0"/>
          </a:p>
          <a:p>
            <a:pPr lvl="0"/>
            <a:r>
              <a:rPr lang="en-US" b="1" i="1" dirty="0"/>
              <a:t>Look at the moment-to-moment effect of putting the idea into practice. </a:t>
            </a:r>
            <a:endParaRPr lang="en-US" dirty="0"/>
          </a:p>
          <a:p>
            <a:pPr lvl="0"/>
            <a:r>
              <a:rPr lang="en-US" b="1" i="1" dirty="0"/>
              <a:t>Focus on the positive aspects. </a:t>
            </a:r>
            <a:endParaRPr lang="en-US" dirty="0"/>
          </a:p>
          <a:p>
            <a:pPr lvl="0"/>
            <a:r>
              <a:rPr lang="en-US" b="1" i="1" dirty="0"/>
              <a:t>Figure under what circumstances there would be direct value</a:t>
            </a:r>
            <a:r>
              <a:rPr lang="en-US" b="1" dirty="0"/>
              <a:t>. </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dirty="0"/>
              <a:t>Provocation and Movement” is an important lateral thinking technique. It works by moving your thinking out of the established patterns that you usually use to solve problems.  </a:t>
            </a:r>
            <a:r>
              <a:rPr lang="en-US" b="1" dirty="0"/>
              <a:t>It is the conscious effort in thinking.</a:t>
            </a:r>
            <a:br>
              <a:rPr lang="en-US" b="1" dirty="0"/>
            </a:b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Extracting a principle:</a:t>
            </a:r>
            <a:endParaRPr lang="en-US" dirty="0"/>
          </a:p>
        </p:txBody>
      </p:sp>
      <p:sp>
        <p:nvSpPr>
          <p:cNvPr id="3" name="Content Placeholder 2"/>
          <p:cNvSpPr>
            <a:spLocks noGrp="1"/>
          </p:cNvSpPr>
          <p:nvPr>
            <p:ph sz="quarter" idx="1"/>
          </p:nvPr>
        </p:nvSpPr>
        <p:spPr/>
        <p:txBody>
          <a:bodyPr/>
          <a:lstStyle/>
          <a:p>
            <a:pPr>
              <a:buNone/>
            </a:pPr>
            <a:endParaRPr lang="en-US" dirty="0"/>
          </a:p>
          <a:p>
            <a:r>
              <a:rPr lang="en-US" dirty="0"/>
              <a:t>Theme is Cigarettes</a:t>
            </a:r>
          </a:p>
          <a:p>
            <a:r>
              <a:rPr lang="en-US" i="1" dirty="0"/>
              <a:t>Extracting a principle: </a:t>
            </a:r>
            <a:r>
              <a:rPr lang="en-US" dirty="0"/>
              <a:t>Would be cigarettes makes u addicted to nicotine and to lose control.</a:t>
            </a:r>
          </a:p>
          <a:p>
            <a:r>
              <a:rPr lang="en-US" dirty="0"/>
              <a:t>Focus on this principle and come up with a creative idea related with this principle.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Extracting a principle:</a:t>
            </a:r>
            <a:endParaRPr lang="en-US" dirty="0"/>
          </a:p>
        </p:txBody>
      </p:sp>
      <p:sp>
        <p:nvSpPr>
          <p:cNvPr id="3" name="Content Placeholder 2"/>
          <p:cNvSpPr>
            <a:spLocks noGrp="1"/>
          </p:cNvSpPr>
          <p:nvPr>
            <p:ph sz="quarter" idx="1"/>
          </p:nvPr>
        </p:nvSpPr>
        <p:spPr/>
        <p:txBody>
          <a:bodyPr>
            <a:normAutofit lnSpcReduction="10000"/>
          </a:bodyPr>
          <a:lstStyle/>
          <a:p>
            <a:r>
              <a:rPr lang="en-US" b="1" dirty="0"/>
              <a:t>Creative idea:</a:t>
            </a:r>
            <a:endParaRPr lang="en-US" dirty="0"/>
          </a:p>
          <a:p>
            <a:r>
              <a:rPr lang="en-US" dirty="0"/>
              <a:t>MIXED WITH NICOTINE THERE IS A RED BAND OF A BAD SUBSTANCE WHICH MAKES YOU COUGH BADLY LASTING ONLY FOR ONE PUFF.  THIS IS TO BE INSERTED TO MAKE YOU AWARE HOW YOU WILL BE IF YOU CONTINUE TO SMOKE AND SO IT WILL HELP YOU TO GAIN CONTROL BY MAKING A CONSCIOUS DECISION EACH TIME YOU SMOKE A CIGARETTE AND HELPS YOU AGAINST ADDICTION.</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Extracting a principle:</a:t>
            </a:r>
            <a:endParaRPr lang="en-US" dirty="0"/>
          </a:p>
        </p:txBody>
      </p:sp>
      <p:sp>
        <p:nvSpPr>
          <p:cNvPr id="3" name="Content Placeholder 2"/>
          <p:cNvSpPr>
            <a:spLocks noGrp="1"/>
          </p:cNvSpPr>
          <p:nvPr>
            <p:ph sz="quarter" idx="1"/>
          </p:nvPr>
        </p:nvSpPr>
        <p:spPr/>
        <p:txBody>
          <a:bodyPr/>
          <a:lstStyle/>
          <a:p>
            <a:r>
              <a:rPr lang="en-US" dirty="0"/>
              <a:t>Fact: Houses have roofs.</a:t>
            </a:r>
          </a:p>
          <a:p>
            <a:r>
              <a:rPr lang="en-US" dirty="0"/>
              <a:t>‘Po” Houses do not have roofs.</a:t>
            </a:r>
          </a:p>
          <a:p>
            <a:r>
              <a:rPr lang="en-US" dirty="0"/>
              <a:t>Movement extracting a principle can be that roofs are there for security and to keep us safe and </a:t>
            </a:r>
            <a:r>
              <a:rPr lang="en-US" dirty="0" err="1"/>
              <a:t>cosy</a:t>
            </a:r>
            <a:r>
              <a:rPr lang="en-US" dirty="0"/>
              <a:t>.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Extracting a principle:</a:t>
            </a:r>
            <a:endParaRPr lang="en-US" dirty="0"/>
          </a:p>
        </p:txBody>
      </p:sp>
      <p:sp>
        <p:nvSpPr>
          <p:cNvPr id="3" name="Content Placeholder 2"/>
          <p:cNvSpPr>
            <a:spLocks noGrp="1"/>
          </p:cNvSpPr>
          <p:nvPr>
            <p:ph sz="quarter" idx="1"/>
          </p:nvPr>
        </p:nvSpPr>
        <p:spPr/>
        <p:txBody>
          <a:bodyPr>
            <a:normAutofit/>
          </a:bodyPr>
          <a:lstStyle/>
          <a:p>
            <a:r>
              <a:rPr lang="en-US" dirty="0"/>
              <a:t>'Houses should not have roofs'. Is not normally a good idea! However this leads one to think of houses with opening roofs, or houses with glass roofs. These would allow you to explore positive and useful sides of the basic concept that has been challenged by the provocation. </a:t>
            </a:r>
          </a:p>
          <a:p>
            <a:r>
              <a:rPr lang="en-US" dirty="0"/>
              <a:t>Creative Idea: Houses with glass roofs, square tents with plastic ceilings that open and close.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 Focus on Difference:</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GB" b="1" dirty="0"/>
              <a:t> </a:t>
            </a:r>
            <a:endParaRPr lang="en-US" dirty="0"/>
          </a:p>
          <a:p>
            <a:r>
              <a:rPr lang="en-US" dirty="0"/>
              <a:t>Focusing on the difference </a:t>
            </a:r>
          </a:p>
          <a:p>
            <a:pPr lvl="0"/>
            <a:r>
              <a:rPr lang="en-GB" dirty="0"/>
              <a:t>“ I look for the keys</a:t>
            </a:r>
            <a:endParaRPr lang="en-US" dirty="0"/>
          </a:p>
          <a:p>
            <a:pPr lvl="0"/>
            <a:r>
              <a:rPr lang="en-GB" i="1" dirty="0"/>
              <a:t>“</a:t>
            </a:r>
            <a:r>
              <a:rPr lang="en-GB" b="1" i="1" dirty="0"/>
              <a:t>P: </a:t>
            </a:r>
            <a:r>
              <a:rPr lang="en-GB" i="1" dirty="0"/>
              <a:t>The keys look for me”</a:t>
            </a:r>
            <a:endParaRPr lang="en-US" dirty="0"/>
          </a:p>
          <a:p>
            <a:r>
              <a:rPr lang="en-GB" i="1" dirty="0"/>
              <a:t>What is the main difference? That the keys don’t have voice and hands and legs to come and look for me.</a:t>
            </a:r>
            <a:endParaRPr lang="en-US"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 Focus on Difference:</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GB" i="1" dirty="0"/>
              <a:t>Focusing on these differences will give me the ideas how I can make up for these differences like</a:t>
            </a:r>
            <a:endParaRPr lang="en-US" dirty="0"/>
          </a:p>
          <a:p>
            <a:r>
              <a:rPr lang="en-GB" i="1" dirty="0"/>
              <a:t>What if keys have a technical element installed inside programmed by our voice and will emit a sound once we call out for the key.</a:t>
            </a:r>
            <a:endParaRPr lang="en-US" dirty="0"/>
          </a:p>
          <a:p>
            <a:r>
              <a:rPr lang="en-GB" b="1" dirty="0"/>
              <a:t> </a:t>
            </a:r>
            <a:endParaRPr lang="en-US" dirty="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 Focus on Difference:</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r>
              <a:rPr lang="en-GB" dirty="0"/>
              <a:t>Fact: Scooters are not very comfortable</a:t>
            </a:r>
            <a:endParaRPr lang="en-US" dirty="0"/>
          </a:p>
          <a:p>
            <a:pPr>
              <a:buNone/>
            </a:pPr>
            <a:endParaRPr lang="en-US" dirty="0"/>
          </a:p>
          <a:p>
            <a:r>
              <a:rPr lang="en-GB" dirty="0"/>
              <a:t>“Po” </a:t>
            </a:r>
            <a:r>
              <a:rPr lang="en-GB" i="1" dirty="0"/>
              <a:t>Scooters are as comfortable as cars”</a:t>
            </a:r>
            <a:r>
              <a:rPr lang="en-GB" dirty="0"/>
              <a:t> </a:t>
            </a:r>
            <a:endParaRPr lang="en-US" dirty="0"/>
          </a:p>
          <a:p>
            <a:r>
              <a:rPr lang="en-GB" dirty="0"/>
              <a:t>Difference is in the facts that cars have heating, more space, and position is more comfortable. </a:t>
            </a:r>
            <a:endParaRPr lang="en-US" dirty="0"/>
          </a:p>
          <a:p>
            <a:r>
              <a:rPr lang="en-GB" dirty="0"/>
              <a:t>Focus on these differences and come up with a something that makes up for these differences.</a:t>
            </a:r>
            <a:endParaRPr lang="en-US" dirty="0"/>
          </a:p>
          <a:p>
            <a:r>
              <a:rPr lang="en-GB" dirty="0"/>
              <a:t> </a:t>
            </a:r>
            <a:endParaRPr lang="en-US" dirty="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 Focus on Difference:</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GB" b="1" dirty="0"/>
              <a:t>Creative Idea:</a:t>
            </a:r>
            <a:endParaRPr lang="en-US" dirty="0"/>
          </a:p>
          <a:p>
            <a:r>
              <a:rPr lang="en-GB" dirty="0"/>
              <a:t>Scooters can have a Mobile back rest for more comfort that can also go down and transforms into another seat if needs be.</a:t>
            </a:r>
            <a:endParaRPr lang="en-US" dirty="0"/>
          </a:p>
          <a:p>
            <a:r>
              <a:rPr lang="en-GB" dirty="0"/>
              <a:t>Can even have heating vents near pedals.</a:t>
            </a:r>
            <a:endParaRPr lang="en-US" dirty="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3. Moment to Moment</a:t>
            </a:r>
            <a:endParaRPr lang="en-US" dirty="0"/>
          </a:p>
        </p:txBody>
      </p:sp>
      <p:sp>
        <p:nvSpPr>
          <p:cNvPr id="3" name="Content Placeholder 2"/>
          <p:cNvSpPr>
            <a:spLocks noGrp="1"/>
          </p:cNvSpPr>
          <p:nvPr>
            <p:ph sz="quarter" idx="1"/>
          </p:nvPr>
        </p:nvSpPr>
        <p:spPr/>
        <p:txBody>
          <a:bodyPr>
            <a:normAutofit/>
          </a:bodyPr>
          <a:lstStyle/>
          <a:p>
            <a:r>
              <a:rPr lang="en-GB" b="1" dirty="0"/>
              <a:t>3. Moment to Moment</a:t>
            </a:r>
            <a:r>
              <a:rPr lang="en-GB" dirty="0"/>
              <a:t>: in many situations, this is the most powerful of the movement techniques. Here, we imagine or simulate what might actually happen if we tried to implement the provocation as it stands. Along the way, we look for new ideas that are generated by the simulation. </a:t>
            </a:r>
            <a:endParaRPr lang="en-US" dirty="0"/>
          </a:p>
          <a:p>
            <a:r>
              <a:rPr lang="en-GB" dirty="0"/>
              <a:t> </a:t>
            </a:r>
            <a:endParaRPr lang="en-US" dirty="0"/>
          </a:p>
          <a:p>
            <a:r>
              <a:rPr lang="en-GB" dirty="0"/>
              <a:t>Fact: streams flow down (exaggeration)</a:t>
            </a:r>
            <a:endParaRPr lang="en-US" dirty="0"/>
          </a:p>
          <a:p>
            <a:r>
              <a:rPr lang="en-GB" dirty="0"/>
              <a:t>“Po” streams jumps down</a:t>
            </a:r>
            <a:endParaRPr lang="en-US" dirty="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3. Moment to Moment</a:t>
            </a:r>
            <a:endParaRPr lang="en-US" dirty="0"/>
          </a:p>
        </p:txBody>
      </p:sp>
      <p:sp>
        <p:nvSpPr>
          <p:cNvPr id="3" name="Content Placeholder 2"/>
          <p:cNvSpPr>
            <a:spLocks noGrp="1"/>
          </p:cNvSpPr>
          <p:nvPr>
            <p:ph sz="quarter" idx="1"/>
          </p:nvPr>
        </p:nvSpPr>
        <p:spPr/>
        <p:txBody>
          <a:bodyPr>
            <a:normAutofit fontScale="85000" lnSpcReduction="20000"/>
          </a:bodyPr>
          <a:lstStyle/>
          <a:p>
            <a:r>
              <a:rPr lang="en-GB" dirty="0"/>
              <a:t>For example, the moment-to-moment simulation might see water jumping downhill with deliberate steps. From this might come the idea of changing the profile of a stream into one that actually contains steps over which the water flows. At the bottom of each step, there may be a small holding basin that the water temporarily sits in before moving on to the next step. This series of holding basins provides an opportunity for sediments to settle out from the water and be extracted by a series of small pumps at the bottom of each holding basin. The water that flows over the next step is therefore slightly cleaner than the water that flowed over the previous step.</a:t>
            </a:r>
            <a:endParaRPr lang="en-US" dirty="0"/>
          </a:p>
          <a:p>
            <a:r>
              <a:rPr lang="en-GB" dirty="0"/>
              <a:t>Creative Idea: Thus, as the polluted water walks downhill, it is cleaned up with every step.</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b="1" dirty="0"/>
              <a:t>You cannot dig a hole in a different place by digging the same hole deeper"</a:t>
            </a:r>
            <a:r>
              <a:rPr lang="en-US" dirty="0"/>
              <a:t> </a:t>
            </a:r>
          </a:p>
          <a:p>
            <a:r>
              <a:rPr lang="en-US" dirty="0"/>
              <a:t>This means that trying harder in the same direction (same pattern) may not be as useful as changing direction. Effort in the same direction (approach) will not necessarily succeed.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4. Positive Aspects</a:t>
            </a:r>
            <a:endParaRPr lang="en-US" dirty="0"/>
          </a:p>
        </p:txBody>
      </p:sp>
      <p:sp>
        <p:nvSpPr>
          <p:cNvPr id="3" name="Content Placeholder 2"/>
          <p:cNvSpPr>
            <a:spLocks noGrp="1"/>
          </p:cNvSpPr>
          <p:nvPr>
            <p:ph sz="quarter" idx="1"/>
          </p:nvPr>
        </p:nvSpPr>
        <p:spPr/>
        <p:txBody>
          <a:bodyPr>
            <a:normAutofit lnSpcReduction="10000"/>
          </a:bodyPr>
          <a:lstStyle/>
          <a:p>
            <a:r>
              <a:rPr lang="en-GB" b="1" dirty="0"/>
              <a:t>4. Positive Aspects</a:t>
            </a:r>
            <a:r>
              <a:rPr lang="en-GB" dirty="0"/>
              <a:t>: This is a very simple technique that concentrates more directly on the provocation itself. Rather than thinking about where the provocation might lead, we look at the provocation and see whether there are any direct benefits or positive aspects of the provocation itself. For example, </a:t>
            </a:r>
            <a:r>
              <a:rPr lang="en-GB" dirty="0" err="1"/>
              <a:t>i</a:t>
            </a:r>
            <a:endParaRPr lang="en-US" dirty="0"/>
          </a:p>
          <a:p>
            <a:r>
              <a:rPr lang="en-GB" dirty="0"/>
              <a:t>Fact: water flows downhill</a:t>
            </a:r>
            <a:endParaRPr lang="en-US" dirty="0"/>
          </a:p>
          <a:p>
            <a:r>
              <a:rPr lang="en-GB" dirty="0"/>
              <a:t>“Po” water flows uphill </a:t>
            </a:r>
            <a:endParaRPr lang="en-US" dirty="0"/>
          </a:p>
          <a:p>
            <a:r>
              <a:rPr lang="en-GB" dirty="0"/>
              <a:t> </a:t>
            </a:r>
            <a:endParaRPr lang="en-US" dirty="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4. Positive Aspects</a:t>
            </a:r>
            <a:endParaRPr lang="en-US" dirty="0"/>
          </a:p>
        </p:txBody>
      </p:sp>
      <p:sp>
        <p:nvSpPr>
          <p:cNvPr id="3" name="Content Placeholder 2"/>
          <p:cNvSpPr>
            <a:spLocks noGrp="1"/>
          </p:cNvSpPr>
          <p:nvPr>
            <p:ph sz="quarter" idx="1"/>
          </p:nvPr>
        </p:nvSpPr>
        <p:spPr/>
        <p:txBody>
          <a:bodyPr>
            <a:normAutofit fontScale="85000" lnSpcReduction="10000"/>
          </a:bodyPr>
          <a:lstStyle/>
          <a:p>
            <a:r>
              <a:rPr lang="en-GB" dirty="0"/>
              <a:t>From the provocation water runs uphill you might ask "what would be the value of that?". Possible answers include:</a:t>
            </a:r>
            <a:endParaRPr lang="en-US" dirty="0"/>
          </a:p>
          <a:p>
            <a:r>
              <a:rPr lang="en-GB" dirty="0"/>
              <a:t>If a factory has its clean water intake upstream of the factory and its polluted water outflow downstream of the factory, then it would now be taking in its own polluted water and this would provide an internal incentive to clean up the outflow; water running uphill would prevent pollution from reaching international waters, thereby confining the pollutant to the country producing the pollutant.  Then Each of these "benefits" could then be examined to see whether they could be achieved by more practical means.</a:t>
            </a:r>
            <a:endParaRPr lang="en-US" dirty="0"/>
          </a:p>
          <a:p>
            <a:r>
              <a:rPr lang="en-GB" dirty="0"/>
              <a:t> </a:t>
            </a:r>
            <a:endParaRPr lang="en-US" dirty="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Special Circumstances</a:t>
            </a:r>
            <a:endParaRPr lang="en-US" dirty="0"/>
          </a:p>
        </p:txBody>
      </p:sp>
      <p:sp>
        <p:nvSpPr>
          <p:cNvPr id="3" name="Content Placeholder 2"/>
          <p:cNvSpPr>
            <a:spLocks noGrp="1"/>
          </p:cNvSpPr>
          <p:nvPr>
            <p:ph sz="quarter" idx="1"/>
          </p:nvPr>
        </p:nvSpPr>
        <p:spPr/>
        <p:txBody>
          <a:bodyPr>
            <a:normAutofit fontScale="92500" lnSpcReduction="20000"/>
          </a:bodyPr>
          <a:lstStyle/>
          <a:p>
            <a:r>
              <a:rPr lang="en-GB" b="1" dirty="0"/>
              <a:t>. Special Circumstances</a:t>
            </a:r>
            <a:r>
              <a:rPr lang="en-GB" dirty="0"/>
              <a:t>: while provocations are generally crazy and unsuitable for implementation, there may be some special circumstances where the idea may have some immediate use (even though it may be impractical in general). For example, if the provocation was "water polluters identified themselves and made a voluntary payment to clean up the pollution", this could suggest a "polluters club" that polluters would be willing to join in order to buy and sell permits that enabled them to pollute at a price that was sufficient for someone else to clean up the pollution on their behalf.</a:t>
            </a:r>
            <a:endParaRPr lang="en-US" dirty="0"/>
          </a:p>
          <a:p>
            <a:r>
              <a:rPr lang="en-GB" dirty="0"/>
              <a:t>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 High Value:</a:t>
            </a:r>
            <a:endParaRPr lang="en-US" dirty="0"/>
          </a:p>
        </p:txBody>
      </p:sp>
      <p:sp>
        <p:nvSpPr>
          <p:cNvPr id="3" name="Content Placeholder 2"/>
          <p:cNvSpPr>
            <a:spLocks noGrp="1"/>
          </p:cNvSpPr>
          <p:nvPr>
            <p:ph sz="quarter" idx="1"/>
          </p:nvPr>
        </p:nvSpPr>
        <p:spPr/>
        <p:txBody>
          <a:bodyPr/>
          <a:lstStyle/>
          <a:p>
            <a:r>
              <a:rPr lang="en-US" dirty="0"/>
              <a:t/>
            </a:r>
            <a:br>
              <a:rPr lang="en-US" dirty="0"/>
            </a:br>
            <a:r>
              <a:rPr lang="en-US" dirty="0"/>
              <a:t>Looking for 'special circumstances' in which the provocation would have a high value is one of the classic ways of getting 'movement'. It seems an obvious thing to do: but, like many obvious things, is rarely done.</a:t>
            </a:r>
          </a:p>
          <a:p>
            <a:r>
              <a:rPr lang="en-US" dirty="0"/>
              <a:t>Fact: Calls have all the same rate.</a:t>
            </a:r>
          </a:p>
          <a:p>
            <a:r>
              <a:rPr lang="en-US" dirty="0"/>
              <a:t>“Po” Calls do not have all same rate.</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 High Value:</a:t>
            </a:r>
            <a:endParaRPr lang="en-US" dirty="0"/>
          </a:p>
        </p:txBody>
      </p:sp>
      <p:sp>
        <p:nvSpPr>
          <p:cNvPr id="3" name="Content Placeholder 2"/>
          <p:cNvSpPr>
            <a:spLocks noGrp="1"/>
          </p:cNvSpPr>
          <p:nvPr>
            <p:ph sz="quarter" idx="1"/>
          </p:nvPr>
        </p:nvSpPr>
        <p:spPr/>
        <p:txBody>
          <a:bodyPr/>
          <a:lstStyle/>
          <a:p>
            <a:r>
              <a:rPr lang="en-US" dirty="0"/>
              <a:t>A row of public phones at the airport are all priced the same. We can challenge this. Why not have one phone which is five times the normal price for the same service? At first sight this suggestion seems only to offer a negative value. Who would want to use such a phone and pay five times the normal rate? We now look around for circumstances which would give direct value to this provocation.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smtClean="0"/>
              <a:t>High Value:</a:t>
            </a:r>
            <a:endParaRPr lang="en-US" dirty="0"/>
          </a:p>
        </p:txBody>
      </p:sp>
      <p:sp>
        <p:nvSpPr>
          <p:cNvPr id="3" name="Content Placeholder 2"/>
          <p:cNvSpPr>
            <a:spLocks noGrp="1"/>
          </p:cNvSpPr>
          <p:nvPr>
            <p:ph sz="quarter" idx="1"/>
          </p:nvPr>
        </p:nvSpPr>
        <p:spPr/>
        <p:txBody>
          <a:bodyPr/>
          <a:lstStyle/>
          <a:p>
            <a:r>
              <a:rPr lang="en-US" dirty="0"/>
              <a:t>No one would want to use this very expensive phone. So that phone booth would tend to be empty. So if you needed to make a really urgent call, you would be more likely to find an available phone. If the call was really urgent you would not mind the high price. (This idea was first suggested when mobile phones were much less common.)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algn="ctr">
              <a:buNone/>
            </a:pPr>
            <a:endParaRPr lang="en-US" dirty="0" smtClean="0"/>
          </a:p>
          <a:p>
            <a:pPr algn="ctr">
              <a:buNone/>
            </a:pPr>
            <a:endParaRPr lang="en-US" dirty="0" smtClean="0"/>
          </a:p>
          <a:p>
            <a:pPr algn="ctr">
              <a:buNone/>
            </a:pPr>
            <a:r>
              <a:rPr lang="en-US" sz="6600" dirty="0" smtClean="0"/>
              <a:t>But how? </a:t>
            </a:r>
            <a:endParaRPr lang="en-US" sz="6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dirty="0"/>
              <a:t>'Judgment' is our main thinking operation. With judgment we </a:t>
            </a:r>
            <a:r>
              <a:rPr lang="en-US" dirty="0" err="1"/>
              <a:t>recognise</a:t>
            </a:r>
            <a:r>
              <a:rPr lang="en-US" dirty="0"/>
              <a:t> standard situations and then apply standard responses. This is an excellent system which serves us well. But it is no use for creativity. If you judge a provocation you will almost certainly reject it.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dirty="0"/>
              <a:t>Instead of judgment, we need to use a very different mental exercise called 'movement'. With judgment we compare something with the past, with something we know already. With 'movement' we move forward to something new.</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dirty="0"/>
              <a:t>Lets say that you know how to play football well, and you know how to play rugby well.  What makes it possible for you to be able to play both games is the fact that you don’t mix the rules of one game with the other.  Likewise we must not mix </a:t>
            </a:r>
            <a:r>
              <a:rPr lang="en-US" dirty="0" err="1"/>
              <a:t>judgement</a:t>
            </a:r>
            <a:r>
              <a:rPr lang="en-US" dirty="0"/>
              <a:t> with movement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Lateral Thinking</a:t>
            </a:r>
            <a:endParaRPr lang="en-US" dirty="0"/>
          </a:p>
        </p:txBody>
      </p:sp>
      <p:sp>
        <p:nvSpPr>
          <p:cNvPr id="3" name="Content Placeholder 2"/>
          <p:cNvSpPr>
            <a:spLocks noGrp="1"/>
          </p:cNvSpPr>
          <p:nvPr>
            <p:ph sz="quarter" idx="1"/>
          </p:nvPr>
        </p:nvSpPr>
        <p:spPr/>
        <p:txBody>
          <a:bodyPr/>
          <a:lstStyle/>
          <a:p>
            <a:r>
              <a:rPr lang="en-US" b="1" dirty="0"/>
              <a:t>JUDGEMENT is thinking with a black hat, its caution, MOVEMENT is thinking with the green hat.</a:t>
            </a: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335</TotalTime>
  <Words>2258</Words>
  <Application>Microsoft Office PowerPoint</Application>
  <PresentationFormat>On-screen Show (4:3)</PresentationFormat>
  <Paragraphs>157</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Median</vt:lpstr>
      <vt:lpstr>Lateral thinking</vt:lpstr>
      <vt:lpstr>Lateral Thinking</vt:lpstr>
      <vt:lpstr>Lateral Thinking</vt:lpstr>
      <vt:lpstr>Lateral Thinking</vt:lpstr>
      <vt:lpstr>Slide 5</vt:lpstr>
      <vt:lpstr>Lateral Thinking</vt:lpstr>
      <vt:lpstr>Lateral Thinking</vt:lpstr>
      <vt:lpstr>Lateral Thinking</vt:lpstr>
      <vt:lpstr>Lateral Thinking</vt:lpstr>
      <vt:lpstr> Formal ways of setting up a Provocation </vt:lpstr>
      <vt:lpstr>Reversal Provocation:</vt:lpstr>
      <vt:lpstr>Reversal Provocation:</vt:lpstr>
      <vt:lpstr>Reversal Provocation:</vt:lpstr>
      <vt:lpstr>Consequences:</vt:lpstr>
      <vt:lpstr>Benefits:</vt:lpstr>
      <vt:lpstr>Circumstances:</vt:lpstr>
      <vt:lpstr>Reversal Provocation:</vt:lpstr>
      <vt:lpstr>3. Escape Provocation</vt:lpstr>
      <vt:lpstr>3. Escape Provocation</vt:lpstr>
      <vt:lpstr>3. Escape Provocation</vt:lpstr>
      <vt:lpstr>4. Exaggeration Provocation</vt:lpstr>
      <vt:lpstr>4. Exaggeration Provocation</vt:lpstr>
      <vt:lpstr>5. Wishful thinking Provocation</vt:lpstr>
      <vt:lpstr>5. Wishful thinking Provocation</vt:lpstr>
      <vt:lpstr>6. Distortion provocation</vt:lpstr>
      <vt:lpstr>6. Distortion provocation</vt:lpstr>
      <vt:lpstr>6. Distortion provocation</vt:lpstr>
      <vt:lpstr>Movement </vt:lpstr>
      <vt:lpstr>Five formal ways of getting movement:  </vt:lpstr>
      <vt:lpstr>Extracting a principle:</vt:lpstr>
      <vt:lpstr>Extracting a principle:</vt:lpstr>
      <vt:lpstr>Extracting a principle:</vt:lpstr>
      <vt:lpstr>Extracting a principle:</vt:lpstr>
      <vt:lpstr>2. Focus on Difference: </vt:lpstr>
      <vt:lpstr>2. Focus on Difference: </vt:lpstr>
      <vt:lpstr>2. Focus on Difference: </vt:lpstr>
      <vt:lpstr>2. Focus on Difference: </vt:lpstr>
      <vt:lpstr>3. Moment to Moment</vt:lpstr>
      <vt:lpstr>3. Moment to Moment</vt:lpstr>
      <vt:lpstr>4. Positive Aspects</vt:lpstr>
      <vt:lpstr>4. Positive Aspects</vt:lpstr>
      <vt:lpstr>Special Circumstances</vt:lpstr>
      <vt:lpstr>. High Value:</vt:lpstr>
      <vt:lpstr>. High Value:</vt:lpstr>
      <vt:lpstr>High Value:</vt:lpstr>
    </vt:vector>
  </TitlesOfParts>
  <Company>MCAST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paulines</dc:creator>
  <cp:lastModifiedBy>Andrew Triganza Scott</cp:lastModifiedBy>
  <cp:revision>23</cp:revision>
  <dcterms:created xsi:type="dcterms:W3CDTF">2008-11-25T08:31:43Z</dcterms:created>
  <dcterms:modified xsi:type="dcterms:W3CDTF">2011-02-01T17:32:31Z</dcterms:modified>
</cp:coreProperties>
</file>