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notesMasterIdLst>
    <p:notesMasterId r:id="rId19"/>
  </p:notesMasterIdLst>
  <p:sldIdLst>
    <p:sldId id="256" r:id="rId2"/>
    <p:sldId id="271" r:id="rId3"/>
    <p:sldId id="273" r:id="rId4"/>
    <p:sldId id="257" r:id="rId5"/>
    <p:sldId id="274" r:id="rId6"/>
    <p:sldId id="258" r:id="rId7"/>
    <p:sldId id="259" r:id="rId8"/>
    <p:sldId id="276" r:id="rId9"/>
    <p:sldId id="260" r:id="rId10"/>
    <p:sldId id="277" r:id="rId11"/>
    <p:sldId id="261" r:id="rId12"/>
    <p:sldId id="262" r:id="rId13"/>
    <p:sldId id="263" r:id="rId14"/>
    <p:sldId id="264" r:id="rId15"/>
    <p:sldId id="265" r:id="rId16"/>
    <p:sldId id="268" r:id="rId17"/>
    <p:sldId id="269" r:id="rId18"/>
  </p:sldIdLst>
  <p:sldSz cx="9144000" cy="6858000" type="screen4x3"/>
  <p:notesSz cx="6858000" cy="9144000"/>
  <p:defaultTextStyle>
    <a:defPPr>
      <a:defRPr lang="en-GB"/>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9" autoAdjust="0"/>
    <p:restoredTop sz="95492" autoAdjust="0"/>
  </p:normalViewPr>
  <p:slideViewPr>
    <p:cSldViewPr>
      <p:cViewPr varScale="1">
        <p:scale>
          <a:sx n="71" d="100"/>
          <a:sy n="71" d="100"/>
        </p:scale>
        <p:origin x="-1050"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68"/>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Times New Roman" pitchFamily="18" charset="0"/>
              </a:defRPr>
            </a:lvl1pPr>
          </a:lstStyle>
          <a:p>
            <a:endParaRPr lang="en-GB"/>
          </a:p>
        </p:txBody>
      </p:sp>
      <p:sp>
        <p:nvSpPr>
          <p:cNvPr id="4099"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Times New Roman" pitchFamily="18" charset="0"/>
              </a:defRPr>
            </a:lvl1pPr>
          </a:lstStyle>
          <a:p>
            <a:endParaRPr lang="en-GB"/>
          </a:p>
        </p:txBody>
      </p:sp>
      <p:sp>
        <p:nvSpPr>
          <p:cNvPr id="410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4101"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4102"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Times New Roman" pitchFamily="18" charset="0"/>
              </a:defRPr>
            </a:lvl1pPr>
          </a:lstStyle>
          <a:p>
            <a:endParaRPr lang="en-GB"/>
          </a:p>
        </p:txBody>
      </p:sp>
      <p:sp>
        <p:nvSpPr>
          <p:cNvPr id="4103"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Times New Roman" pitchFamily="18" charset="0"/>
              </a:defRPr>
            </a:lvl1pPr>
          </a:lstStyle>
          <a:p>
            <a:fld id="{AD696A0E-1864-4CAC-9FB7-747652B84DCF}" type="slidenum">
              <a:rPr lang="en-GB"/>
              <a:pPr/>
              <a:t>‹#›</a:t>
            </a:fld>
            <a:endParaRPr lang="en-GB"/>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itchFamily="18" charset="0"/>
        <a:ea typeface="+mn-ea"/>
        <a:cs typeface="Arial" charset="0"/>
      </a:defRPr>
    </a:lvl1pPr>
    <a:lvl2pPr marL="457200" algn="l" rtl="0" fontAlgn="base">
      <a:spcBef>
        <a:spcPct val="30000"/>
      </a:spcBef>
      <a:spcAft>
        <a:spcPct val="0"/>
      </a:spcAft>
      <a:defRPr sz="1200" kern="1200">
        <a:solidFill>
          <a:schemeClr val="tx1"/>
        </a:solidFill>
        <a:latin typeface="Times New Roman" pitchFamily="18" charset="0"/>
        <a:ea typeface="+mn-ea"/>
        <a:cs typeface="Arial" charset="0"/>
      </a:defRPr>
    </a:lvl2pPr>
    <a:lvl3pPr marL="914400" algn="l" rtl="0" fontAlgn="base">
      <a:spcBef>
        <a:spcPct val="30000"/>
      </a:spcBef>
      <a:spcAft>
        <a:spcPct val="0"/>
      </a:spcAft>
      <a:defRPr sz="1200" kern="1200">
        <a:solidFill>
          <a:schemeClr val="tx1"/>
        </a:solidFill>
        <a:latin typeface="Times New Roman" pitchFamily="18" charset="0"/>
        <a:ea typeface="+mn-ea"/>
        <a:cs typeface="Arial" charset="0"/>
      </a:defRPr>
    </a:lvl3pPr>
    <a:lvl4pPr marL="1371600" algn="l" rtl="0" fontAlgn="base">
      <a:spcBef>
        <a:spcPct val="30000"/>
      </a:spcBef>
      <a:spcAft>
        <a:spcPct val="0"/>
      </a:spcAft>
      <a:defRPr sz="1200" kern="1200">
        <a:solidFill>
          <a:schemeClr val="tx1"/>
        </a:solidFill>
        <a:latin typeface="Times New Roman" pitchFamily="18" charset="0"/>
        <a:ea typeface="+mn-ea"/>
        <a:cs typeface="Arial" charset="0"/>
      </a:defRPr>
    </a:lvl4pPr>
    <a:lvl5pPr marL="1828800" algn="l" rtl="0" fontAlgn="base">
      <a:spcBef>
        <a:spcPct val="30000"/>
      </a:spcBef>
      <a:spcAft>
        <a:spcPct val="0"/>
      </a:spcAft>
      <a:defRPr sz="1200" kern="1200">
        <a:solidFill>
          <a:schemeClr val="tx1"/>
        </a:solidFill>
        <a:latin typeface="Times New Roman" pitchFamily="18"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BA686E1-4179-4F50-8651-82D0572AF315}" type="slidenum">
              <a:rPr lang="en-GB"/>
              <a:pPr/>
              <a:t>4</a:t>
            </a:fld>
            <a:endParaRPr lang="en-GB"/>
          </a:p>
        </p:txBody>
      </p:sp>
      <p:sp>
        <p:nvSpPr>
          <p:cNvPr id="5122" name="Rectangle 2"/>
          <p:cNvSpPr>
            <a:spLocks noGrp="1" noRot="1" noChangeAspect="1" noChangeArrowheads="1" noTextEdit="1"/>
          </p:cNvSpPr>
          <p:nvPr>
            <p:ph type="sldImg"/>
          </p:nvPr>
        </p:nvSpPr>
        <p:spPr>
          <a:ln/>
        </p:spPr>
      </p:sp>
      <p:sp>
        <p:nvSpPr>
          <p:cNvPr id="5123" name="Rectangle 3"/>
          <p:cNvSpPr>
            <a:spLocks noGrp="1" noChangeArrowheads="1"/>
          </p:cNvSpPr>
          <p:nvPr>
            <p:ph type="body" idx="1"/>
          </p:nvPr>
        </p:nvSpPr>
        <p:spPr/>
        <p:txBody>
          <a:bodyPr/>
          <a:lstStyle/>
          <a:p>
            <a:r>
              <a:rPr lang="en-US"/>
              <a:t>Ergonomics is the “study of efficiency of workers and working arrangements”</a:t>
            </a:r>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7DCD626-BFE1-46B9-9C49-FA5EC4EEA9E9}" type="slidenum">
              <a:rPr lang="en-GB"/>
              <a:pPr/>
              <a:t>7</a:t>
            </a:fld>
            <a:endParaRPr lang="en-GB"/>
          </a:p>
        </p:txBody>
      </p:sp>
      <p:sp>
        <p:nvSpPr>
          <p:cNvPr id="9218" name="Rectangle 2"/>
          <p:cNvSpPr>
            <a:spLocks noGrp="1" noRot="1" noChangeAspect="1" noChangeArrowheads="1" noTextEdit="1"/>
          </p:cNvSpPr>
          <p:nvPr>
            <p:ph type="sldImg"/>
          </p:nvPr>
        </p:nvSpPr>
        <p:spPr>
          <a:ln/>
        </p:spPr>
      </p:sp>
      <p:sp>
        <p:nvSpPr>
          <p:cNvPr id="9219" name="Rectangle 3"/>
          <p:cNvSpPr>
            <a:spLocks noGrp="1" noChangeArrowheads="1"/>
          </p:cNvSpPr>
          <p:nvPr>
            <p:ph type="body" idx="1"/>
          </p:nvPr>
        </p:nvSpPr>
        <p:spPr/>
        <p:txBody>
          <a:bodyPr/>
          <a:lstStyle/>
          <a:p>
            <a:pPr>
              <a:buFont typeface="Wingdings" pitchFamily="2" charset="2"/>
              <a:buChar char="q"/>
            </a:pPr>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DA1B371-116B-44C6-A104-875F0D104F42}" type="slidenum">
              <a:rPr lang="en-GB"/>
              <a:pPr/>
              <a:t>9</a:t>
            </a:fld>
            <a:endParaRPr lang="en-GB"/>
          </a:p>
        </p:txBody>
      </p:sp>
      <p:sp>
        <p:nvSpPr>
          <p:cNvPr id="13314" name="Rectangle 2"/>
          <p:cNvSpPr>
            <a:spLocks noGrp="1" noRot="1" noChangeAspect="1" noChangeArrowheads="1" noTextEdit="1"/>
          </p:cNvSpPr>
          <p:nvPr>
            <p:ph type="sldImg"/>
          </p:nvPr>
        </p:nvSpPr>
        <p:spPr>
          <a:ln/>
        </p:spPr>
      </p:sp>
      <p:sp>
        <p:nvSpPr>
          <p:cNvPr id="13315" name="Rectangle 3"/>
          <p:cNvSpPr>
            <a:spLocks noGrp="1" noChangeArrowheads="1"/>
          </p:cNvSpPr>
          <p:nvPr>
            <p:ph type="body" idx="1"/>
          </p:nvPr>
        </p:nvSpPr>
        <p:spPr/>
        <p:txBody>
          <a:bodyPr/>
          <a:lstStyle/>
          <a:p>
            <a:endParaRPr lang="en-US"/>
          </a:p>
          <a:p>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1E894EA-DDBE-4203-91D7-6B41F78B89D3}" type="slidenum">
              <a:rPr lang="en-GB"/>
              <a:pPr/>
              <a:t>13</a:t>
            </a:fld>
            <a:endParaRPr lang="en-GB"/>
          </a:p>
        </p:txBody>
      </p:sp>
      <p:sp>
        <p:nvSpPr>
          <p:cNvPr id="18434" name="Rectangle 2"/>
          <p:cNvSpPr>
            <a:spLocks noGrp="1" noRot="1" noChangeAspect="1" noChangeArrowheads="1" noTextEdit="1"/>
          </p:cNvSpPr>
          <p:nvPr>
            <p:ph type="sldImg"/>
          </p:nvPr>
        </p:nvSpPr>
        <p:spPr>
          <a:ln/>
        </p:spPr>
      </p:sp>
      <p:sp>
        <p:nvSpPr>
          <p:cNvPr id="18435" name="Rectangle 3"/>
          <p:cNvSpPr>
            <a:spLocks noGrp="1" noChangeArrowheads="1"/>
          </p:cNvSpPr>
          <p:nvPr>
            <p:ph type="body" idx="1"/>
          </p:nvPr>
        </p:nvSpPr>
        <p:spPr/>
        <p:txBody>
          <a:bodyPr/>
          <a:lstStyle/>
          <a:p>
            <a:pPr marL="228600" indent="-228600"/>
            <a:r>
              <a:rPr lang="en-US" b="1"/>
              <a:t>The various kinds of work to be carried out at a workstation may involve (Workstation Usage):</a:t>
            </a:r>
          </a:p>
          <a:p>
            <a:pPr marL="685800" lvl="1" indent="-228600">
              <a:buFontTx/>
              <a:buChar char="•"/>
            </a:pPr>
            <a:r>
              <a:rPr lang="en-US"/>
              <a:t>Data entry involving transcription from source </a:t>
            </a:r>
          </a:p>
          <a:p>
            <a:pPr marL="685800" lvl="1" indent="-228600">
              <a:buFontTx/>
              <a:buChar char="•"/>
            </a:pPr>
            <a:r>
              <a:rPr lang="en-US"/>
              <a:t>Use of large reference manuals </a:t>
            </a:r>
          </a:p>
          <a:p>
            <a:pPr marL="685800" lvl="1" indent="-228600">
              <a:buFontTx/>
              <a:buChar char="•"/>
            </a:pPr>
            <a:r>
              <a:rPr lang="en-US"/>
              <a:t>Storage of file media</a:t>
            </a:r>
          </a:p>
          <a:p>
            <a:pPr marL="685800" lvl="1" indent="-228600">
              <a:buFontTx/>
              <a:buChar char="•"/>
            </a:pPr>
            <a:r>
              <a:rPr lang="en-US"/>
              <a:t>customer enquiries which involve customers viewing the screen display</a:t>
            </a:r>
          </a:p>
          <a:p>
            <a:pPr marL="685800" lvl="1" indent="-228600">
              <a:buFontTx/>
              <a:buChar char="•"/>
            </a:pPr>
            <a:r>
              <a:rPr lang="en-US"/>
              <a:t>Side-by-side working with another member of staff</a:t>
            </a:r>
          </a:p>
          <a:p>
            <a:pPr marL="685800" lvl="1" indent="-228600">
              <a:buFontTx/>
              <a:buChar char="•"/>
            </a:pPr>
            <a:r>
              <a:rPr lang="en-US"/>
              <a:t>Use of a mouse which requires a flat surface area for its movement</a:t>
            </a:r>
          </a:p>
          <a:p>
            <a:pPr marL="685800" lvl="1" indent="-228600">
              <a:buFontTx/>
              <a:buChar char="•"/>
            </a:pPr>
            <a:r>
              <a:rPr lang="en-US"/>
              <a:t>Some activities which do not involve the use of a computer</a:t>
            </a:r>
          </a:p>
          <a:p>
            <a:pPr marL="685800" lvl="1" indent="-228600">
              <a:buFontTx/>
              <a:buChar char="•"/>
            </a:pPr>
            <a:endParaRPr lang="en-US"/>
          </a:p>
          <a:p>
            <a:pPr marL="685800" lvl="1" indent="-228600">
              <a:buFontTx/>
              <a:buChar char="•"/>
            </a:pPr>
            <a:endParaRPr lang="en-US"/>
          </a:p>
          <a:p>
            <a:pPr marL="685800" lvl="1" indent="-228600">
              <a:buFontTx/>
              <a:buChar char="•"/>
            </a:pPr>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E10E7A9-8CB1-4123-B901-04F902A7ACE8}" type="slidenum">
              <a:rPr lang="en-GB"/>
              <a:pPr/>
              <a:t>14</a:t>
            </a:fld>
            <a:endParaRPr lang="en-GB"/>
          </a:p>
        </p:txBody>
      </p:sp>
      <p:sp>
        <p:nvSpPr>
          <p:cNvPr id="23554" name="Rectangle 2"/>
          <p:cNvSpPr>
            <a:spLocks noGrp="1" noRot="1" noChangeAspect="1" noChangeArrowheads="1" noTextEdit="1"/>
          </p:cNvSpPr>
          <p:nvPr>
            <p:ph type="sldImg"/>
          </p:nvPr>
        </p:nvSpPr>
        <p:spPr>
          <a:ln/>
        </p:spPr>
      </p:sp>
      <p:sp>
        <p:nvSpPr>
          <p:cNvPr id="2355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A1BB60F-D2AC-4408-BEF8-890DA59ED6CD}" type="slidenum">
              <a:rPr lang="en-GB"/>
              <a:pPr/>
              <a:t>16</a:t>
            </a:fld>
            <a:endParaRPr lang="en-GB"/>
          </a:p>
        </p:txBody>
      </p:sp>
      <p:sp>
        <p:nvSpPr>
          <p:cNvPr id="29698" name="Rectangle 2"/>
          <p:cNvSpPr>
            <a:spLocks noGrp="1" noRot="1" noChangeAspect="1" noChangeArrowheads="1" noTextEdit="1"/>
          </p:cNvSpPr>
          <p:nvPr>
            <p:ph type="sldImg"/>
          </p:nvPr>
        </p:nvSpPr>
        <p:spPr>
          <a:ln/>
        </p:spPr>
      </p:sp>
      <p:sp>
        <p:nvSpPr>
          <p:cNvPr id="29699" name="Rectangle 3"/>
          <p:cNvSpPr>
            <a:spLocks noGrp="1" noChangeArrowheads="1"/>
          </p:cNvSpPr>
          <p:nvPr>
            <p:ph type="body" idx="1"/>
          </p:nvPr>
        </p:nvSpPr>
        <p:spPr/>
        <p:txBody>
          <a:bodyPr/>
          <a:lstStyle/>
          <a:p>
            <a:r>
              <a:rPr lang="en-US"/>
              <a:t>c</a:t>
            </a:r>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83E85E74-1166-4ECF-BF6C-A721AAF154A6}"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042AED99-7FB4-404E-8A97-64753DCE42EC}" type="slidenum">
              <a:rPr kumimoji="0" lang="en-US" smtClean="0"/>
              <a:pPr/>
              <a:t>‹#›</a:t>
            </a:fld>
            <a:endParaRPr kumimoji="0"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42AED99-7FB4-404E-8A97-64753DCE42EC}" type="slidenum">
              <a:rPr kumimoji="0" lang="en-US" smtClean="0"/>
              <a:pPr/>
              <a:t>‹#›</a:t>
            </a:fld>
            <a:endParaRPr kumimoji="0" lang="en-US" dirty="0">
              <a:solidFill>
                <a:schemeClr val="tx2">
                  <a:shade val="90000"/>
                </a:schemeClr>
              </a:solidFill>
            </a:endParaRP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79512" y="1519572"/>
            <a:ext cx="8208912" cy="1549388"/>
          </a:xfrm>
        </p:spPr>
        <p:txBody>
          <a:bodyPr>
            <a:noAutofit/>
          </a:bodyPr>
          <a:lstStyle/>
          <a:p>
            <a:r>
              <a:rPr lang="en-GB" sz="6600" dirty="0" smtClean="0"/>
              <a:t>Personal Development</a:t>
            </a:r>
            <a:endParaRPr lang="en-GB" sz="6600" dirty="0"/>
          </a:p>
        </p:txBody>
      </p:sp>
      <p:sp>
        <p:nvSpPr>
          <p:cNvPr id="2051" name="Rectangle 3"/>
          <p:cNvSpPr>
            <a:spLocks noGrp="1" noChangeArrowheads="1"/>
          </p:cNvSpPr>
          <p:nvPr>
            <p:ph type="subTitle" idx="1"/>
          </p:nvPr>
        </p:nvSpPr>
        <p:spPr/>
        <p:txBody>
          <a:bodyPr>
            <a:normAutofit/>
          </a:bodyPr>
          <a:lstStyle/>
          <a:p>
            <a:r>
              <a:rPr lang="en-US" sz="5400">
                <a:effectLst>
                  <a:outerShdw blurRad="38100" dist="38100" dir="2700000" algn="tl">
                    <a:srgbClr val="000000">
                      <a:alpha val="43137"/>
                    </a:srgbClr>
                  </a:outerShdw>
                </a:effectLst>
              </a:rPr>
              <a:t>Health and Safety</a:t>
            </a:r>
          </a:p>
          <a:p>
            <a:endParaRPr lang="en-GB" sz="5400">
              <a:effectLst>
                <a:outerShdw blurRad="38100" dist="38100" dir="2700000" algn="tl">
                  <a:srgbClr val="000000">
                    <a:alpha val="43137"/>
                  </a:srgbClr>
                </a:outerShdw>
              </a:effectLst>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9154" name="Picture 2" descr="ERGONOMICS_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612081" y="848234"/>
            <a:ext cx="8064375" cy="5893134"/>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500034" y="214290"/>
            <a:ext cx="7384334" cy="1216025"/>
          </a:xfrm>
        </p:spPr>
        <p:txBody>
          <a:bodyPr>
            <a:noAutofit/>
          </a:bodyPr>
          <a:lstStyle/>
          <a:p>
            <a:r>
              <a:rPr lang="en-US" sz="4800" dirty="0" smtClean="0"/>
              <a:t/>
            </a:r>
            <a:br>
              <a:rPr lang="en-US" sz="4800" dirty="0" smtClean="0"/>
            </a:br>
            <a:r>
              <a:rPr lang="en-US" sz="4800" dirty="0" smtClean="0"/>
              <a:t/>
            </a:r>
            <a:br>
              <a:rPr lang="en-US" sz="4800" dirty="0" smtClean="0"/>
            </a:br>
            <a:r>
              <a:rPr lang="en-US" sz="4800" dirty="0" smtClean="0"/>
              <a:t/>
            </a:r>
            <a:br>
              <a:rPr lang="en-US" sz="4800" dirty="0" smtClean="0"/>
            </a:br>
            <a:r>
              <a:rPr lang="en-US" sz="4800" dirty="0" smtClean="0"/>
              <a:t/>
            </a:r>
            <a:br>
              <a:rPr lang="en-US" sz="4800" dirty="0" smtClean="0"/>
            </a:br>
            <a:r>
              <a:rPr lang="en-US" sz="4800" dirty="0" smtClean="0"/>
              <a:t>Repetitive </a:t>
            </a:r>
            <a:r>
              <a:rPr lang="en-US" sz="4800" dirty="0"/>
              <a:t>Strain Injury (RSI</a:t>
            </a:r>
            <a:r>
              <a:rPr lang="en-US" sz="4800" dirty="0" smtClean="0"/>
              <a:t>)</a:t>
            </a:r>
            <a:endParaRPr lang="en-GB" sz="4800" dirty="0"/>
          </a:p>
        </p:txBody>
      </p:sp>
      <p:sp>
        <p:nvSpPr>
          <p:cNvPr id="15363" name="Rectangle 3"/>
          <p:cNvSpPr>
            <a:spLocks noGrp="1" noChangeArrowheads="1"/>
          </p:cNvSpPr>
          <p:nvPr>
            <p:ph idx="1"/>
          </p:nvPr>
        </p:nvSpPr>
        <p:spPr>
          <a:xfrm>
            <a:off x="251520" y="1935480"/>
            <a:ext cx="8507288" cy="4389120"/>
          </a:xfrm>
        </p:spPr>
        <p:txBody>
          <a:bodyPr>
            <a:normAutofit/>
          </a:bodyPr>
          <a:lstStyle/>
          <a:p>
            <a:pPr marL="363538" indent="-363538">
              <a:lnSpc>
                <a:spcPct val="80000"/>
              </a:lnSpc>
            </a:pPr>
            <a:r>
              <a:rPr lang="en-US" sz="3600" dirty="0" smtClean="0"/>
              <a:t>This </a:t>
            </a:r>
            <a:r>
              <a:rPr lang="en-US" sz="3600" dirty="0" smtClean="0"/>
              <a:t>is caused by repetitive </a:t>
            </a:r>
            <a:r>
              <a:rPr lang="en-US" sz="3600" dirty="0"/>
              <a:t>finger movements over very long periods of time. </a:t>
            </a:r>
          </a:p>
          <a:p>
            <a:pPr marL="363538" indent="-363538">
              <a:lnSpc>
                <a:spcPct val="80000"/>
              </a:lnSpc>
            </a:pPr>
            <a:r>
              <a:rPr lang="en-US" sz="3600" dirty="0"/>
              <a:t>Also called </a:t>
            </a:r>
            <a:r>
              <a:rPr lang="en-US" sz="3600" i="1" dirty="0"/>
              <a:t>carpal tunnel syndrome</a:t>
            </a:r>
          </a:p>
          <a:p>
            <a:pPr marL="363538" indent="-363538">
              <a:lnSpc>
                <a:spcPct val="80000"/>
              </a:lnSpc>
            </a:pPr>
            <a:r>
              <a:rPr lang="en-US" sz="3600" dirty="0"/>
              <a:t>Special products are available to support wrists </a:t>
            </a:r>
          </a:p>
          <a:p>
            <a:pPr marL="363538" indent="-363538">
              <a:lnSpc>
                <a:spcPct val="80000"/>
              </a:lnSpc>
            </a:pPr>
            <a:r>
              <a:rPr lang="en-US" sz="3600" dirty="0"/>
              <a:t>Nerves at the edge of the hand can also become inflamed </a:t>
            </a:r>
            <a:r>
              <a:rPr lang="en-GB" sz="3600" dirty="0"/>
              <a:t/>
            </a:r>
            <a:br>
              <a:rPr lang="en-GB" sz="3600" dirty="0"/>
            </a:br>
            <a:endParaRPr lang="en-GB" sz="36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US" dirty="0"/>
              <a:t>Other Hazards</a:t>
            </a:r>
            <a:endParaRPr lang="en-GB" dirty="0"/>
          </a:p>
        </p:txBody>
      </p:sp>
      <p:sp>
        <p:nvSpPr>
          <p:cNvPr id="16387" name="Rectangle 3"/>
          <p:cNvSpPr>
            <a:spLocks noGrp="1" noChangeArrowheads="1"/>
          </p:cNvSpPr>
          <p:nvPr>
            <p:ph idx="1"/>
          </p:nvPr>
        </p:nvSpPr>
        <p:spPr/>
        <p:txBody>
          <a:bodyPr>
            <a:normAutofit/>
          </a:bodyPr>
          <a:lstStyle/>
          <a:p>
            <a:endParaRPr lang="en-US" sz="2800" dirty="0" smtClean="0"/>
          </a:p>
          <a:p>
            <a:r>
              <a:rPr lang="en-US" sz="2800" dirty="0" smtClean="0"/>
              <a:t>Electric </a:t>
            </a:r>
            <a:r>
              <a:rPr lang="en-US" sz="2800" dirty="0"/>
              <a:t>shock</a:t>
            </a:r>
          </a:p>
          <a:p>
            <a:r>
              <a:rPr lang="en-US" sz="2800" dirty="0"/>
              <a:t>Static electric shock</a:t>
            </a:r>
          </a:p>
          <a:p>
            <a:r>
              <a:rPr lang="en-US" sz="2800" dirty="0"/>
              <a:t>Injury from impact</a:t>
            </a:r>
          </a:p>
          <a:p>
            <a:r>
              <a:rPr lang="en-US" sz="2800" dirty="0"/>
              <a:t>Muscular or spinal strain</a:t>
            </a:r>
          </a:p>
          <a:p>
            <a:r>
              <a:rPr lang="en-US" sz="2800" dirty="0"/>
              <a:t>Burns, cuts or poisoning caused by equipment breakdown</a:t>
            </a:r>
          </a:p>
          <a:p>
            <a:endParaRPr lang="en-GB" sz="28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107504" y="704088"/>
            <a:ext cx="8892480" cy="1143000"/>
          </a:xfrm>
        </p:spPr>
        <p:txBody>
          <a:bodyPr>
            <a:normAutofit fontScale="90000"/>
          </a:bodyPr>
          <a:lstStyle/>
          <a:p>
            <a:r>
              <a:rPr lang="en-US" dirty="0">
                <a:effectLst>
                  <a:outerShdw blurRad="38100" dist="38100" dir="2700000" algn="tl">
                    <a:srgbClr val="000000">
                      <a:alpha val="43137"/>
                    </a:srgbClr>
                  </a:outerShdw>
                </a:effectLst>
              </a:rPr>
              <a:t>Analysis of Workstation Requirements</a:t>
            </a:r>
            <a:endParaRPr lang="en-GB" dirty="0">
              <a:effectLst>
                <a:outerShdw blurRad="38100" dist="38100" dir="2700000" algn="tl">
                  <a:srgbClr val="000000">
                    <a:alpha val="43137"/>
                  </a:srgbClr>
                </a:outerShdw>
              </a:effectLst>
            </a:endParaRPr>
          </a:p>
        </p:txBody>
      </p:sp>
      <p:sp>
        <p:nvSpPr>
          <p:cNvPr id="17411" name="Rectangle 3"/>
          <p:cNvSpPr>
            <a:spLocks noGrp="1" noChangeArrowheads="1"/>
          </p:cNvSpPr>
          <p:nvPr>
            <p:ph idx="1"/>
          </p:nvPr>
        </p:nvSpPr>
        <p:spPr>
          <a:xfrm>
            <a:off x="457200" y="2132856"/>
            <a:ext cx="8229600" cy="4191744"/>
          </a:xfrm>
        </p:spPr>
        <p:txBody>
          <a:bodyPr>
            <a:normAutofit/>
          </a:bodyPr>
          <a:lstStyle/>
          <a:p>
            <a:r>
              <a:rPr lang="en-US" sz="3600" dirty="0" smtClean="0"/>
              <a:t>Users</a:t>
            </a:r>
            <a:endParaRPr lang="en-US" sz="3600" dirty="0"/>
          </a:p>
          <a:p>
            <a:r>
              <a:rPr lang="en-US" sz="3600" dirty="0"/>
              <a:t>Existing workstations</a:t>
            </a:r>
          </a:p>
          <a:p>
            <a:r>
              <a:rPr lang="en-US" sz="3600" dirty="0"/>
              <a:t>The location of the workstation </a:t>
            </a:r>
          </a:p>
          <a:p>
            <a:r>
              <a:rPr lang="en-US" sz="3600" dirty="0"/>
              <a:t>Workstation usage</a:t>
            </a:r>
            <a:endParaRPr lang="en-GB" sz="36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1026"/>
          <p:cNvSpPr>
            <a:spLocks noGrp="1" noChangeArrowheads="1"/>
          </p:cNvSpPr>
          <p:nvPr>
            <p:ph type="title"/>
          </p:nvPr>
        </p:nvSpPr>
        <p:spPr>
          <a:xfrm>
            <a:off x="603174" y="936912"/>
            <a:ext cx="7569226" cy="1123936"/>
          </a:xfrm>
        </p:spPr>
        <p:txBody>
          <a:bodyPr>
            <a:noAutofit/>
          </a:bodyPr>
          <a:lstStyle/>
          <a:p>
            <a:r>
              <a:rPr lang="en-US" sz="4800" dirty="0"/>
              <a:t>Designing </a:t>
            </a:r>
            <a:r>
              <a:rPr lang="en-US" sz="4800" dirty="0" smtClean="0"/>
              <a:t>an Appropriate Workstation</a:t>
            </a:r>
            <a:endParaRPr lang="en-GB" sz="4800" dirty="0"/>
          </a:p>
        </p:txBody>
      </p:sp>
      <p:sp>
        <p:nvSpPr>
          <p:cNvPr id="19459" name="Rectangle 1027"/>
          <p:cNvSpPr>
            <a:spLocks noGrp="1" noChangeArrowheads="1"/>
          </p:cNvSpPr>
          <p:nvPr>
            <p:ph idx="1"/>
          </p:nvPr>
        </p:nvSpPr>
        <p:spPr>
          <a:xfrm>
            <a:off x="457200" y="2204864"/>
            <a:ext cx="8229600" cy="4389120"/>
          </a:xfrm>
        </p:spPr>
        <p:txBody>
          <a:bodyPr>
            <a:noAutofit/>
          </a:bodyPr>
          <a:lstStyle/>
          <a:p>
            <a:r>
              <a:rPr lang="en-US" sz="3200" dirty="0" smtClean="0"/>
              <a:t>Work </a:t>
            </a:r>
            <a:r>
              <a:rPr lang="en-US" sz="3200" dirty="0"/>
              <a:t>surface </a:t>
            </a:r>
          </a:p>
          <a:p>
            <a:pPr lvl="1"/>
            <a:r>
              <a:rPr lang="en-US" sz="3200" dirty="0"/>
              <a:t>Height </a:t>
            </a:r>
          </a:p>
          <a:p>
            <a:pPr lvl="2"/>
            <a:r>
              <a:rPr lang="en-US" sz="2800" dirty="0"/>
              <a:t>Should have a thigh clearance of at least 180mm</a:t>
            </a:r>
          </a:p>
          <a:p>
            <a:pPr lvl="2"/>
            <a:r>
              <a:rPr lang="en-US" sz="2800" dirty="0"/>
              <a:t>This could be insufficient for someone to sit cross legged</a:t>
            </a:r>
          </a:p>
          <a:p>
            <a:pPr lvl="1"/>
            <a:r>
              <a:rPr lang="en-US" sz="3200" dirty="0"/>
              <a:t>Area</a:t>
            </a:r>
          </a:p>
          <a:p>
            <a:pPr lvl="2"/>
            <a:r>
              <a:rPr lang="en-US" sz="2800" dirty="0"/>
              <a:t>Depends on the nature of work being carried out at the workstation</a:t>
            </a:r>
            <a:endParaRPr lang="en-GB" sz="28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26"/>
          <p:cNvSpPr>
            <a:spLocks noGrp="1" noChangeArrowheads="1"/>
          </p:cNvSpPr>
          <p:nvPr>
            <p:ph type="title"/>
          </p:nvPr>
        </p:nvSpPr>
        <p:spPr>
          <a:xfrm>
            <a:off x="451749" y="1081498"/>
            <a:ext cx="6640531" cy="1195374"/>
          </a:xfrm>
        </p:spPr>
        <p:txBody>
          <a:bodyPr>
            <a:noAutofit/>
          </a:bodyPr>
          <a:lstStyle/>
          <a:p>
            <a:r>
              <a:rPr lang="en-US" sz="4800" dirty="0"/>
              <a:t>Designing </a:t>
            </a:r>
            <a:r>
              <a:rPr lang="en-US" sz="4800" dirty="0" smtClean="0"/>
              <a:t>an Appropriate Workstation</a:t>
            </a:r>
            <a:endParaRPr lang="en-GB" sz="4800" dirty="0"/>
          </a:p>
        </p:txBody>
      </p:sp>
      <p:sp>
        <p:nvSpPr>
          <p:cNvPr id="24579" name="Rectangle 3"/>
          <p:cNvSpPr>
            <a:spLocks noGrp="1" noChangeArrowheads="1"/>
          </p:cNvSpPr>
          <p:nvPr>
            <p:ph idx="1"/>
          </p:nvPr>
        </p:nvSpPr>
        <p:spPr>
          <a:xfrm>
            <a:off x="457200" y="2280240"/>
            <a:ext cx="8229600" cy="3957072"/>
          </a:xfrm>
        </p:spPr>
        <p:txBody>
          <a:bodyPr>
            <a:normAutofit/>
          </a:bodyPr>
          <a:lstStyle/>
          <a:p>
            <a:r>
              <a:rPr lang="en-US" sz="3200" dirty="0" smtClean="0"/>
              <a:t>Chair </a:t>
            </a:r>
            <a:endParaRPr lang="en-US" sz="3200" dirty="0"/>
          </a:p>
          <a:p>
            <a:pPr lvl="1"/>
            <a:r>
              <a:rPr lang="en-US" sz="3200" dirty="0"/>
              <a:t>Should be adjustable</a:t>
            </a:r>
          </a:p>
          <a:p>
            <a:pPr lvl="1"/>
            <a:r>
              <a:rPr lang="en-US" sz="3200" dirty="0"/>
              <a:t>Support for the feet should be provided</a:t>
            </a:r>
          </a:p>
          <a:p>
            <a:pPr lvl="1"/>
            <a:r>
              <a:rPr lang="en-US" sz="3200" dirty="0"/>
              <a:t>Footrest should allow for the thighs to be slightly raised from the front edge of the chair</a:t>
            </a:r>
          </a:p>
          <a:p>
            <a:pPr lvl="1"/>
            <a:r>
              <a:rPr lang="en-US" sz="3200" dirty="0"/>
              <a:t>Should have lower back support</a:t>
            </a:r>
            <a:endParaRPr lang="en-GB" sz="32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574674" y="937482"/>
            <a:ext cx="6283341" cy="1195374"/>
          </a:xfrm>
        </p:spPr>
        <p:txBody>
          <a:bodyPr>
            <a:noAutofit/>
          </a:bodyPr>
          <a:lstStyle/>
          <a:p>
            <a:r>
              <a:rPr lang="en-US" sz="4800" dirty="0"/>
              <a:t>Designing an Appropriate Workstation</a:t>
            </a:r>
            <a:endParaRPr lang="en-GB" sz="4800" dirty="0"/>
          </a:p>
        </p:txBody>
      </p:sp>
      <p:sp>
        <p:nvSpPr>
          <p:cNvPr id="28675" name="Rectangle 3"/>
          <p:cNvSpPr>
            <a:spLocks noGrp="1" noChangeArrowheads="1"/>
          </p:cNvSpPr>
          <p:nvPr>
            <p:ph idx="1"/>
          </p:nvPr>
        </p:nvSpPr>
        <p:spPr/>
        <p:txBody>
          <a:bodyPr>
            <a:normAutofit/>
          </a:bodyPr>
          <a:lstStyle/>
          <a:p>
            <a:endParaRPr lang="en-US" sz="3200" dirty="0" smtClean="0"/>
          </a:p>
          <a:p>
            <a:r>
              <a:rPr lang="en-US" sz="3200" dirty="0" smtClean="0"/>
              <a:t>Cabling </a:t>
            </a:r>
            <a:endParaRPr lang="en-US" sz="3200" dirty="0"/>
          </a:p>
          <a:p>
            <a:pPr lvl="1"/>
            <a:r>
              <a:rPr lang="en-US" sz="3200" dirty="0"/>
              <a:t>Avoid loose cabling under the desks</a:t>
            </a:r>
          </a:p>
          <a:p>
            <a:pPr lvl="2"/>
            <a:r>
              <a:rPr lang="en-US" sz="2800" dirty="0"/>
              <a:t>Can cause injury to staff</a:t>
            </a:r>
          </a:p>
          <a:p>
            <a:pPr lvl="2"/>
            <a:r>
              <a:rPr lang="en-US" sz="2800" dirty="0"/>
              <a:t>Hardware can be pulled and as a result be damaged or can result in loss of data and system use</a:t>
            </a:r>
            <a:endParaRPr lang="en-GB" sz="28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574674" y="836712"/>
            <a:ext cx="6426217" cy="1195374"/>
          </a:xfrm>
        </p:spPr>
        <p:txBody>
          <a:bodyPr>
            <a:noAutofit/>
          </a:bodyPr>
          <a:lstStyle/>
          <a:p>
            <a:r>
              <a:rPr lang="en-US" sz="4800" dirty="0"/>
              <a:t>Designing an Appropriate Workstation</a:t>
            </a:r>
            <a:endParaRPr lang="en-GB" sz="4800" dirty="0"/>
          </a:p>
        </p:txBody>
      </p:sp>
      <p:sp>
        <p:nvSpPr>
          <p:cNvPr id="30723" name="Rectangle 3"/>
          <p:cNvSpPr>
            <a:spLocks noGrp="1" noChangeArrowheads="1"/>
          </p:cNvSpPr>
          <p:nvPr>
            <p:ph idx="1"/>
          </p:nvPr>
        </p:nvSpPr>
        <p:spPr>
          <a:xfrm>
            <a:off x="457200" y="2136224"/>
            <a:ext cx="8229600" cy="4389120"/>
          </a:xfrm>
        </p:spPr>
        <p:txBody>
          <a:bodyPr>
            <a:noAutofit/>
          </a:bodyPr>
          <a:lstStyle/>
          <a:p>
            <a:r>
              <a:rPr lang="en-US" sz="3200" dirty="0" smtClean="0"/>
              <a:t>Office </a:t>
            </a:r>
            <a:r>
              <a:rPr lang="en-US" sz="3200" dirty="0"/>
              <a:t>layout</a:t>
            </a:r>
          </a:p>
          <a:p>
            <a:pPr lvl="1"/>
            <a:r>
              <a:rPr lang="en-US" dirty="0"/>
              <a:t>Temperature of room should be constant and comfortable</a:t>
            </a:r>
          </a:p>
          <a:p>
            <a:pPr lvl="1"/>
            <a:r>
              <a:rPr lang="en-US" dirty="0"/>
              <a:t>Computer equipment should not be placed next to a </a:t>
            </a:r>
            <a:r>
              <a:rPr lang="en-US" dirty="0" smtClean="0"/>
              <a:t>heater due to overheating. </a:t>
            </a:r>
            <a:endParaRPr lang="en-US" dirty="0"/>
          </a:p>
          <a:p>
            <a:pPr lvl="1"/>
            <a:r>
              <a:rPr lang="en-US" dirty="0"/>
              <a:t>Screens should be protected from direct sunlight</a:t>
            </a:r>
          </a:p>
          <a:p>
            <a:pPr lvl="1"/>
            <a:r>
              <a:rPr lang="en-US" dirty="0"/>
              <a:t>Sufficient space for staff to move around</a:t>
            </a:r>
          </a:p>
          <a:p>
            <a:pPr lvl="1"/>
            <a:r>
              <a:rPr lang="en-US" dirty="0"/>
              <a:t>Workstations should have sufficient space to allow routine maintenance and cleaning to be carried out</a:t>
            </a:r>
          </a:p>
          <a:p>
            <a:pPr lvl="1"/>
            <a:r>
              <a:rPr lang="en-US" dirty="0"/>
              <a:t>Easy access to fire fighting equipment and fire exits should be kept clear</a:t>
            </a:r>
          </a:p>
          <a:p>
            <a:pPr lvl="1"/>
            <a:endParaRPr lang="en-GB" sz="2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r>
              <a:rPr lang="en-US"/>
              <a:t>Health and Safety</a:t>
            </a:r>
          </a:p>
        </p:txBody>
      </p:sp>
      <p:sp>
        <p:nvSpPr>
          <p:cNvPr id="36867" name="Rectangle 3"/>
          <p:cNvSpPr>
            <a:spLocks noGrp="1" noChangeArrowheads="1"/>
          </p:cNvSpPr>
          <p:nvPr>
            <p:ph idx="1"/>
          </p:nvPr>
        </p:nvSpPr>
        <p:spPr>
          <a:xfrm>
            <a:off x="457200" y="1600200"/>
            <a:ext cx="4619625" cy="4525963"/>
          </a:xfrm>
        </p:spPr>
        <p:txBody>
          <a:bodyPr>
            <a:noAutofit/>
          </a:bodyPr>
          <a:lstStyle/>
          <a:p>
            <a:endParaRPr lang="en-US" sz="2800" dirty="0" smtClean="0">
              <a:solidFill>
                <a:schemeClr val="accent1">
                  <a:lumMod val="75000"/>
                </a:schemeClr>
              </a:solidFill>
              <a:effectLst>
                <a:outerShdw blurRad="38100" dist="38100" dir="2700000" algn="tl">
                  <a:srgbClr val="000000">
                    <a:alpha val="43137"/>
                  </a:srgbClr>
                </a:outerShdw>
              </a:effectLst>
            </a:endParaRPr>
          </a:p>
          <a:p>
            <a:r>
              <a:rPr lang="en-US" sz="2800" dirty="0" smtClean="0">
                <a:solidFill>
                  <a:schemeClr val="accent1">
                    <a:lumMod val="75000"/>
                  </a:schemeClr>
                </a:solidFill>
                <a:effectLst>
                  <a:outerShdw blurRad="38100" dist="38100" dir="2700000" algn="tl">
                    <a:srgbClr val="000000">
                      <a:alpha val="43137"/>
                    </a:srgbClr>
                  </a:outerShdw>
                </a:effectLst>
              </a:rPr>
              <a:t>Definition</a:t>
            </a:r>
            <a:endParaRPr lang="en-US" sz="2800" dirty="0">
              <a:solidFill>
                <a:schemeClr val="accent1">
                  <a:lumMod val="75000"/>
                </a:schemeClr>
              </a:solidFill>
              <a:effectLst>
                <a:outerShdw blurRad="38100" dist="38100" dir="2700000" algn="tl">
                  <a:srgbClr val="000000">
                    <a:alpha val="43137"/>
                  </a:srgbClr>
                </a:outerShdw>
              </a:effectLst>
            </a:endParaRPr>
          </a:p>
          <a:p>
            <a:pPr lvl="1"/>
            <a:r>
              <a:rPr lang="en-US" sz="2800" dirty="0">
                <a:solidFill>
                  <a:schemeClr val="accent1">
                    <a:lumMod val="75000"/>
                  </a:schemeClr>
                </a:solidFill>
                <a:effectLst>
                  <a:outerShdw blurRad="38100" dist="38100" dir="2700000" algn="tl">
                    <a:srgbClr val="000000">
                      <a:alpha val="43137"/>
                    </a:srgbClr>
                  </a:outerShdw>
                </a:effectLst>
              </a:rPr>
              <a:t>Occupational safety and health is the discipline concerned with preserving and protecting human and facility resources in the workplace. </a:t>
            </a:r>
            <a:br>
              <a:rPr lang="en-US" sz="2800" dirty="0">
                <a:solidFill>
                  <a:schemeClr val="accent1">
                    <a:lumMod val="75000"/>
                  </a:schemeClr>
                </a:solidFill>
                <a:effectLst>
                  <a:outerShdw blurRad="38100" dist="38100" dir="2700000" algn="tl">
                    <a:srgbClr val="000000">
                      <a:alpha val="43137"/>
                    </a:srgbClr>
                  </a:outerShdw>
                </a:effectLst>
              </a:rPr>
            </a:br>
            <a:endParaRPr lang="en-US" sz="2800" dirty="0">
              <a:solidFill>
                <a:schemeClr val="accent1">
                  <a:lumMod val="75000"/>
                </a:schemeClr>
              </a:solidFill>
              <a:effectLst>
                <a:outerShdw blurRad="38100" dist="38100" dir="2700000" algn="tl">
                  <a:srgbClr val="000000">
                    <a:alpha val="43137"/>
                  </a:srgbClr>
                </a:outerShdw>
              </a:effectLst>
            </a:endParaRPr>
          </a:p>
        </p:txBody>
      </p:sp>
      <p:pic>
        <p:nvPicPr>
          <p:cNvPr id="36869" name="Picture 5" descr="H&amp;S"/>
          <p:cNvPicPr>
            <a:picLocks noChangeAspect="1" noChangeArrowheads="1"/>
          </p:cNvPicPr>
          <p:nvPr/>
        </p:nvPicPr>
        <p:blipFill>
          <a:blip r:embed="rId2" cstate="print"/>
          <a:srcRect/>
          <a:stretch>
            <a:fillRect/>
          </a:stretch>
        </p:blipFill>
        <p:spPr bwMode="auto">
          <a:xfrm>
            <a:off x="5364163" y="2060575"/>
            <a:ext cx="3409950" cy="3429000"/>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r>
              <a:rPr lang="en-US" sz="3600"/>
              <a:t>Occupational Health and Safety in ICT</a:t>
            </a:r>
          </a:p>
        </p:txBody>
      </p:sp>
      <p:sp>
        <p:nvSpPr>
          <p:cNvPr id="44035" name="Rectangle 3"/>
          <p:cNvSpPr>
            <a:spLocks noGrp="1" noChangeArrowheads="1"/>
          </p:cNvSpPr>
          <p:nvPr>
            <p:ph idx="1"/>
          </p:nvPr>
        </p:nvSpPr>
        <p:spPr>
          <a:xfrm>
            <a:off x="457200" y="2151504"/>
            <a:ext cx="8229600" cy="3149704"/>
          </a:xfrm>
        </p:spPr>
        <p:txBody>
          <a:bodyPr>
            <a:normAutofit/>
          </a:bodyPr>
          <a:lstStyle/>
          <a:p>
            <a:r>
              <a:rPr lang="en-US" sz="3200" dirty="0" smtClean="0">
                <a:solidFill>
                  <a:schemeClr val="accent1">
                    <a:lumMod val="75000"/>
                  </a:schemeClr>
                </a:solidFill>
              </a:rPr>
              <a:t>European </a:t>
            </a:r>
            <a:r>
              <a:rPr lang="en-US" sz="3200" dirty="0">
                <a:solidFill>
                  <a:schemeClr val="accent1">
                    <a:lumMod val="75000"/>
                  </a:schemeClr>
                </a:solidFill>
              </a:rPr>
              <a:t>regulations exist to protect the health and safety of employees who use computers for a considerable part of their working day. </a:t>
            </a:r>
          </a:p>
        </p:txBody>
      </p:sp>
      <p:pic>
        <p:nvPicPr>
          <p:cNvPr id="44037" name="Picture 5" descr="safety"/>
          <p:cNvPicPr>
            <a:picLocks noChangeAspect="1" noChangeArrowheads="1"/>
          </p:cNvPicPr>
          <p:nvPr/>
        </p:nvPicPr>
        <p:blipFill>
          <a:blip r:embed="rId2" cstate="print"/>
          <a:srcRect/>
          <a:stretch>
            <a:fillRect/>
          </a:stretch>
        </p:blipFill>
        <p:spPr bwMode="auto">
          <a:xfrm>
            <a:off x="3995936" y="3645024"/>
            <a:ext cx="2725737" cy="2725738"/>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457200" y="341784"/>
            <a:ext cx="8229600" cy="1143000"/>
          </a:xfrm>
        </p:spPr>
        <p:txBody>
          <a:bodyPr/>
          <a:lstStyle/>
          <a:p>
            <a:r>
              <a:rPr lang="en-US" dirty="0" smtClean="0"/>
              <a:t>Ergonomics </a:t>
            </a:r>
            <a:r>
              <a:rPr lang="en-US" sz="3200" dirty="0" smtClean="0"/>
              <a:t>(law at work)</a:t>
            </a:r>
            <a:endParaRPr lang="en-GB" sz="3200" dirty="0"/>
          </a:p>
        </p:txBody>
      </p:sp>
      <p:sp>
        <p:nvSpPr>
          <p:cNvPr id="3075" name="Rectangle 3"/>
          <p:cNvSpPr>
            <a:spLocks noGrp="1" noChangeArrowheads="1"/>
          </p:cNvSpPr>
          <p:nvPr>
            <p:ph idx="1"/>
          </p:nvPr>
        </p:nvSpPr>
        <p:spPr>
          <a:xfrm>
            <a:off x="395536" y="1628800"/>
            <a:ext cx="8229600" cy="4389120"/>
          </a:xfrm>
        </p:spPr>
        <p:txBody>
          <a:bodyPr>
            <a:noAutofit/>
          </a:bodyPr>
          <a:lstStyle/>
          <a:p>
            <a:pPr>
              <a:lnSpc>
                <a:spcPct val="90000"/>
              </a:lnSpc>
            </a:pPr>
            <a:r>
              <a:rPr lang="en-US" sz="2400" dirty="0">
                <a:solidFill>
                  <a:schemeClr val="accent1">
                    <a:lumMod val="75000"/>
                  </a:schemeClr>
                </a:solidFill>
              </a:rPr>
              <a:t>Ergonomics is the study of how working conditions, machines and equipment can be arranged in order that people can work with them more efficiently. </a:t>
            </a:r>
            <a:r>
              <a:rPr lang="en-US" sz="2400" dirty="0" smtClean="0">
                <a:solidFill>
                  <a:schemeClr val="hlink"/>
                </a:solidFill>
              </a:rPr>
              <a:t/>
            </a:r>
            <a:br>
              <a:rPr lang="en-US" sz="2400" dirty="0" smtClean="0">
                <a:solidFill>
                  <a:schemeClr val="hlink"/>
                </a:solidFill>
              </a:rPr>
            </a:br>
            <a:endParaRPr lang="en-US" sz="2400" dirty="0" smtClean="0">
              <a:solidFill>
                <a:schemeClr val="hlink"/>
              </a:solidFill>
            </a:endParaRPr>
          </a:p>
          <a:p>
            <a:pPr lvl="1">
              <a:lnSpc>
                <a:spcPct val="90000"/>
              </a:lnSpc>
            </a:pPr>
            <a:r>
              <a:rPr lang="en-US" b="1" dirty="0" smtClean="0"/>
              <a:t>Seating</a:t>
            </a:r>
            <a:r>
              <a:rPr lang="en-US" dirty="0" smtClean="0"/>
              <a:t> - Chairs </a:t>
            </a:r>
            <a:r>
              <a:rPr lang="en-US" dirty="0"/>
              <a:t>with adjustable height and back-rest are recommended. When seated correctly, the lower arms and thighs should be in a roughly horizontal position while working at the keyboard. </a:t>
            </a:r>
            <a:endParaRPr lang="en-US" dirty="0" smtClean="0"/>
          </a:p>
          <a:p>
            <a:pPr lvl="1">
              <a:lnSpc>
                <a:spcPct val="90000"/>
              </a:lnSpc>
            </a:pPr>
            <a:r>
              <a:rPr lang="en-US" b="1" dirty="0" smtClean="0"/>
              <a:t>Worktops</a:t>
            </a:r>
            <a:r>
              <a:rPr lang="en-US" dirty="0" smtClean="0"/>
              <a:t> </a:t>
            </a:r>
            <a:r>
              <a:rPr lang="en-US" dirty="0"/>
              <a:t>- A fixed height between 660-730mm is required (720mm is recommended). A worktop depth of 760-840 mm is required to give the user sufficient distance from the screen while working. Matt worktops in a cream or beige </a:t>
            </a:r>
            <a:r>
              <a:rPr lang="en-US" dirty="0" err="1"/>
              <a:t>colour</a:t>
            </a:r>
            <a:r>
              <a:rPr lang="en-US" dirty="0"/>
              <a:t> are recommended in order to reduce glare</a:t>
            </a:r>
            <a:r>
              <a:rPr lang="en-US" sz="2800" dirty="0"/>
              <a:t>. </a:t>
            </a:r>
            <a:endParaRPr lang="en-GB" sz="2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3" name="Rectangle 3"/>
          <p:cNvSpPr>
            <a:spLocks noGrp="1" noChangeArrowheads="1"/>
          </p:cNvSpPr>
          <p:nvPr>
            <p:ph idx="1"/>
          </p:nvPr>
        </p:nvSpPr>
        <p:spPr>
          <a:xfrm>
            <a:off x="395536" y="1463887"/>
            <a:ext cx="8186766" cy="4197361"/>
          </a:xfrm>
        </p:spPr>
        <p:txBody>
          <a:bodyPr>
            <a:noAutofit/>
          </a:bodyPr>
          <a:lstStyle/>
          <a:p>
            <a:pPr lvl="1"/>
            <a:r>
              <a:rPr lang="en-US" sz="2800" b="1" dirty="0" smtClean="0"/>
              <a:t>Screens</a:t>
            </a:r>
            <a:r>
              <a:rPr lang="en-US" sz="2800" dirty="0" smtClean="0"/>
              <a:t> </a:t>
            </a:r>
            <a:r>
              <a:rPr lang="en-US" sz="2800" dirty="0"/>
              <a:t>- All new screens must be fitted with tilt and swivel stands. Sufficient room is needed for the screen to be moved back and forward. Ideally, the top of the screen should be at eye level</a:t>
            </a:r>
            <a:r>
              <a:rPr lang="en-US" sz="2800" dirty="0" smtClean="0"/>
              <a:t>.</a:t>
            </a:r>
          </a:p>
          <a:p>
            <a:pPr lvl="1"/>
            <a:r>
              <a:rPr lang="en-US" sz="2800" b="1" dirty="0" smtClean="0"/>
              <a:t>Lighting</a:t>
            </a:r>
            <a:r>
              <a:rPr lang="en-US" sz="2800" dirty="0" smtClean="0"/>
              <a:t> - Windows should be fitted with non-reflective blinds, preferably beige in </a:t>
            </a:r>
            <a:r>
              <a:rPr lang="en-US" sz="2800" dirty="0" err="1" smtClean="0"/>
              <a:t>colour</a:t>
            </a:r>
            <a:r>
              <a:rPr lang="en-US" sz="2800" dirty="0" smtClean="0"/>
              <a:t>. Consideration should be given to positioning of the screen away from light reflection and glare. The optimum position is at right angles to the source of natural light.</a:t>
            </a:r>
          </a:p>
          <a:p>
            <a:pPr lvl="1">
              <a:buNone/>
            </a:pPr>
            <a:endParaRPr lang="en-US" sz="2800" dirty="0"/>
          </a:p>
        </p:txBody>
      </p:sp>
      <p:sp>
        <p:nvSpPr>
          <p:cNvPr id="3" name="TextBox 2"/>
          <p:cNvSpPr txBox="1"/>
          <p:nvPr/>
        </p:nvSpPr>
        <p:spPr>
          <a:xfrm>
            <a:off x="1071538" y="571480"/>
            <a:ext cx="3571900" cy="677108"/>
          </a:xfrm>
          <a:prstGeom prst="rect">
            <a:avLst/>
          </a:prstGeom>
          <a:noFill/>
        </p:spPr>
        <p:txBody>
          <a:bodyPr wrap="square" rtlCol="0">
            <a:spAutoFit/>
          </a:bodyPr>
          <a:lstStyle/>
          <a:p>
            <a:r>
              <a:rPr lang="en-GB" sz="3800" dirty="0" smtClean="0">
                <a:solidFill>
                  <a:schemeClr val="tx2"/>
                </a:solidFill>
                <a:latin typeface="+mj-lt"/>
                <a:ea typeface="+mj-ea"/>
                <a:cs typeface="+mj-cs"/>
              </a:rPr>
              <a:t>Cont....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1026"/>
          <p:cNvSpPr>
            <a:spLocks noGrp="1" noChangeArrowheads="1"/>
          </p:cNvSpPr>
          <p:nvPr>
            <p:ph type="ctrTitle"/>
          </p:nvPr>
        </p:nvSpPr>
        <p:spPr>
          <a:xfrm>
            <a:off x="683568" y="908720"/>
            <a:ext cx="7674076" cy="1835140"/>
          </a:xfrm>
        </p:spPr>
        <p:txBody>
          <a:bodyPr>
            <a:normAutofit/>
          </a:bodyPr>
          <a:lstStyle/>
          <a:p>
            <a:pPr algn="ctr"/>
            <a:r>
              <a:rPr lang="en-US" dirty="0"/>
              <a:t>Hazards to Operator Health and Efficiency</a:t>
            </a:r>
            <a:endParaRPr lang="en-GB" dirty="0"/>
          </a:p>
        </p:txBody>
      </p:sp>
      <p:pic>
        <p:nvPicPr>
          <p:cNvPr id="6149" name="Picture 1029" descr="symbol2d"/>
          <p:cNvPicPr>
            <a:picLocks noChangeAspect="1" noChangeArrowheads="1"/>
          </p:cNvPicPr>
          <p:nvPr/>
        </p:nvPicPr>
        <p:blipFill>
          <a:blip r:embed="rId2" cstate="print"/>
          <a:srcRect/>
          <a:stretch>
            <a:fillRect/>
          </a:stretch>
        </p:blipFill>
        <p:spPr bwMode="auto">
          <a:xfrm>
            <a:off x="2699792" y="2996952"/>
            <a:ext cx="3384376" cy="3480949"/>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457200" y="548680"/>
            <a:ext cx="8229600" cy="1143000"/>
          </a:xfrm>
        </p:spPr>
        <p:txBody>
          <a:bodyPr/>
          <a:lstStyle/>
          <a:p>
            <a:r>
              <a:rPr lang="en-US" dirty="0"/>
              <a:t>Visual Fatigue</a:t>
            </a:r>
            <a:endParaRPr lang="en-GB" dirty="0"/>
          </a:p>
        </p:txBody>
      </p:sp>
      <p:sp>
        <p:nvSpPr>
          <p:cNvPr id="8196" name="Rectangle 4"/>
          <p:cNvSpPr>
            <a:spLocks noGrp="1" noChangeArrowheads="1"/>
          </p:cNvSpPr>
          <p:nvPr>
            <p:ph idx="1"/>
          </p:nvPr>
        </p:nvSpPr>
        <p:spPr/>
        <p:txBody>
          <a:bodyPr>
            <a:noAutofit/>
          </a:bodyPr>
          <a:lstStyle/>
          <a:p>
            <a:pPr marL="363538" indent="-363538">
              <a:buClr>
                <a:schemeClr val="tx1"/>
              </a:buClr>
              <a:buFont typeface="Wingdings" pitchFamily="2" charset="2"/>
              <a:buChar char="q"/>
            </a:pPr>
            <a:r>
              <a:rPr lang="en-US" sz="2800" dirty="0"/>
              <a:t>Screen glare </a:t>
            </a:r>
          </a:p>
          <a:p>
            <a:pPr marL="363538" indent="-363538">
              <a:buClr>
                <a:schemeClr val="tx1"/>
              </a:buClr>
              <a:buFont typeface="Wingdings" pitchFamily="2" charset="2"/>
              <a:buChar char="q"/>
            </a:pPr>
            <a:r>
              <a:rPr lang="en-US" sz="2800" dirty="0"/>
              <a:t>Poor character-definition on screen</a:t>
            </a:r>
          </a:p>
          <a:p>
            <a:pPr marL="363538" indent="-363538">
              <a:buClr>
                <a:schemeClr val="tx1"/>
              </a:buClr>
              <a:buFont typeface="Wingdings" pitchFamily="2" charset="2"/>
              <a:buChar char="q"/>
            </a:pPr>
            <a:r>
              <a:rPr lang="en-US" sz="2800" dirty="0"/>
              <a:t>Excessive periods of screen </a:t>
            </a:r>
            <a:r>
              <a:rPr lang="en-US" sz="2800" dirty="0" smtClean="0"/>
              <a:t>viewing</a:t>
            </a:r>
            <a:endParaRPr lang="en-US" sz="2800" dirty="0"/>
          </a:p>
          <a:p>
            <a:pPr marL="363538" indent="-363538">
              <a:buClr>
                <a:schemeClr val="tx1"/>
              </a:buClr>
              <a:buFont typeface="Wingdings" pitchFamily="2" charset="2"/>
              <a:buChar char="q"/>
            </a:pPr>
            <a:r>
              <a:rPr lang="en-US" sz="2800" dirty="0"/>
              <a:t>Screen flicker</a:t>
            </a:r>
          </a:p>
          <a:p>
            <a:pPr marL="363538" indent="-363538">
              <a:buClr>
                <a:schemeClr val="tx1"/>
              </a:buClr>
              <a:buFont typeface="Wingdings" pitchFamily="2" charset="2"/>
              <a:buChar char="q"/>
            </a:pPr>
            <a:r>
              <a:rPr lang="en-US" sz="2800" dirty="0"/>
              <a:t>Screen reflection</a:t>
            </a:r>
          </a:p>
          <a:p>
            <a:pPr marL="363538" indent="-363538">
              <a:buClr>
                <a:schemeClr val="tx1"/>
              </a:buClr>
              <a:buFont typeface="Wingdings" pitchFamily="2" charset="2"/>
              <a:buChar char="q"/>
            </a:pPr>
            <a:r>
              <a:rPr lang="en-US" sz="2800" dirty="0"/>
              <a:t>Insufficient or excessive ambient (surrounding) lighting</a:t>
            </a:r>
          </a:p>
          <a:p>
            <a:pPr marL="363538" indent="-363538">
              <a:buClr>
                <a:schemeClr val="tx1"/>
              </a:buClr>
              <a:buFont typeface="Wingdings" pitchFamily="2" charset="2"/>
              <a:buChar char="q"/>
            </a:pPr>
            <a:r>
              <a:rPr lang="en-US" sz="2800" dirty="0"/>
              <a:t>Frequent</a:t>
            </a:r>
            <a:r>
              <a:rPr lang="en-US" sz="2800" dirty="0" smtClean="0"/>
              <a:t>, excessive </a:t>
            </a:r>
            <a:r>
              <a:rPr lang="en-US" sz="2800" dirty="0"/>
              <a:t>eye movement when switching between screen and document</a:t>
            </a:r>
            <a:endParaRPr lang="en-GB" sz="2800" dirty="0"/>
          </a:p>
          <a:p>
            <a:endParaRPr lang="en-GB" sz="2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1" name="Rectangle 3"/>
          <p:cNvSpPr>
            <a:spLocks noGrp="1" noChangeArrowheads="1"/>
          </p:cNvSpPr>
          <p:nvPr>
            <p:ph idx="1"/>
          </p:nvPr>
        </p:nvSpPr>
        <p:spPr>
          <a:xfrm>
            <a:off x="395536" y="1844824"/>
            <a:ext cx="8229600" cy="4032448"/>
          </a:xfrm>
        </p:spPr>
        <p:txBody>
          <a:bodyPr>
            <a:normAutofit/>
          </a:bodyPr>
          <a:lstStyle/>
          <a:p>
            <a:r>
              <a:rPr lang="en-US" sz="2800" b="1" dirty="0" smtClean="0"/>
              <a:t>Eye </a:t>
            </a:r>
            <a:r>
              <a:rPr lang="en-US" sz="2800" b="1" dirty="0"/>
              <a:t>Strain</a:t>
            </a:r>
            <a:r>
              <a:rPr lang="en-US" sz="2800" dirty="0"/>
              <a:t> - In order to reduce eyestrain, users should be encouraged to look away from the screen and focus on a distant object from time to time - this will relax their eye muscles</a:t>
            </a:r>
            <a:r>
              <a:rPr lang="en-US" sz="2800" dirty="0" smtClean="0"/>
              <a:t>.</a:t>
            </a:r>
          </a:p>
          <a:p>
            <a:endParaRPr lang="en-US" sz="1400" dirty="0"/>
          </a:p>
          <a:p>
            <a:r>
              <a:rPr lang="en-US" sz="2800" dirty="0"/>
              <a:t>The wearing of spectacles also helps prevent possible soreness caused by the bombardment of </a:t>
            </a:r>
            <a:r>
              <a:rPr lang="en-US" sz="2800" dirty="0" err="1"/>
              <a:t>ionised</a:t>
            </a:r>
            <a:r>
              <a:rPr lang="en-US" sz="2800" dirty="0"/>
              <a:t> dust particles from the screen. </a:t>
            </a:r>
          </a:p>
        </p:txBody>
      </p:sp>
      <p:pic>
        <p:nvPicPr>
          <p:cNvPr id="48133" name="Picture 5" descr="eyes"/>
          <p:cNvPicPr>
            <a:picLocks noChangeAspect="1" noChangeArrowheads="1"/>
          </p:cNvPicPr>
          <p:nvPr/>
        </p:nvPicPr>
        <p:blipFill>
          <a:blip r:embed="rId2" cstate="print"/>
          <a:srcRect/>
          <a:stretch>
            <a:fillRect/>
          </a:stretch>
        </p:blipFill>
        <p:spPr bwMode="auto">
          <a:xfrm>
            <a:off x="7020272" y="5085184"/>
            <a:ext cx="1241004" cy="1241004"/>
          </a:xfrm>
          <a:prstGeom prst="rect">
            <a:avLst/>
          </a:prstGeom>
          <a:noFill/>
        </p:spPr>
      </p:pic>
      <p:sp>
        <p:nvSpPr>
          <p:cNvPr id="4" name="TextBox 3"/>
          <p:cNvSpPr txBox="1"/>
          <p:nvPr/>
        </p:nvSpPr>
        <p:spPr>
          <a:xfrm>
            <a:off x="642910" y="714356"/>
            <a:ext cx="4825616" cy="677108"/>
          </a:xfrm>
          <a:prstGeom prst="rect">
            <a:avLst/>
          </a:prstGeom>
          <a:noFill/>
        </p:spPr>
        <p:txBody>
          <a:bodyPr wrap="none" rtlCol="0">
            <a:spAutoFit/>
          </a:bodyPr>
          <a:lstStyle/>
          <a:p>
            <a:r>
              <a:rPr lang="en-US" sz="3800" dirty="0" smtClean="0">
                <a:solidFill>
                  <a:schemeClr val="tx2"/>
                </a:solidFill>
                <a:latin typeface="+mj-lt"/>
                <a:ea typeface="+mj-ea"/>
                <a:cs typeface="+mj-cs"/>
              </a:rPr>
              <a:t>Visual Fatigue </a:t>
            </a:r>
            <a:r>
              <a:rPr lang="en-US" sz="2800" dirty="0" smtClean="0">
                <a:solidFill>
                  <a:schemeClr val="tx2"/>
                </a:solidFill>
                <a:latin typeface="+mj-lt"/>
                <a:ea typeface="+mj-ea"/>
                <a:cs typeface="+mj-cs"/>
              </a:rPr>
              <a:t>cont…</a:t>
            </a:r>
            <a:endParaRPr lang="en-GB" sz="2800" dirty="0">
              <a:solidFill>
                <a:schemeClr val="tx2"/>
              </a:solidFill>
              <a:latin typeface="+mj-lt"/>
              <a:ea typeface="+mj-ea"/>
              <a:cs typeface="+mj-cs"/>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en-US"/>
              <a:t>Bodily Fatigue</a:t>
            </a:r>
            <a:endParaRPr lang="en-GB"/>
          </a:p>
        </p:txBody>
      </p:sp>
      <p:sp>
        <p:nvSpPr>
          <p:cNvPr id="11268" name="Rectangle 4"/>
          <p:cNvSpPr>
            <a:spLocks noGrp="1" noChangeArrowheads="1"/>
          </p:cNvSpPr>
          <p:nvPr>
            <p:ph idx="1"/>
          </p:nvPr>
        </p:nvSpPr>
        <p:spPr/>
        <p:txBody>
          <a:bodyPr>
            <a:normAutofit/>
          </a:bodyPr>
          <a:lstStyle/>
          <a:p>
            <a:endParaRPr lang="en-US" sz="2800" dirty="0" smtClean="0"/>
          </a:p>
          <a:p>
            <a:r>
              <a:rPr lang="en-US" sz="2800" dirty="0" smtClean="0"/>
              <a:t>Adopting </a:t>
            </a:r>
            <a:r>
              <a:rPr lang="en-US" sz="2800" dirty="0"/>
              <a:t>poor seating posture</a:t>
            </a:r>
          </a:p>
          <a:p>
            <a:r>
              <a:rPr lang="en-US" sz="2800" dirty="0"/>
              <a:t>Bending frequently to reach various parts of the workstation</a:t>
            </a:r>
          </a:p>
          <a:p>
            <a:r>
              <a:rPr lang="en-US" sz="2800" dirty="0"/>
              <a:t>RSI</a:t>
            </a:r>
          </a:p>
          <a:p>
            <a:r>
              <a:rPr lang="en-US" sz="2800" dirty="0"/>
              <a:t>Holding the head at an awkward angle to view the screen or document</a:t>
            </a:r>
            <a:endParaRPr lang="en-GB" sz="28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217</TotalTime>
  <Words>660</Words>
  <Application>Microsoft Office PowerPoint</Application>
  <PresentationFormat>On-screen Show (4:3)</PresentationFormat>
  <Paragraphs>95</Paragraphs>
  <Slides>17</Slides>
  <Notes>6</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Flow</vt:lpstr>
      <vt:lpstr>Personal Development</vt:lpstr>
      <vt:lpstr>Health and Safety</vt:lpstr>
      <vt:lpstr>Occupational Health and Safety in ICT</vt:lpstr>
      <vt:lpstr>Ergonomics (law at work)</vt:lpstr>
      <vt:lpstr>Slide 5</vt:lpstr>
      <vt:lpstr>Hazards to Operator Health and Efficiency</vt:lpstr>
      <vt:lpstr>Visual Fatigue</vt:lpstr>
      <vt:lpstr>Slide 8</vt:lpstr>
      <vt:lpstr>Bodily Fatigue</vt:lpstr>
      <vt:lpstr>Slide 10</vt:lpstr>
      <vt:lpstr>    Repetitive Strain Injury (RSI)</vt:lpstr>
      <vt:lpstr>Other Hazards</vt:lpstr>
      <vt:lpstr>Analysis of Workstation Requirements</vt:lpstr>
      <vt:lpstr>Designing an Appropriate Workstation</vt:lpstr>
      <vt:lpstr>Designing an Appropriate Workstation</vt:lpstr>
      <vt:lpstr>Designing an Appropriate Workstation</vt:lpstr>
      <vt:lpstr>Designing an Appropriate Workstation</vt:lpstr>
    </vt:vector>
  </TitlesOfParts>
  <Company>MCAST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 5: Business Information Systems</dc:title>
  <dc:creator>rosiannef</dc:creator>
  <cp:lastModifiedBy>Andrew Triganza Scott</cp:lastModifiedBy>
  <cp:revision>24</cp:revision>
  <dcterms:created xsi:type="dcterms:W3CDTF">2002-06-20T09:26:48Z</dcterms:created>
  <dcterms:modified xsi:type="dcterms:W3CDTF">2011-02-01T16:18:45Z</dcterms:modified>
</cp:coreProperties>
</file>