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8" r:id="rId3"/>
    <p:sldId id="26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75" r:id="rId12"/>
    <p:sldId id="288" r:id="rId13"/>
    <p:sldId id="290" r:id="rId14"/>
    <p:sldId id="289" r:id="rId15"/>
    <p:sldId id="291" r:id="rId16"/>
    <p:sldId id="28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FE1193-6697-4742-9927-63424CAF52A7}" type="doc">
      <dgm:prSet loTypeId="urn:microsoft.com/office/officeart/2005/8/layout/venn3" loCatId="relationship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C486FE58-1A4F-4E9B-84EA-714CC25CC93C}">
      <dgm:prSet phldrT="[Text]"/>
      <dgm:spPr/>
      <dgm:t>
        <a:bodyPr/>
        <a:lstStyle/>
        <a:p>
          <a:pPr algn="l"/>
          <a:r>
            <a:rPr lang="en-GB" dirty="0" smtClean="0"/>
            <a:t>Intrapersonal</a:t>
          </a:r>
          <a:endParaRPr lang="en-US" dirty="0"/>
        </a:p>
      </dgm:t>
    </dgm:pt>
    <dgm:pt modelId="{717D5AF5-89E2-4D00-B894-C059DE5D16FA}" type="parTrans" cxnId="{1BD2BD24-2E25-4B9F-BCB7-7BA242115D86}">
      <dgm:prSet/>
      <dgm:spPr/>
      <dgm:t>
        <a:bodyPr/>
        <a:lstStyle/>
        <a:p>
          <a:endParaRPr lang="en-US"/>
        </a:p>
      </dgm:t>
    </dgm:pt>
    <dgm:pt modelId="{744CE94F-90E7-4D17-A414-456C1D060583}" type="sibTrans" cxnId="{1BD2BD24-2E25-4B9F-BCB7-7BA242115D86}">
      <dgm:prSet/>
      <dgm:spPr/>
      <dgm:t>
        <a:bodyPr/>
        <a:lstStyle/>
        <a:p>
          <a:endParaRPr lang="en-US"/>
        </a:p>
      </dgm:t>
    </dgm:pt>
    <dgm:pt modelId="{F2ED7D0A-83B5-40F1-AFFE-8272BE9959C1}">
      <dgm:prSet phldrT="[Text]"/>
      <dgm:spPr/>
      <dgm:t>
        <a:bodyPr/>
        <a:lstStyle/>
        <a:p>
          <a:r>
            <a:rPr lang="en-GB" dirty="0" smtClean="0"/>
            <a:t>Interpersonal</a:t>
          </a:r>
          <a:endParaRPr lang="en-US" dirty="0"/>
        </a:p>
      </dgm:t>
    </dgm:pt>
    <dgm:pt modelId="{09B58ABC-94D2-409B-98BB-4EC9FC268CDF}" type="parTrans" cxnId="{1503AA84-9F70-4AFE-B6C6-B038CAD6C064}">
      <dgm:prSet/>
      <dgm:spPr/>
      <dgm:t>
        <a:bodyPr/>
        <a:lstStyle/>
        <a:p>
          <a:endParaRPr lang="en-US"/>
        </a:p>
      </dgm:t>
    </dgm:pt>
    <dgm:pt modelId="{798FBC0B-C4DF-41A4-B04D-4968D39AC50C}" type="sibTrans" cxnId="{1503AA84-9F70-4AFE-B6C6-B038CAD6C064}">
      <dgm:prSet/>
      <dgm:spPr/>
      <dgm:t>
        <a:bodyPr/>
        <a:lstStyle/>
        <a:p>
          <a:endParaRPr lang="en-US"/>
        </a:p>
      </dgm:t>
    </dgm:pt>
    <dgm:pt modelId="{118E6B4A-839C-4697-9C06-091B00F21BC6}">
      <dgm:prSet phldrT="[Text]"/>
      <dgm:spPr/>
      <dgm:t>
        <a:bodyPr/>
        <a:lstStyle/>
        <a:p>
          <a:r>
            <a:rPr lang="en-GB" dirty="0" smtClean="0"/>
            <a:t>Intragroup</a:t>
          </a:r>
          <a:endParaRPr lang="en-US" dirty="0"/>
        </a:p>
      </dgm:t>
    </dgm:pt>
    <dgm:pt modelId="{D6C65EFA-4AEB-445D-A9E2-ACD76FF335DC}" type="parTrans" cxnId="{36F14208-D806-4315-819A-00E8DC652A84}">
      <dgm:prSet/>
      <dgm:spPr/>
      <dgm:t>
        <a:bodyPr/>
        <a:lstStyle/>
        <a:p>
          <a:endParaRPr lang="en-US"/>
        </a:p>
      </dgm:t>
    </dgm:pt>
    <dgm:pt modelId="{ABF67633-3D19-411A-9C7B-F6C02AC14F91}" type="sibTrans" cxnId="{36F14208-D806-4315-819A-00E8DC652A84}">
      <dgm:prSet/>
      <dgm:spPr/>
      <dgm:t>
        <a:bodyPr/>
        <a:lstStyle/>
        <a:p>
          <a:endParaRPr lang="en-US"/>
        </a:p>
      </dgm:t>
    </dgm:pt>
    <dgm:pt modelId="{25E78D3B-6280-4D9B-82FE-E67E387A0B0E}">
      <dgm:prSet phldrT="[Text]"/>
      <dgm:spPr/>
      <dgm:t>
        <a:bodyPr/>
        <a:lstStyle/>
        <a:p>
          <a:r>
            <a:rPr lang="en-GB" dirty="0" smtClean="0"/>
            <a:t>Intergroup</a:t>
          </a:r>
          <a:endParaRPr lang="en-US" dirty="0"/>
        </a:p>
      </dgm:t>
    </dgm:pt>
    <dgm:pt modelId="{A6240C96-FA00-4C2A-B908-32DEDD5159A3}" type="parTrans" cxnId="{686E11DF-3142-4D85-9CE5-B5AB1A914095}">
      <dgm:prSet/>
      <dgm:spPr/>
      <dgm:t>
        <a:bodyPr/>
        <a:lstStyle/>
        <a:p>
          <a:endParaRPr lang="en-US"/>
        </a:p>
      </dgm:t>
    </dgm:pt>
    <dgm:pt modelId="{2B0BE4B1-C4D8-4F1C-B4E0-41B2CCBBE06D}" type="sibTrans" cxnId="{686E11DF-3142-4D85-9CE5-B5AB1A914095}">
      <dgm:prSet/>
      <dgm:spPr/>
      <dgm:t>
        <a:bodyPr/>
        <a:lstStyle/>
        <a:p>
          <a:endParaRPr lang="en-US"/>
        </a:p>
      </dgm:t>
    </dgm:pt>
    <dgm:pt modelId="{2388AB97-36DC-4C10-8DD0-D656CE95C634}" type="pres">
      <dgm:prSet presAssocID="{ECFE1193-6697-4742-9927-63424CAF52A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A71FBE5-D555-42CF-9DE6-D3715F4677E2}" type="pres">
      <dgm:prSet presAssocID="{C486FE58-1A4F-4E9B-84EA-714CC25CC93C}" presName="Name5" presStyleLbl="vennNode1" presStyleIdx="0" presStyleCnt="4" custScaleX="11653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63D920D-DBE7-4C26-B09D-EF2D1974E904}" type="pres">
      <dgm:prSet presAssocID="{744CE94F-90E7-4D17-A414-456C1D060583}" presName="space" presStyleCnt="0"/>
      <dgm:spPr/>
    </dgm:pt>
    <dgm:pt modelId="{4EC50CE2-637D-417D-9672-CAEF0F147A3D}" type="pres">
      <dgm:prSet presAssocID="{F2ED7D0A-83B5-40F1-AFFE-8272BE9959C1}" presName="Name5" presStyleLbl="vennNode1" presStyleIdx="1" presStyleCnt="4" custScaleX="12489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33569BF-081E-49A1-B926-01B97AE2566A}" type="pres">
      <dgm:prSet presAssocID="{798FBC0B-C4DF-41A4-B04D-4968D39AC50C}" presName="space" presStyleCnt="0"/>
      <dgm:spPr/>
    </dgm:pt>
    <dgm:pt modelId="{D2AF22EB-3208-448F-A9F1-635AF0676912}" type="pres">
      <dgm:prSet presAssocID="{118E6B4A-839C-4697-9C06-091B00F21BC6}" presName="Name5" presStyleLbl="vennNode1" presStyleIdx="2" presStyleCnt="4" custScaleX="11470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0874650-F96F-4EF5-8EB9-84B245FE1C92}" type="pres">
      <dgm:prSet presAssocID="{ABF67633-3D19-411A-9C7B-F6C02AC14F91}" presName="space" presStyleCnt="0"/>
      <dgm:spPr/>
    </dgm:pt>
    <dgm:pt modelId="{BE4784F5-616E-48B0-9EFC-672F8B49E725}" type="pres">
      <dgm:prSet presAssocID="{25E78D3B-6280-4D9B-82FE-E67E387A0B0E}" presName="Name5" presStyleLbl="vennNode1" presStyleIdx="3" presStyleCnt="4" custScaleX="12008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86E11DF-3142-4D85-9CE5-B5AB1A914095}" srcId="{ECFE1193-6697-4742-9927-63424CAF52A7}" destId="{25E78D3B-6280-4D9B-82FE-E67E387A0B0E}" srcOrd="3" destOrd="0" parTransId="{A6240C96-FA00-4C2A-B908-32DEDD5159A3}" sibTransId="{2B0BE4B1-C4D8-4F1C-B4E0-41B2CCBBE06D}"/>
    <dgm:cxn modelId="{1BD2BD24-2E25-4B9F-BCB7-7BA242115D86}" srcId="{ECFE1193-6697-4742-9927-63424CAF52A7}" destId="{C486FE58-1A4F-4E9B-84EA-714CC25CC93C}" srcOrd="0" destOrd="0" parTransId="{717D5AF5-89E2-4D00-B894-C059DE5D16FA}" sibTransId="{744CE94F-90E7-4D17-A414-456C1D060583}"/>
    <dgm:cxn modelId="{AF2F575C-B7D8-4B67-AC21-CAE550010DE6}" type="presOf" srcId="{F2ED7D0A-83B5-40F1-AFFE-8272BE9959C1}" destId="{4EC50CE2-637D-417D-9672-CAEF0F147A3D}" srcOrd="0" destOrd="0" presId="urn:microsoft.com/office/officeart/2005/8/layout/venn3"/>
    <dgm:cxn modelId="{CD26F586-A892-4E8C-B4BC-1D63AFFF8B15}" type="presOf" srcId="{C486FE58-1A4F-4E9B-84EA-714CC25CC93C}" destId="{8A71FBE5-D555-42CF-9DE6-D3715F4677E2}" srcOrd="0" destOrd="0" presId="urn:microsoft.com/office/officeart/2005/8/layout/venn3"/>
    <dgm:cxn modelId="{19C857AA-A7A2-4BD0-92D6-BC1B953F0465}" type="presOf" srcId="{25E78D3B-6280-4D9B-82FE-E67E387A0B0E}" destId="{BE4784F5-616E-48B0-9EFC-672F8B49E725}" srcOrd="0" destOrd="0" presId="urn:microsoft.com/office/officeart/2005/8/layout/venn3"/>
    <dgm:cxn modelId="{B56DB07C-F4EF-46C1-86E8-4AB2B944F077}" type="presOf" srcId="{ECFE1193-6697-4742-9927-63424CAF52A7}" destId="{2388AB97-36DC-4C10-8DD0-D656CE95C634}" srcOrd="0" destOrd="0" presId="urn:microsoft.com/office/officeart/2005/8/layout/venn3"/>
    <dgm:cxn modelId="{2A024214-9A15-4D54-A13D-47821D56C576}" type="presOf" srcId="{118E6B4A-839C-4697-9C06-091B00F21BC6}" destId="{D2AF22EB-3208-448F-A9F1-635AF0676912}" srcOrd="0" destOrd="0" presId="urn:microsoft.com/office/officeart/2005/8/layout/venn3"/>
    <dgm:cxn modelId="{36F14208-D806-4315-819A-00E8DC652A84}" srcId="{ECFE1193-6697-4742-9927-63424CAF52A7}" destId="{118E6B4A-839C-4697-9C06-091B00F21BC6}" srcOrd="2" destOrd="0" parTransId="{D6C65EFA-4AEB-445D-A9E2-ACD76FF335DC}" sibTransId="{ABF67633-3D19-411A-9C7B-F6C02AC14F91}"/>
    <dgm:cxn modelId="{1503AA84-9F70-4AFE-B6C6-B038CAD6C064}" srcId="{ECFE1193-6697-4742-9927-63424CAF52A7}" destId="{F2ED7D0A-83B5-40F1-AFFE-8272BE9959C1}" srcOrd="1" destOrd="0" parTransId="{09B58ABC-94D2-409B-98BB-4EC9FC268CDF}" sibTransId="{798FBC0B-C4DF-41A4-B04D-4968D39AC50C}"/>
    <dgm:cxn modelId="{42097302-815B-4EAE-B452-6891EB9DE229}" type="presParOf" srcId="{2388AB97-36DC-4C10-8DD0-D656CE95C634}" destId="{8A71FBE5-D555-42CF-9DE6-D3715F4677E2}" srcOrd="0" destOrd="0" presId="urn:microsoft.com/office/officeart/2005/8/layout/venn3"/>
    <dgm:cxn modelId="{F9ACD670-BFFA-4F8C-8EBB-6A28BDC919FE}" type="presParOf" srcId="{2388AB97-36DC-4C10-8DD0-D656CE95C634}" destId="{F63D920D-DBE7-4C26-B09D-EF2D1974E904}" srcOrd="1" destOrd="0" presId="urn:microsoft.com/office/officeart/2005/8/layout/venn3"/>
    <dgm:cxn modelId="{1579FD75-0851-4C16-A894-37E1C2326BC1}" type="presParOf" srcId="{2388AB97-36DC-4C10-8DD0-D656CE95C634}" destId="{4EC50CE2-637D-417D-9672-CAEF0F147A3D}" srcOrd="2" destOrd="0" presId="urn:microsoft.com/office/officeart/2005/8/layout/venn3"/>
    <dgm:cxn modelId="{8A701881-0722-48EE-B10B-4C88E4FE5E39}" type="presParOf" srcId="{2388AB97-36DC-4C10-8DD0-D656CE95C634}" destId="{C33569BF-081E-49A1-B926-01B97AE2566A}" srcOrd="3" destOrd="0" presId="urn:microsoft.com/office/officeart/2005/8/layout/venn3"/>
    <dgm:cxn modelId="{FAB5EAE6-B766-40A3-A0A1-32A92FFE3A4E}" type="presParOf" srcId="{2388AB97-36DC-4C10-8DD0-D656CE95C634}" destId="{D2AF22EB-3208-448F-A9F1-635AF0676912}" srcOrd="4" destOrd="0" presId="urn:microsoft.com/office/officeart/2005/8/layout/venn3"/>
    <dgm:cxn modelId="{C5FFCFF2-633E-4EE5-A6F4-A69CFE8CAE49}" type="presParOf" srcId="{2388AB97-36DC-4C10-8DD0-D656CE95C634}" destId="{60874650-F96F-4EF5-8EB9-84B245FE1C92}" srcOrd="5" destOrd="0" presId="urn:microsoft.com/office/officeart/2005/8/layout/venn3"/>
    <dgm:cxn modelId="{9642B526-A89E-4F8E-B5A7-76E6A4478EED}" type="presParOf" srcId="{2388AB97-36DC-4C10-8DD0-D656CE95C634}" destId="{BE4784F5-616E-48B0-9EFC-672F8B49E725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BA8B40-6C80-43E3-A4FA-6C7AC2C1FFFA}" type="doc">
      <dgm:prSet loTypeId="urn:microsoft.com/office/officeart/2005/8/layout/lProcess3" loCatId="process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C83CFBAC-7231-4583-BA56-F9D044C0EA52}">
      <dgm:prSet phldrT="[Text]" custT="1"/>
      <dgm:spPr/>
      <dgm:t>
        <a:bodyPr/>
        <a:lstStyle/>
        <a:p>
          <a:r>
            <a:rPr lang="en-GB" sz="2400" dirty="0" smtClean="0"/>
            <a:t>Approach</a:t>
          </a:r>
          <a:endParaRPr lang="en-US" sz="2600" dirty="0"/>
        </a:p>
      </dgm:t>
    </dgm:pt>
    <dgm:pt modelId="{415811A9-9904-4336-8EA2-C076CE6FC74D}" type="parTrans" cxnId="{252CD421-FE23-428B-B455-139C1AC96B19}">
      <dgm:prSet/>
      <dgm:spPr/>
      <dgm:t>
        <a:bodyPr/>
        <a:lstStyle/>
        <a:p>
          <a:endParaRPr lang="en-US"/>
        </a:p>
      </dgm:t>
    </dgm:pt>
    <dgm:pt modelId="{E5382E3D-C8C2-4E43-808B-B917E3659D8A}" type="sibTrans" cxnId="{252CD421-FE23-428B-B455-139C1AC96B19}">
      <dgm:prSet/>
      <dgm:spPr/>
      <dgm:t>
        <a:bodyPr/>
        <a:lstStyle/>
        <a:p>
          <a:endParaRPr lang="en-US"/>
        </a:p>
      </dgm:t>
    </dgm:pt>
    <dgm:pt modelId="{771D52AC-7BA2-404B-94C0-2182A21895BC}">
      <dgm:prSet phldrT="[Text]" custT="1"/>
      <dgm:spPr>
        <a:ln>
          <a:solidFill>
            <a:schemeClr val="accent1">
              <a:lumMod val="75000"/>
              <a:alpha val="9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n-GB" sz="2000" b="1" dirty="0" smtClean="0"/>
            <a:t>Different positive outcomes</a:t>
          </a:r>
        </a:p>
        <a:p>
          <a:pPr>
            <a:lnSpc>
              <a:spcPct val="100000"/>
            </a:lnSpc>
          </a:pPr>
          <a:r>
            <a:rPr lang="en-GB" sz="2000" i="1" dirty="0" smtClean="0"/>
            <a:t>e.g. get a job or continue education</a:t>
          </a:r>
          <a:endParaRPr lang="en-US" sz="2000" i="1" dirty="0"/>
        </a:p>
      </dgm:t>
    </dgm:pt>
    <dgm:pt modelId="{84833D5A-C555-455B-8452-0F67B921F05B}" type="parTrans" cxnId="{C55FD032-AFAC-40C9-8DA2-951C9C2B4884}">
      <dgm:prSet/>
      <dgm:spPr/>
      <dgm:t>
        <a:bodyPr/>
        <a:lstStyle/>
        <a:p>
          <a:endParaRPr lang="en-US"/>
        </a:p>
      </dgm:t>
    </dgm:pt>
    <dgm:pt modelId="{847EEA8B-E4CE-4176-ABA4-65C35755F531}" type="sibTrans" cxnId="{C55FD032-AFAC-40C9-8DA2-951C9C2B4884}">
      <dgm:prSet/>
      <dgm:spPr/>
      <dgm:t>
        <a:bodyPr/>
        <a:lstStyle/>
        <a:p>
          <a:endParaRPr lang="en-US"/>
        </a:p>
      </dgm:t>
    </dgm:pt>
    <dgm:pt modelId="{D2EBC356-DA68-47C9-86F1-C26F6E762A25}">
      <dgm:prSet phldrT="[Text]" custT="1"/>
      <dgm:spPr/>
      <dgm:t>
        <a:bodyPr/>
        <a:lstStyle/>
        <a:p>
          <a:r>
            <a:rPr lang="en-GB" sz="2400" dirty="0" smtClean="0"/>
            <a:t>Avoidance</a:t>
          </a:r>
          <a:endParaRPr lang="en-US" sz="2600" dirty="0"/>
        </a:p>
      </dgm:t>
    </dgm:pt>
    <dgm:pt modelId="{2DA2F345-8E21-4DAA-8E87-FAA43009F05A}" type="parTrans" cxnId="{DC0B470E-FD68-4231-9C8B-C99DE1101E82}">
      <dgm:prSet/>
      <dgm:spPr/>
      <dgm:t>
        <a:bodyPr/>
        <a:lstStyle/>
        <a:p>
          <a:endParaRPr lang="en-US"/>
        </a:p>
      </dgm:t>
    </dgm:pt>
    <dgm:pt modelId="{5FA882B1-3170-4171-84EC-E7104E50771B}" type="sibTrans" cxnId="{DC0B470E-FD68-4231-9C8B-C99DE1101E82}">
      <dgm:prSet/>
      <dgm:spPr/>
      <dgm:t>
        <a:bodyPr/>
        <a:lstStyle/>
        <a:p>
          <a:endParaRPr lang="en-US"/>
        </a:p>
      </dgm:t>
    </dgm:pt>
    <dgm:pt modelId="{74F15E94-2F58-47F0-A9BA-6C5B5A0BB3A1}">
      <dgm:prSet phldrT="[Text]" custT="1"/>
      <dgm:spPr>
        <a:ln>
          <a:solidFill>
            <a:schemeClr val="accent1">
              <a:lumMod val="75000"/>
              <a:alpha val="90000"/>
            </a:schemeClr>
          </a:solidFill>
        </a:ln>
      </dgm:spPr>
      <dgm:t>
        <a:bodyPr/>
        <a:lstStyle/>
        <a:p>
          <a:pPr algn="ctr"/>
          <a:r>
            <a:rPr lang="en-GB" sz="2000" b="1" dirty="0" smtClean="0"/>
            <a:t>Different negative outcomes</a:t>
          </a:r>
        </a:p>
        <a:p>
          <a:pPr algn="ctr"/>
          <a:r>
            <a:rPr lang="en-GB" sz="2000" i="1" dirty="0" smtClean="0"/>
            <a:t>e.g. summer holidays / no money</a:t>
          </a:r>
          <a:endParaRPr lang="en-US" sz="2000" i="1" dirty="0" smtClean="0"/>
        </a:p>
      </dgm:t>
    </dgm:pt>
    <dgm:pt modelId="{25C7B362-B907-44BE-9FC4-11A5D7878B36}" type="parTrans" cxnId="{3D6594CE-F248-4195-8C18-15D8D8EDA70B}">
      <dgm:prSet/>
      <dgm:spPr/>
      <dgm:t>
        <a:bodyPr/>
        <a:lstStyle/>
        <a:p>
          <a:endParaRPr lang="en-US"/>
        </a:p>
      </dgm:t>
    </dgm:pt>
    <dgm:pt modelId="{2C156F17-69F4-45E4-9CEA-3B362D47AD00}" type="sibTrans" cxnId="{3D6594CE-F248-4195-8C18-15D8D8EDA70B}">
      <dgm:prSet/>
      <dgm:spPr/>
      <dgm:t>
        <a:bodyPr/>
        <a:lstStyle/>
        <a:p>
          <a:endParaRPr lang="en-US"/>
        </a:p>
      </dgm:t>
    </dgm:pt>
    <dgm:pt modelId="{031F496D-7774-4740-8CD0-77E1C7384269}">
      <dgm:prSet phldrT="[Text]" custT="1"/>
      <dgm:spPr/>
      <dgm:t>
        <a:bodyPr/>
        <a:lstStyle/>
        <a:p>
          <a:r>
            <a:rPr lang="en-GB" sz="2400" dirty="0" smtClean="0"/>
            <a:t>Balance</a:t>
          </a:r>
          <a:endParaRPr lang="en-US" sz="3500" dirty="0"/>
        </a:p>
      </dgm:t>
    </dgm:pt>
    <dgm:pt modelId="{E4F56BEE-B2D4-4F3A-87CC-3E6E9328E0AC}" type="parTrans" cxnId="{15E9DDC7-49D4-4848-93D0-1CA3E8046A54}">
      <dgm:prSet/>
      <dgm:spPr/>
      <dgm:t>
        <a:bodyPr/>
        <a:lstStyle/>
        <a:p>
          <a:endParaRPr lang="en-US"/>
        </a:p>
      </dgm:t>
    </dgm:pt>
    <dgm:pt modelId="{6509FA55-43EA-4711-A3E4-A2CFB5580637}" type="sibTrans" cxnId="{15E9DDC7-49D4-4848-93D0-1CA3E8046A54}">
      <dgm:prSet/>
      <dgm:spPr/>
      <dgm:t>
        <a:bodyPr/>
        <a:lstStyle/>
        <a:p>
          <a:endParaRPr lang="en-US"/>
        </a:p>
      </dgm:t>
    </dgm:pt>
    <dgm:pt modelId="{55288061-6CD2-437D-A52B-EB33253098B8}">
      <dgm:prSet phldrT="[Text]" custT="1"/>
      <dgm:spPr>
        <a:ln>
          <a:solidFill>
            <a:schemeClr val="accent1">
              <a:lumMod val="75000"/>
              <a:alpha val="90000"/>
            </a:schemeClr>
          </a:solidFill>
        </a:ln>
      </dgm:spPr>
      <dgm:t>
        <a:bodyPr/>
        <a:lstStyle/>
        <a:p>
          <a:r>
            <a:rPr lang="en-GB" sz="2000" b="1" dirty="0" smtClean="0"/>
            <a:t>Both positive and negative outcomes</a:t>
          </a:r>
        </a:p>
        <a:p>
          <a:r>
            <a:rPr lang="en-GB" sz="2000" i="1" dirty="0" smtClean="0"/>
            <a:t>e.g. stay out late / argue at home</a:t>
          </a:r>
          <a:endParaRPr lang="en-US" sz="2000" i="1" dirty="0" smtClean="0"/>
        </a:p>
      </dgm:t>
    </dgm:pt>
    <dgm:pt modelId="{09BC7A79-2AD3-4B32-A116-CB4FFD5E9DA3}" type="parTrans" cxnId="{2CBB449D-C9B5-4D22-ABB4-2AA45D055108}">
      <dgm:prSet/>
      <dgm:spPr/>
      <dgm:t>
        <a:bodyPr/>
        <a:lstStyle/>
        <a:p>
          <a:endParaRPr lang="en-US"/>
        </a:p>
      </dgm:t>
    </dgm:pt>
    <dgm:pt modelId="{7831824E-E1B9-4FA6-B4B2-79F837AE683F}" type="sibTrans" cxnId="{2CBB449D-C9B5-4D22-ABB4-2AA45D055108}">
      <dgm:prSet/>
      <dgm:spPr/>
      <dgm:t>
        <a:bodyPr/>
        <a:lstStyle/>
        <a:p>
          <a:endParaRPr lang="en-US"/>
        </a:p>
      </dgm:t>
    </dgm:pt>
    <dgm:pt modelId="{A5FA4211-A88A-4880-8826-8C372692262D}" type="pres">
      <dgm:prSet presAssocID="{C6BA8B40-6C80-43E3-A4FA-6C7AC2C1FFFA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8764D4C-B291-4E1D-90F2-6F925B64C344}" type="pres">
      <dgm:prSet presAssocID="{C83CFBAC-7231-4583-BA56-F9D044C0EA52}" presName="horFlow" presStyleCnt="0"/>
      <dgm:spPr/>
    </dgm:pt>
    <dgm:pt modelId="{9BFEDF7E-EC61-4F22-8A4E-6C5123E3BF88}" type="pres">
      <dgm:prSet presAssocID="{C83CFBAC-7231-4583-BA56-F9D044C0EA52}" presName="bigChev" presStyleLbl="node1" presStyleIdx="0" presStyleCnt="3"/>
      <dgm:spPr/>
      <dgm:t>
        <a:bodyPr/>
        <a:lstStyle/>
        <a:p>
          <a:endParaRPr lang="en-GB"/>
        </a:p>
      </dgm:t>
    </dgm:pt>
    <dgm:pt modelId="{1B71D312-8ADF-4084-A718-85528CFECDE1}" type="pres">
      <dgm:prSet presAssocID="{84833D5A-C555-455B-8452-0F67B921F05B}" presName="parTrans" presStyleCnt="0"/>
      <dgm:spPr/>
    </dgm:pt>
    <dgm:pt modelId="{70562B9D-1CE9-4A3D-8EF7-25F6580A823B}" type="pres">
      <dgm:prSet presAssocID="{771D52AC-7BA2-404B-94C0-2182A21895BC}" presName="node" presStyleLbl="alignAccFollowNode1" presStyleIdx="0" presStyleCnt="3" custScaleX="246344" custScaleY="116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F8AFB8-FA58-4282-982D-CEE578635ACB}" type="pres">
      <dgm:prSet presAssocID="{C83CFBAC-7231-4583-BA56-F9D044C0EA52}" presName="vSp" presStyleCnt="0"/>
      <dgm:spPr/>
    </dgm:pt>
    <dgm:pt modelId="{1F108D40-B890-45CD-91F9-D99B19E96511}" type="pres">
      <dgm:prSet presAssocID="{D2EBC356-DA68-47C9-86F1-C26F6E762A25}" presName="horFlow" presStyleCnt="0"/>
      <dgm:spPr/>
    </dgm:pt>
    <dgm:pt modelId="{0278659E-3AF8-44DD-86F6-FC21E9421BC3}" type="pres">
      <dgm:prSet presAssocID="{D2EBC356-DA68-47C9-86F1-C26F6E762A25}" presName="bigChev" presStyleLbl="node1" presStyleIdx="1" presStyleCnt="3" custScaleX="98836"/>
      <dgm:spPr/>
      <dgm:t>
        <a:bodyPr/>
        <a:lstStyle/>
        <a:p>
          <a:endParaRPr lang="en-GB"/>
        </a:p>
      </dgm:t>
    </dgm:pt>
    <dgm:pt modelId="{3BABF951-4B20-4452-B666-27D357880E5C}" type="pres">
      <dgm:prSet presAssocID="{25C7B362-B907-44BE-9FC4-11A5D7878B36}" presName="parTrans" presStyleCnt="0"/>
      <dgm:spPr/>
    </dgm:pt>
    <dgm:pt modelId="{31953F27-1683-4E59-B535-579155EE762C}" type="pres">
      <dgm:prSet presAssocID="{74F15E94-2F58-47F0-A9BA-6C5B5A0BB3A1}" presName="node" presStyleLbl="alignAccFollowNode1" presStyleIdx="1" presStyleCnt="3" custScaleX="243952" custScaleY="1142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99766A-323C-4294-86EF-44795B411C7F}" type="pres">
      <dgm:prSet presAssocID="{D2EBC356-DA68-47C9-86F1-C26F6E762A25}" presName="vSp" presStyleCnt="0"/>
      <dgm:spPr/>
    </dgm:pt>
    <dgm:pt modelId="{9074190F-E1B8-4D0A-8A5E-336B73243D1C}" type="pres">
      <dgm:prSet presAssocID="{031F496D-7774-4740-8CD0-77E1C7384269}" presName="horFlow" presStyleCnt="0"/>
      <dgm:spPr/>
    </dgm:pt>
    <dgm:pt modelId="{2C9BBEC7-85AB-487D-9AE4-DC229E9F5667}" type="pres">
      <dgm:prSet presAssocID="{031F496D-7774-4740-8CD0-77E1C7384269}" presName="bigChev" presStyleLbl="node1" presStyleIdx="2" presStyleCnt="3" custScaleX="98836"/>
      <dgm:spPr/>
      <dgm:t>
        <a:bodyPr/>
        <a:lstStyle/>
        <a:p>
          <a:endParaRPr lang="en-US"/>
        </a:p>
      </dgm:t>
    </dgm:pt>
    <dgm:pt modelId="{68CEFD0E-369D-438F-B862-68815D249D24}" type="pres">
      <dgm:prSet presAssocID="{09BC7A79-2AD3-4B32-A116-CB4FFD5E9DA3}" presName="parTrans" presStyleCnt="0"/>
      <dgm:spPr/>
    </dgm:pt>
    <dgm:pt modelId="{84BB5665-264C-45BE-81CB-A7D29E52804F}" type="pres">
      <dgm:prSet presAssocID="{55288061-6CD2-437D-A52B-EB33253098B8}" presName="node" presStyleLbl="alignAccFollowNode1" presStyleIdx="2" presStyleCnt="3" custScaleX="243408" custScaleY="1121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E9DDC7-49D4-4848-93D0-1CA3E8046A54}" srcId="{C6BA8B40-6C80-43E3-A4FA-6C7AC2C1FFFA}" destId="{031F496D-7774-4740-8CD0-77E1C7384269}" srcOrd="2" destOrd="0" parTransId="{E4F56BEE-B2D4-4F3A-87CC-3E6E9328E0AC}" sibTransId="{6509FA55-43EA-4711-A3E4-A2CFB5580637}"/>
    <dgm:cxn modelId="{3D6594CE-F248-4195-8C18-15D8D8EDA70B}" srcId="{D2EBC356-DA68-47C9-86F1-C26F6E762A25}" destId="{74F15E94-2F58-47F0-A9BA-6C5B5A0BB3A1}" srcOrd="0" destOrd="0" parTransId="{25C7B362-B907-44BE-9FC4-11A5D7878B36}" sibTransId="{2C156F17-69F4-45E4-9CEA-3B362D47AD00}"/>
    <dgm:cxn modelId="{252CD421-FE23-428B-B455-139C1AC96B19}" srcId="{C6BA8B40-6C80-43E3-A4FA-6C7AC2C1FFFA}" destId="{C83CFBAC-7231-4583-BA56-F9D044C0EA52}" srcOrd="0" destOrd="0" parTransId="{415811A9-9904-4336-8EA2-C076CE6FC74D}" sibTransId="{E5382E3D-C8C2-4E43-808B-B917E3659D8A}"/>
    <dgm:cxn modelId="{DC0B470E-FD68-4231-9C8B-C99DE1101E82}" srcId="{C6BA8B40-6C80-43E3-A4FA-6C7AC2C1FFFA}" destId="{D2EBC356-DA68-47C9-86F1-C26F6E762A25}" srcOrd="1" destOrd="0" parTransId="{2DA2F345-8E21-4DAA-8E87-FAA43009F05A}" sibTransId="{5FA882B1-3170-4171-84EC-E7104E50771B}"/>
    <dgm:cxn modelId="{BE869248-1A47-4097-9CC7-76533C633A42}" type="presOf" srcId="{C6BA8B40-6C80-43E3-A4FA-6C7AC2C1FFFA}" destId="{A5FA4211-A88A-4880-8826-8C372692262D}" srcOrd="0" destOrd="0" presId="urn:microsoft.com/office/officeart/2005/8/layout/lProcess3"/>
    <dgm:cxn modelId="{925A4319-A7D5-4596-9506-B8878AEFF3A6}" type="presOf" srcId="{D2EBC356-DA68-47C9-86F1-C26F6E762A25}" destId="{0278659E-3AF8-44DD-86F6-FC21E9421BC3}" srcOrd="0" destOrd="0" presId="urn:microsoft.com/office/officeart/2005/8/layout/lProcess3"/>
    <dgm:cxn modelId="{E9432AC8-5740-43C8-978C-B70E9AF5A05A}" type="presOf" srcId="{74F15E94-2F58-47F0-A9BA-6C5B5A0BB3A1}" destId="{31953F27-1683-4E59-B535-579155EE762C}" srcOrd="0" destOrd="0" presId="urn:microsoft.com/office/officeart/2005/8/layout/lProcess3"/>
    <dgm:cxn modelId="{182083AA-E825-4CDB-8D26-A1B742C396CB}" type="presOf" srcId="{C83CFBAC-7231-4583-BA56-F9D044C0EA52}" destId="{9BFEDF7E-EC61-4F22-8A4E-6C5123E3BF88}" srcOrd="0" destOrd="0" presId="urn:microsoft.com/office/officeart/2005/8/layout/lProcess3"/>
    <dgm:cxn modelId="{46877FA3-D01D-41FF-8C70-3E1DEF0CAA67}" type="presOf" srcId="{55288061-6CD2-437D-A52B-EB33253098B8}" destId="{84BB5665-264C-45BE-81CB-A7D29E52804F}" srcOrd="0" destOrd="0" presId="urn:microsoft.com/office/officeart/2005/8/layout/lProcess3"/>
    <dgm:cxn modelId="{C55FD032-AFAC-40C9-8DA2-951C9C2B4884}" srcId="{C83CFBAC-7231-4583-BA56-F9D044C0EA52}" destId="{771D52AC-7BA2-404B-94C0-2182A21895BC}" srcOrd="0" destOrd="0" parTransId="{84833D5A-C555-455B-8452-0F67B921F05B}" sibTransId="{847EEA8B-E4CE-4176-ABA4-65C35755F531}"/>
    <dgm:cxn modelId="{D7393E17-F5A9-4C96-93ED-4ED6A4F05E9A}" type="presOf" srcId="{031F496D-7774-4740-8CD0-77E1C7384269}" destId="{2C9BBEC7-85AB-487D-9AE4-DC229E9F5667}" srcOrd="0" destOrd="0" presId="urn:microsoft.com/office/officeart/2005/8/layout/lProcess3"/>
    <dgm:cxn modelId="{2CBB449D-C9B5-4D22-ABB4-2AA45D055108}" srcId="{031F496D-7774-4740-8CD0-77E1C7384269}" destId="{55288061-6CD2-437D-A52B-EB33253098B8}" srcOrd="0" destOrd="0" parTransId="{09BC7A79-2AD3-4B32-A116-CB4FFD5E9DA3}" sibTransId="{7831824E-E1B9-4FA6-B4B2-79F837AE683F}"/>
    <dgm:cxn modelId="{AE7197E3-6CF9-49CC-B9B9-F1EEB1ABD99D}" type="presOf" srcId="{771D52AC-7BA2-404B-94C0-2182A21895BC}" destId="{70562B9D-1CE9-4A3D-8EF7-25F6580A823B}" srcOrd="0" destOrd="0" presId="urn:microsoft.com/office/officeart/2005/8/layout/lProcess3"/>
    <dgm:cxn modelId="{6A557AB7-BDD4-4444-A68A-756C30B90BB2}" type="presParOf" srcId="{A5FA4211-A88A-4880-8826-8C372692262D}" destId="{58764D4C-B291-4E1D-90F2-6F925B64C344}" srcOrd="0" destOrd="0" presId="urn:microsoft.com/office/officeart/2005/8/layout/lProcess3"/>
    <dgm:cxn modelId="{B1B13F22-BC27-4AAD-A35F-C24392265E12}" type="presParOf" srcId="{58764D4C-B291-4E1D-90F2-6F925B64C344}" destId="{9BFEDF7E-EC61-4F22-8A4E-6C5123E3BF88}" srcOrd="0" destOrd="0" presId="urn:microsoft.com/office/officeart/2005/8/layout/lProcess3"/>
    <dgm:cxn modelId="{D562A397-21D9-4506-8357-1749C134CB0C}" type="presParOf" srcId="{58764D4C-B291-4E1D-90F2-6F925B64C344}" destId="{1B71D312-8ADF-4084-A718-85528CFECDE1}" srcOrd="1" destOrd="0" presId="urn:microsoft.com/office/officeart/2005/8/layout/lProcess3"/>
    <dgm:cxn modelId="{F2826090-077C-42A0-9B8A-901454FFDCD4}" type="presParOf" srcId="{58764D4C-B291-4E1D-90F2-6F925B64C344}" destId="{70562B9D-1CE9-4A3D-8EF7-25F6580A823B}" srcOrd="2" destOrd="0" presId="urn:microsoft.com/office/officeart/2005/8/layout/lProcess3"/>
    <dgm:cxn modelId="{D359BC2C-3680-4C00-A663-2CC50CA3CE93}" type="presParOf" srcId="{A5FA4211-A88A-4880-8826-8C372692262D}" destId="{4CF8AFB8-FA58-4282-982D-CEE578635ACB}" srcOrd="1" destOrd="0" presId="urn:microsoft.com/office/officeart/2005/8/layout/lProcess3"/>
    <dgm:cxn modelId="{3B0E836A-4DA7-49F9-8B76-B542DD085AD8}" type="presParOf" srcId="{A5FA4211-A88A-4880-8826-8C372692262D}" destId="{1F108D40-B890-45CD-91F9-D99B19E96511}" srcOrd="2" destOrd="0" presId="urn:microsoft.com/office/officeart/2005/8/layout/lProcess3"/>
    <dgm:cxn modelId="{2CC6178B-05A2-4564-A695-673646C09DA7}" type="presParOf" srcId="{1F108D40-B890-45CD-91F9-D99B19E96511}" destId="{0278659E-3AF8-44DD-86F6-FC21E9421BC3}" srcOrd="0" destOrd="0" presId="urn:microsoft.com/office/officeart/2005/8/layout/lProcess3"/>
    <dgm:cxn modelId="{ED6C3360-00DF-4CBC-BF09-B889E8363C28}" type="presParOf" srcId="{1F108D40-B890-45CD-91F9-D99B19E96511}" destId="{3BABF951-4B20-4452-B666-27D357880E5C}" srcOrd="1" destOrd="0" presId="urn:microsoft.com/office/officeart/2005/8/layout/lProcess3"/>
    <dgm:cxn modelId="{A7B3559B-F20E-4260-A0CE-725E4B34A09A}" type="presParOf" srcId="{1F108D40-B890-45CD-91F9-D99B19E96511}" destId="{31953F27-1683-4E59-B535-579155EE762C}" srcOrd="2" destOrd="0" presId="urn:microsoft.com/office/officeart/2005/8/layout/lProcess3"/>
    <dgm:cxn modelId="{BBB758B3-2E70-41CF-BEA6-39B5273831CE}" type="presParOf" srcId="{A5FA4211-A88A-4880-8826-8C372692262D}" destId="{2299766A-323C-4294-86EF-44795B411C7F}" srcOrd="3" destOrd="0" presId="urn:microsoft.com/office/officeart/2005/8/layout/lProcess3"/>
    <dgm:cxn modelId="{8F3407F1-3B1E-487E-AFE1-30E22EDD061D}" type="presParOf" srcId="{A5FA4211-A88A-4880-8826-8C372692262D}" destId="{9074190F-E1B8-4D0A-8A5E-336B73243D1C}" srcOrd="4" destOrd="0" presId="urn:microsoft.com/office/officeart/2005/8/layout/lProcess3"/>
    <dgm:cxn modelId="{00E5DC3B-7465-438A-B2AA-66FF95DCF51A}" type="presParOf" srcId="{9074190F-E1B8-4D0A-8A5E-336B73243D1C}" destId="{2C9BBEC7-85AB-487D-9AE4-DC229E9F5667}" srcOrd="0" destOrd="0" presId="urn:microsoft.com/office/officeart/2005/8/layout/lProcess3"/>
    <dgm:cxn modelId="{77484081-A6C0-4277-BCE6-7DD719401582}" type="presParOf" srcId="{9074190F-E1B8-4D0A-8A5E-336B73243D1C}" destId="{68CEFD0E-369D-438F-B862-68815D249D24}" srcOrd="1" destOrd="0" presId="urn:microsoft.com/office/officeart/2005/8/layout/lProcess3"/>
    <dgm:cxn modelId="{66DD51E7-4DF1-443B-A754-F15C7331D15B}" type="presParOf" srcId="{9074190F-E1B8-4D0A-8A5E-336B73243D1C}" destId="{84BB5665-264C-45BE-81CB-A7D29E52804F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BDBA75F-11F3-4437-9580-0FA9D717711E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99D7FBA-9A8F-410C-B910-B9A9B8FDDE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35AC947-F3B2-4D07-8635-061CD52CAE9B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(C) Krystle Attard 2012</a:t>
            </a: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8B1A3BC-CB97-4854-8F6E-708525E33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074D5-420B-4F33-BA90-DEB936514E0E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Krystle Attard 2012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53040-D569-4E1B-B4CB-12F72A886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05198-2878-4808-B235-A495B6EFD371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Krystle Attard 2012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267C0-A73F-4F25-803F-C1D2D2209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25AA7-F605-40AA-B3B1-34EFFE7EF1DE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Krystle Attard 2012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C86C1-0611-4993-9F4E-0517414DF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13B313-A7EE-4C1A-9D7B-C463084759B9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(C) Krystle Attard 2012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8966E2F-21B5-4CAA-8F87-31759B25DB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112FB61-0B9D-4073-89CA-17250E377DC2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(C) Krystle Attard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3599BC-57F8-4FEE-A639-AE92533CD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4535266-6CAD-4FCF-92D5-0DD50E637842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(C) Krystle Attard 2012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8ED5CE-4F4E-4461-AF5B-A893306EB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32992C3-C5F1-4F9A-B2CA-F8EE3511B594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(C) Krystle Attard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83568C-E786-43D0-A7E2-7AABF5BB9E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CA070-AA93-43FF-AF7A-B79297ADDA03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Krystle Attard 2012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BFF28-D120-4246-AAEF-548E6BC02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D007C0-265A-4FD8-A010-6A37987CEE15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(C) Krystle Attard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A1A8D4-D5CC-404B-8A9C-6C4D505D5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D7A03C8-3A91-4C6E-8547-0C9B40BEF305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(C) Krystle Attard 2012</a:t>
            </a: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A481091-6187-4160-A5AB-CB32F44C6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A181BB5-6917-4FD1-B2E3-96BABD4622D9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en-US"/>
              <a:t>(C) Krystle Attard 2012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F2D213E-827C-4D5A-BF4C-D84DCE57A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8" r:id="rId2"/>
    <p:sldLayoutId id="2147483673" r:id="rId3"/>
    <p:sldLayoutId id="2147483674" r:id="rId4"/>
    <p:sldLayoutId id="2147483675" r:id="rId5"/>
    <p:sldLayoutId id="2147483676" r:id="rId6"/>
    <p:sldLayoutId id="2147483669" r:id="rId7"/>
    <p:sldLayoutId id="2147483677" r:id="rId8"/>
    <p:sldLayoutId id="2147483678" r:id="rId9"/>
    <p:sldLayoutId id="2147483670" r:id="rId10"/>
    <p:sldLayoutId id="2147483671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Creative Thinking</a:t>
            </a:r>
            <a:endParaRPr lang="en-US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r>
              <a:rPr lang="en-GB" smtClean="0"/>
              <a:t>Handling Conflict</a:t>
            </a: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(C) Krystle Attard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Compete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– your concern over the other’s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Accommodate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– the other’s concern over yours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Avoid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– delay facing the issue at hand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Compromise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– find middle ground and balance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Collaborate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– work together and achieve all goals</a:t>
            </a:r>
            <a:endParaRPr lang="en-GB" sz="2400" dirty="0"/>
          </a:p>
        </p:txBody>
      </p:sp>
      <p:sp>
        <p:nvSpPr>
          <p:cNvPr id="29698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2012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Conflict Handling Modes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Scenario Example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323850" y="1341438"/>
            <a:ext cx="8229600" cy="43195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smtClean="0"/>
              <a:t>Scenario: </a:t>
            </a:r>
          </a:p>
          <a:p>
            <a:pPr>
              <a:buFont typeface="Wingdings" pitchFamily="2" charset="2"/>
              <a:buNone/>
            </a:pPr>
            <a:endParaRPr lang="en-US" sz="2400" smtClean="0"/>
          </a:p>
          <a:p>
            <a:pPr algn="just"/>
            <a:r>
              <a:rPr lang="en-US" sz="2400" smtClean="0"/>
              <a:t>A student has submitted a somewhat controversial proposal about the Higher National Diploma programme to the MCAST Student Council. This has led to conflict between the student and the MCAST Student Council.</a:t>
            </a:r>
          </a:p>
          <a:p>
            <a:pPr>
              <a:buFont typeface="Wingdings" pitchFamily="2" charset="2"/>
              <a:buNone/>
            </a:pPr>
            <a:endParaRPr lang="en-GB" sz="2400" smtClean="0"/>
          </a:p>
          <a:p>
            <a:pPr algn="just">
              <a:buFont typeface="Wingdings" pitchFamily="2" charset="2"/>
              <a:buNone/>
            </a:pPr>
            <a:r>
              <a:rPr lang="en-US" sz="2400" smtClean="0"/>
              <a:t>	We will first look at a poor use and then a more effective use of each mode.</a:t>
            </a:r>
          </a:p>
          <a:p>
            <a:pPr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latin typeface="Verdana" pitchFamily="34" charset="0"/>
                <a:cs typeface="Arial" charset="0"/>
              </a:rPr>
              <a:t>(C) Krystle Attard 2012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Compete</a:t>
            </a:r>
            <a:endParaRPr lang="en-GB" dirty="0"/>
          </a:p>
        </p:txBody>
      </p:sp>
      <p:sp>
        <p:nvSpPr>
          <p:cNvPr id="3174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Poor use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3"/>
          </p:nvPr>
        </p:nvSpPr>
        <p:spPr>
          <a:xfrm>
            <a:off x="4643438" y="1484313"/>
            <a:ext cx="4041775" cy="762000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en-GB" dirty="0" smtClean="0"/>
              <a:t>Effective use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468313" y="3284538"/>
            <a:ext cx="4040187" cy="2089150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marL="365760" indent="-256032" fontAlgn="auto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365760" indent="-256032" algn="just" fontAlgn="auto">
              <a:lnSpc>
                <a:spcPct val="12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000" dirty="0" smtClean="0"/>
              <a:t>… </a:t>
            </a:r>
            <a:r>
              <a:rPr lang="en-US" sz="2000" dirty="0"/>
              <a:t>“Look, I don’t care what you think or how unfair you think this is!  Rules are rules, and I’ve been hired to enforce them with no exceptions! case is closed!”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4008" y="2276872"/>
            <a:ext cx="4041775" cy="288032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2920">
                <a:srgbClr val="FFC9B2"/>
              </a:gs>
              <a:gs pos="45840">
                <a:srgbClr val="FFC5AC"/>
              </a:gs>
              <a:gs pos="6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>
            <a:normAutofit fontScale="92500" lnSpcReduction="20000"/>
          </a:bodyPr>
          <a:lstStyle/>
          <a:p>
            <a:pPr marL="365760" indent="-256032" fontAlgn="auto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365760" indent="-256032" algn="just" fontAlgn="auto">
              <a:lnSpc>
                <a:spcPct val="11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000" dirty="0" smtClean="0"/>
              <a:t>… </a:t>
            </a:r>
            <a:r>
              <a:rPr lang="en-US" sz="2000" dirty="0"/>
              <a:t>“I understand that this is an important issue for you.  However, as your proposal is currently stated, it does not fit in the guidelines set by the  Council. I am not asking you to agree with my position, but I do hope that you will respect it</a:t>
            </a:r>
            <a:r>
              <a:rPr lang="en-US" sz="2000" dirty="0" smtClean="0"/>
              <a:t>.”</a:t>
            </a:r>
            <a:endParaRPr lang="en-GB" sz="2000" dirty="0"/>
          </a:p>
        </p:txBody>
      </p:sp>
      <p:sp>
        <p:nvSpPr>
          <p:cNvPr id="31752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2012</a:t>
            </a:r>
          </a:p>
        </p:txBody>
      </p:sp>
      <p:sp>
        <p:nvSpPr>
          <p:cNvPr id="31753" name="AutoShape 2" descr="data:image/jpeg;base64,/9j/4AAQSkZJRgABAQAAAQABAAD/2wCEAAkGBhQQEBUSEBQUFBIVGBYVGBQWFBgcFxQUFhkYFhoYFxUcHSYgHxknGRYUIC8hJCcrLCwsHSAxODQqNSYrLikBCQoKDgwOGg8PGi0kHyMpLDI2NSkwKTA2NTQsKiw1KTIpMCspLCwsLywtKSktKTUsKiw1LDApKSosLSkqLCwsLP/AABEIAIUA4gMBIgACEQEDEQH/xAAcAAEAAgIDAQAAAAAAAAAAAAAABQYEBwECAwj/xABNEAACAQMCAwYDBQQDCREAAAABAgMABBESIQUGMQcTIkFRYRQycSNCUoGRM3KhsRWzwRckQ1SSotHT8BY0NURTYmNzdIKDhJOUtMLS/8QAGwEBAAIDAQEAAAAAAAAAAAAAAAQFAQIDBgf/xAAvEQACAQMCAwYGAgMAAAAAAAAAAQIDBBEhMRJB8AUTIlFhcYGRocHR4TKxFCPx/9oADAMBAAIRAxEAPwDeNKUoBSlKAUpSgFKUoBSlKAUpSgFKUoBSlKAUpSgFKUoBSlKAUpSgFKUoBSlKAUpSgFKUoBSlKAUpSgFKUoBWveJ87zf09bWcJX4Xxxy7btP3byEZz0VRH+bMDkgYk+dO0SGxWWKM97ehMpAiMxDODoMmnAVc+I5YHT06itZ2HELi2ure5iAlZO8EveyYL94o1Fn0sclgDkDyx0qJXuo0ZRi3v+CVQtpVYyklsb7rXXapz5LbJ8Lw/wAV22kOy+JoBIwVAqecrk+FeuATj5cwb9pnEs6QeHl8Z093Pn+uzj3xVcj4qFvILi8YORcpcXRRsd3j9m2jJbuo37vbfwr71o72nJqNN5ba89utvU2VnUSbmsJLr9m/7VGCKHbW4ADNjGpgN20+WTvjyr1rpDKGUMpBUgEEHIIO4II6jHnXepxDFKUoBSlV3tA5mPDuHzXKhDIAqoHbALuwQe5wCWwNyFO46gDry/zObq/voVx3VqYIxjzkYSNIc4HQ4TG48BOd64555wHD4Bo0tcy+GKNs4J21OwG+hQcnpk4XILZrSPD5poDrt7maIsoDmNwBKQS2phggkszHPua5a5aaQyyTSTv8uqSTVpxjKgdF6DIA8hmpkbWXFrsRZXMcPG5ubsuvZJuGRyTyGWVpLnU7dWIuJR08hgAADYDAFWytCcr85XXDF0RYuLYF27iTwspclj3UwG3iJOGBHXoTmtz8ucyQ8Qt1nt2yp2KnZ43HzI6+TDPT6EZBBMepTlB6o7U6imtCUpSlczoKUpQClKUApSlAKUpQClKUApSlAKrHaDzI9la/YEC4mYRRErkKx3ZyOhCoGbfzA69KsdxcLGjPIyoigszMQFVQMksx2AA8zWnudeZFv76IwKTb28cy9+dhJJIyZ7sHcoBECHGx1H03j3NbuaTlzxod7el3tRR5ERBDpzuWZjqd2OXkc7lnPmSc15cTvRBC8p30KTj1PQD9SK8OI2xQmeNgjqvi1fI6Lk4f0xvhhuPevOz4ZccQR1mD2sTICo7tW7xW33cnY9PDgGvJpJvvKktM6539fV/D44PSSnwLu4rXljrTrcrfMKiyWPKP8dIFna5LbLnOURfQdDmpteEpFLbqqrr+0EjhwzTxtGpaRwD070lRmvDgfBLdLM3l+TMTlV1knCqSqqgz85I/L2wTVegLRyO8BaBHO0atkqB0Bc716m4iu7aWMtY69jzdp2PdKdGpKo3huTWuudt3hLljX2Povsz4hp4QjzyDRCZ07xyAFihldAWY7bIoyT6VCcS7e7OOQrDFPOo/wihVUnfoHIbHTfHnWmp+MXRtPhBO5tw5l7psYLk6jlsZxqJbHTVv1qHR8jP8PQ+lbKtosFiuzWpNVdPLB9W8o86W/FITJbMcqcPG20kbHoGX0PkRkHf0OJ2vnLsW4oYeLInlcI8R2HVVMqkk748DdPUVtftH5neFVtbZyk8o1NIACYYQcEjfZ2OVUkHo56rtIg+NFXdQVvJqT0RN8e51s7Fgt1OkbtuE3Z8b+IogLBcgjJGNq1N2pc12/FL3h1nBKJbZ2R5DGwwTI+hVP3lcKGyGAI1isONSZGjt1DSsdckjE4Utvrlb5mc9cdT7Deut12dwyt3ksspm28aaEGR0IULt+pPuakKg3sUc+04LKlpnbz+X7KrfqIpZ4IIpLdTJDEI2bW0Tvs+kjJIIHud6sPGbCCJrR7ONokmjlRkddLsISAsjr11Ek7nyIrAn5NgtZNNwzNHMTpui5VoJgCw1b6SG8ifOsPhnFGm0y3LyvKw0CWXOllBOFjbp746k+tdKak6iT5G7xOEKsJZWv9Y1z8yWqb5D498DxCPr3N0ywSKAP2jbQydM7MSp9mz5bwlYXFwO63/FH+utanVoqUHkxRlwzR9OilcLXNUxbClKUApSlAKUpQClKUApSlAKUqpdpfHJLazCwMUmnkWFHHVAcs7KcEahGrkZx7b4rWUlFNvkZjFyaS5lN5y5ma/meJSPgomKhcH7eZDhmfPVFYEKvQkFjnw4h66RRBFCqMKoAAHQAbAV5fGfbd0ASdGst5KCdKg+5Ib9K8dcV53E3J/8R6uhRjQgorpkHzHYkxMnezPLJkpEDsQCDgoAPCB5k/6KmOX+cLaC30zZt3ViDCxlkfyAILDO/oNhWUwA8RxsOvoOvX0qs8wcx27wuiqZsr1A8KnyOs+YO+1bwj/kxVKUW1nlp9sfP5nOpHu5Ooms423/AGQ/EbsTXDtErxwB20xMxwHOdT6c4Ukk7Dpk10rytUwg69M79d966r+1P7q/zNXeOS5L+iwoRVGnFY1e/wAV0j3rAkGJGHrhv7D/ACrPrCnOZDjyUD9STW1PdmbteGPv9mWzso/4ZtP35P6mWp/ivHGka6u5Mk95Nhc5CpCTEiD2wmfqxPmTWX2F8oM85v5UIjjBSEkbPI2Vd18yFGVz0yxG+Djnn7kG7t1uRbQvcW8rGRDFgvCXkDMjRklmGokgrnYnOMVZ2/hWp4jtdOvPEdk1+zJ4BYdzAoP7RvtJD+KR92P9g9gKka8recOiupyrAEH1BGaXN0sSl5GCKOrMcCrZYSPns3KU3ndshuebHvuHzDzVe8H/AIZ1H/NDD86rxvIDaDUyshjA05GWIAAUD8WcfnVj5lvA1kwUHXcDuo0YYZml8PynpgEsfQCvDlvsoW7uJ3tplgii7uLIiWQmcKC4GWBXAKE+7+xxr33dNvG6/JZ2dv38FBtrDbX0z7enxIKzVhGgc5YKMn3xXae3WRdLqGX0Ne/MHBZ7C/8AhJXSRe774SKuC8bFkUMnRWDK3QnOB61irdZlMeOiB8/UkY/hXaE4ziW84SjLUs/KfP8APw4hJmaez2BDEmW3UAKDG5O8YAGVPQbg9Qd2xSh1DKQykAgg5BB6EEdRXzlWxOyDmJsPYStnugJICSM9xspjGwJ0N067MBtgVCuaKj4oku3rOXhkbMpSlQiWKUpQClKUApSlAKUpQCtI8282/wBIcTaOMDuLNXVWwwMkshVXbfbSO7KqQPxHJB22D2nca+H4e6qQJLgi2Uk4I73Ksw3ByqaiMdCAa03wxBHdzx9PBBoH/RorLt9DtVZ2jW4abgt2vul9yxsKXFNTeyf2ZNVBWPFY172WRwGklZQo3YrH9moCjc9D5edTtYXD+DQwfsowpP3ty3+UcmvN05QUWpZ5bde3Ivpxm5Jx661Md57ibaJFhQ/fl3cj2iHT/vH8qp0ll3JeFznQSNXTKkZB/Q1drniw1d3CO9l8wD4U95H8vp1NR78p95MJp5S5+8gGEOPlUD8I985qdb1lSzx6J/Pr30OabjPij4nqn5a/vBU7SY6QrKwbGw0nLDyKjG+1Z97waWKMTsMbhO66vhjsdts5+771fa4t4We7skQZY3lu2MgeGJu9c7+iIx/L1rrSvHVqxjGOMvXmZqzqQo5cv4rT4bZ1ZWuGch39zIIktZoyQTrnieONcD7zsv8AAZNbh4H2McOgVDLD38w3d5JHKux6/Z5Cad9gV2wOp3q9gVzXoIU4w2PP3N7VuMcb28jzt7dY0VI1CIoCqqjAVQMAADoMV6UpXQhlM432ZwSa3tpbi0dg7EQP9m0hGzGJgRnIydOnJJyc7jQPEYpfhlneWYzxlX8bMSjBsEBTsCD7eVfWNfOfG+EmG4urWQHwySbnGWjmzIrDBPUP/DyNSaHibi/IiVoRj40lvroRllzGjFCjzTXTrp+ImACwnGXWFBsW67/TO21Xfso49HY3D2srlY7oq0bOxI+JA0spJ2DONJyepXHpVOtOXJJ1is7VdcxI0EnGgqctKx8lXO/1AAJIFLi11d5b3CgSxNolTPyuvmCPI9QR5fnUh01Jd29yPSiqXjitCwc73xn4rdOSCsfd26Y0HCxLqYZUnP2ryddx0OMYFatt7iY+giT+DP8A/YVlwwhFCrsB/tkn1zvmsKys5Y5WeUAC4jjuY8HJ7pmkjTPoSI849MdNwO0UoKMOtmYk3Nyl1uSFSPK168HErOSPHilELAuEDRzAqck7HBCsF6syqBuRUdXvwv8A35Z/9rtf65K2rLNN+xrR/mj6JFK4XpXNUxbClRvMHMMNjCZp2IHRVUZeRuoVF822PsACSQASOOXuYYb6ATW7EqSVZWGHjcYyjr5MMj8iCMggnOOZjPIk6UpWDIpSoLjXOtraZWSTVJviKMF5CRnbSudO6kZbAB6kVhtJZZlJt4RO0rXlx2ueIdzZTMuNzJJFGQc9NILnGMb/AMKw7jtTuy32drbhfR53LZ886Y8VHd3QW818zurWs9oslOc0ju+IQ2cyCSOOCW5dHVSpaRhBEQeuQBce26nc4xT+O9lzsVaxuWiMedCSDUFB+6JPmK+zaq7cN5onn4ysl0kSCa3MCd2zEAxsZsEtjLHL+XT6Gr/VLeXDdXig8rGnNev3JtGk4x4ZaM0xcR8QtiVu0RAOkwikkR/zjyB+eK8IlWfaW9DjzjjKxg+zb6/4it3CsS64TDL+1hif96NT/MVE72L1Sx7Y+mVn6kpSktJa+7f5x9DW9pbJGoSJVVR5L/tua9iKuL8j2LHJtYM+yAfyrqORLEf8Vi/Nc/wJri4Qby5P5fs7q5a0UV8/0UefiMUfzyRr9XUf21J8gSR3nFoO6YOtukszFWGAxHdKD6jxt06bVa7m3tLGJpDFDGg/DEuWY9FUAZZidgBuTU3yLwQxQtcTxiO6uW7yRcDMSYAjhyB0VANvxFztnAs+zreLqd4s6ddakK8upOHBpqWelKV6EphSlKAVQ+0TkKW9ljuLQx96q91IkjMqvGCXUhgGwysz/d3DnfYVfKVmMnF5RhpSWGU3kHkP4DVNOyvdSDSdJJSJAc6EJAJJO5YgZ2AAA369oHZ+L8Ce30x3kYwrH5ZlH+Dl9vRuqn2q6UrPE88XMxwrHDyNF2fZzxGdhHLb/Do2A8rTwtpQkBtCxsxL6ScZAGepFVjjvHovjp+6WUwRd3bQgAELFbroICnTgF9b4x1Y1t/tP7Q0sIjbwnVeSqQoGPsVYEd6+xH7qn5j7ZrQCLgYrSteTjJPmWPZ/ZMbiMuLKj6eZLf7oU/BL/kL/wDqpHlKeS74nZxRx6cXEcxLN9yD7V9gDvhcD3wNs1WamOUuI3XD74XKoyfZakjkjIFzA5GrSTg4OkEMPML5ZBzC8rV3w6YOl72Va2VPjy3LlnH4PqEVzWPw6/SeFJozqSRVdSMbqwyOlc312sMTyyHSkas7E+SqCSf0BoVhpvtL4l3/ABN1BJS3jSIAgYErjvZCpHXwtAN+hBH1n+xlMG832LQnGeh0uDt9AP0rXInMrPMww00kkzDGMGVi+MZODggdfKtl9jcDaLqQ50tIiDYYJjTLYOcnd8dABjqd8T6sVGgkQqcnKs2jY9KUqATTWPaPzVI91/R8LlI1j13BXZn7zZIg2MhdILMVOTkDI3BqcUQQYUADrgDG/r9a2jzP2eW97J34LwXWAvfxndlXOFkjOUcb+YzsN9qptx2acSRsRyWUq4+Zu+iOd9tIDjGMb5H0qlv7SvWnmLyvIt7K6o0YYlv5kHXV3CgsxAA6knAH1NWey7Lbxx/fFzBD1yII2kYemHkIH+ZVn4N2aWdvpaRDczLj7Wcl/EDq1LGfs0II20qCPWolPsmrL+bS+pJqdp01/BN/Q1KlrPxAhOGo0ksbCQTjaGJ0ywzKfCScFQBtvvjer7ynzSt7Hhh3d1H4J4GBDxyDY+E76c5wfy8q2NHEFGFAAHkBgfpURx/lK2vVxPH4xnTKhKSxk43SRcEdBt0OBkGrKXZtPu1CL1XMrJXk5T42R1KpfCOMTcPMkPE5FaFJnhjumcasgalWYbEZXcN/ZgnKuO0WDpAk9wfVI9Kf+pJpGPpmqSpbzhJry58ibCoprQsl1eJEuqV1RemXYAZ+prDt+IPeAjhwWTBANw+fh06E4Ybytj7qbdMsuRnXfOXFp7+2dJI4IY1HeDJMkgKAn5/Cq+mwOxNbu5bnMlnbu3zNDEzbAeJkUnYAAbk7AYqdZWlOr4pPOOS/P4OFzUqU9MYyR3COTVjkFxdP8TcKBpZlAjhO+TDFvpJyBqJLbdRuKsdKVfRiorEVoVrbbyxSlK2MClKUApSlAK19zf2pLETBw/RNMCVeQ57qE48iBiR8keFTgYIJB2qd7RbGabhdzHb6u8KZwrMGdVZWdFK75aNXUDz1Y6GtCXd6IoA8QUg6Qn4fEcDp5VIoU4zy5PY4VqjjhLmQ9337TuJAZZ3JdpNQOvP3mJ+X0wfoKxogVJD5D/eB2x9PLHuKtFpZiMHzY7sx6s3+j0HlWw+zHkmC6ji4lcLrcNJ3MbDwx6HaPUw+8+pCR5LttkZrncWUIxzlptljZ9sV1JJpOMVjy+JD9mXZabgrd36EQA5igYYMxHR5F/5P0U/N1PhwGtvbFwrVaR3I2+GkBb/qpfsmOADnBaNuoAAJ8q2BWNxKwW4hkgkGUlR42GSMq4KkZBB6E1yppU8cJyuK07iTlN79aGouUu0aSwUQTRvPbD5ChXvIBg+ABiA8ecYGQV3G4AA8ebOfpuIx9z3YgtjguhIaSQq2oBnGypspKjJOMZxkGC43wObhkhhu86F/Z3OD3csfQEt0RxsCrHrjGQQTiW04lIWHMzEhQsQLnU3QeHYZ9yBVnGFF/wCzJVSnVj4DItrV5pEhhAMsrBEznGo5JZsAnSqhmPsprfnAODrZ20VvH8sagZ82bqzH/nMxZifMk1VOzzkJrU/FXWPiWUqsYIKwIxBILDZpDhckbDGBncte6i3FXvJabIk0KfBHXcUpSo53FKUoBSlKAVD81cyJw+2ad1ZzlURF6vI50ouegBPmenv0MxUdx/gMV9A1vcLqjb0OGVhuGVvJgdwaw/QyvU+fOZEk4hdSs5QzyCPvGAIjtwuNIjBJJkKqNz5dcZxU7VlXsWaB2+DuwsTnUUniMjBuhw6um2AvUeVdz2VXf+OW4/8AKv8A66qC5sbmrLdPpZLu3vLenHZoqc8IdGQ9GBU/Rhg/zrE4D2icT4VD3AgFxbRagjPq1hdRIJZWPhA2AxsMelXT+5Nef49D/wC0P+trzn7LL9Svd3Vq4LYbVBImlfxLh21EfhOnPqK6WttdW2eFJp+pzuLi2uEuLKa9Cw8idobcQkaGWARSCJZg6SB4pEY6SVOARuRsc+ftm61VuSOz6DhaEpmSdwO8mbqfMqi9ETVk6R+ZOBi01dR4seLcqZYz4dhSlK2NRSlKAVROfO0VrOX4W1RWuNCyM7/s4lcuo2U6mkyudJwMEHO9XuqRzT2WRXty1yk0tvK4USaArLIUAVGKuDghRjbGQB752hw58WxrLOPDuUO57Xb2PwyTW+oj5RbMSR+6JCcVSHuhKZjO0kgnYuSLdlVWY5OkAbb4IHQY+tWJeSr20eSN7aeZwxzNHHqWYH5SrDoNOPCcY3FTVl2d8Qlz9gkWwIM8yjOfLEQkbP1AqdF0l4k0vmRH3j0ab69ikcG4sJB3bN9quRuCC4HRsH261fezbmUWV0YZWxb3JGCWwsU4BwTk4AcALkfeC+u3P9yfiGc/3jn17+bP/wAeseXsr4hL3kJS3QaQBKZyUJI6oBHryp/Eq7jY+dJ1Kc4cLl/ZiMJxnxJG76V42cJSNFZtTKqgserEAAsfqd69qrycdXjDDDAEehGR+lcRQKvyqF+gA/lXelAKUpQClKUApSlAKUpQClKUApSlAKUpQClKUApSlAKUpQClKUAxSlKAUpSgFKUoBSlKAUpSgFKU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31754" name="AutoShape 4" descr="data:image/jpeg;base64,/9j/4AAQSkZJRgABAQAAAQABAAD/2wCEAAkGBhQQEBUSEBQUFBIVGBYVGBQWFBgcFxQUFhkYFhoYFxUcHSYgHxknGRYUIC8hJCcrLCwsHSAxODQqNSYrLikBCQoKDgwOGg8PGi0kHyMpLDI2NSkwKTA2NTQsKiw1KTIpMCspLCwsLywtKSktKTUsKiw1LDApKSosLSkqLCwsLP/AABEIAIUA4gMBIgACEQEDEQH/xAAcAAEAAgIDAQAAAAAAAAAAAAAABQYEBwECAwj/xABNEAACAQMCAwYDBQQDCREAAAABAgMABBESIQUGMQcTIkFRYRQycSNCUoGRM3KhsRWzwRckQ1SSotHT8BY0NURTYmNzdIKDhJOUtMLS/8QAGwEBAAIDAQEAAAAAAAAAAAAAAAQFAQIDBgf/xAAvEQACAQMCAwYGAgMAAAAAAAAAAQIDBBEhMRJB8AUTIlFhcYGRocHR4TKxFCPx/9oADAMBAAIRAxEAPwDeNKUoBSlKAUpSgFKUoBSlKAUpSgFKUoBSlKAUpSgFKUoBSlKAUpSgFKUoBSlKAUpSgFKUoBSlKAUpSgFKUoBWveJ87zf09bWcJX4Xxxy7btP3byEZz0VRH+bMDkgYk+dO0SGxWWKM97ehMpAiMxDODoMmnAVc+I5YHT06itZ2HELi2ure5iAlZO8EveyYL94o1Fn0sclgDkDyx0qJXuo0ZRi3v+CVQtpVYyklsb7rXXapz5LbJ8Lw/wAV22kOy+JoBIwVAqecrk+FeuATj5cwb9pnEs6QeHl8Z093Pn+uzj3xVcj4qFvILi8YORcpcXRRsd3j9m2jJbuo37vbfwr71o72nJqNN5ba89utvU2VnUSbmsJLr9m/7VGCKHbW4ADNjGpgN20+WTvjyr1rpDKGUMpBUgEEHIIO4II6jHnXepxDFKUoBSlV3tA5mPDuHzXKhDIAqoHbALuwQe5wCWwNyFO46gDry/zObq/voVx3VqYIxjzkYSNIc4HQ4TG48BOd64555wHD4Bo0tcy+GKNs4J21OwG+hQcnpk4XILZrSPD5poDrt7maIsoDmNwBKQS2phggkszHPua5a5aaQyyTSTv8uqSTVpxjKgdF6DIA8hmpkbWXFrsRZXMcPG5ubsuvZJuGRyTyGWVpLnU7dWIuJR08hgAADYDAFWytCcr85XXDF0RYuLYF27iTwspclj3UwG3iJOGBHXoTmtz8ucyQ8Qt1nt2yp2KnZ43HzI6+TDPT6EZBBMepTlB6o7U6imtCUpSlczoKUpQClKUApSlAKUpQClKUApSlAKrHaDzI9la/YEC4mYRRErkKx3ZyOhCoGbfzA69KsdxcLGjPIyoigszMQFVQMksx2AA8zWnudeZFv76IwKTb28cy9+dhJJIyZ7sHcoBECHGx1H03j3NbuaTlzxod7el3tRR5ERBDpzuWZjqd2OXkc7lnPmSc15cTvRBC8p30KTj1PQD9SK8OI2xQmeNgjqvi1fI6Lk4f0xvhhuPevOz4ZccQR1mD2sTICo7tW7xW33cnY9PDgGvJpJvvKktM6539fV/D44PSSnwLu4rXljrTrcrfMKiyWPKP8dIFna5LbLnOURfQdDmpteEpFLbqqrr+0EjhwzTxtGpaRwD070lRmvDgfBLdLM3l+TMTlV1knCqSqqgz85I/L2wTVegLRyO8BaBHO0atkqB0Bc716m4iu7aWMtY69jzdp2PdKdGpKo3huTWuudt3hLljX2Povsz4hp4QjzyDRCZ07xyAFihldAWY7bIoyT6VCcS7e7OOQrDFPOo/wihVUnfoHIbHTfHnWmp+MXRtPhBO5tw5l7psYLk6jlsZxqJbHTVv1qHR8jP8PQ+lbKtosFiuzWpNVdPLB9W8o86W/FITJbMcqcPG20kbHoGX0PkRkHf0OJ2vnLsW4oYeLInlcI8R2HVVMqkk748DdPUVtftH5neFVtbZyk8o1NIACYYQcEjfZ2OVUkHo56rtIg+NFXdQVvJqT0RN8e51s7Fgt1OkbtuE3Z8b+IogLBcgjJGNq1N2pc12/FL3h1nBKJbZ2R5DGwwTI+hVP3lcKGyGAI1isONSZGjt1DSsdckjE4Utvrlb5mc9cdT7Deut12dwyt3ksspm28aaEGR0IULt+pPuakKg3sUc+04LKlpnbz+X7KrfqIpZ4IIpLdTJDEI2bW0Tvs+kjJIIHud6sPGbCCJrR7ONokmjlRkddLsISAsjr11Ek7nyIrAn5NgtZNNwzNHMTpui5VoJgCw1b6SG8ifOsPhnFGm0y3LyvKw0CWXOllBOFjbp746k+tdKak6iT5G7xOEKsJZWv9Y1z8yWqb5D498DxCPr3N0ywSKAP2jbQydM7MSp9mz5bwlYXFwO63/FH+utanVoqUHkxRlwzR9OilcLXNUxbClKUApSlAKUpQClKUApSlAKUqpdpfHJLazCwMUmnkWFHHVAcs7KcEahGrkZx7b4rWUlFNvkZjFyaS5lN5y5ma/meJSPgomKhcH7eZDhmfPVFYEKvQkFjnw4h66RRBFCqMKoAAHQAbAV5fGfbd0ASdGst5KCdKg+5Ib9K8dcV53E3J/8R6uhRjQgorpkHzHYkxMnezPLJkpEDsQCDgoAPCB5k/6KmOX+cLaC30zZt3ViDCxlkfyAILDO/oNhWUwA8RxsOvoOvX0qs8wcx27wuiqZsr1A8KnyOs+YO+1bwj/kxVKUW1nlp9sfP5nOpHu5Ooms423/AGQ/EbsTXDtErxwB20xMxwHOdT6c4Ukk7Dpk10rytUwg69M79d966r+1P7q/zNXeOS5L+iwoRVGnFY1e/wAV0j3rAkGJGHrhv7D/ACrPrCnOZDjyUD9STW1PdmbteGPv9mWzso/4ZtP35P6mWp/ivHGka6u5Mk95Nhc5CpCTEiD2wmfqxPmTWX2F8oM85v5UIjjBSEkbPI2Vd18yFGVz0yxG+Djnn7kG7t1uRbQvcW8rGRDFgvCXkDMjRklmGokgrnYnOMVZ2/hWp4jtdOvPEdk1+zJ4BYdzAoP7RvtJD+KR92P9g9gKka8recOiupyrAEH1BGaXN0sSl5GCKOrMcCrZYSPns3KU3ndshuebHvuHzDzVe8H/AIZ1H/NDD86rxvIDaDUyshjA05GWIAAUD8WcfnVj5lvA1kwUHXcDuo0YYZml8PynpgEsfQCvDlvsoW7uJ3tplgii7uLIiWQmcKC4GWBXAKE+7+xxr33dNvG6/JZ2dv38FBtrDbX0z7enxIKzVhGgc5YKMn3xXae3WRdLqGX0Ne/MHBZ7C/8AhJXSRe774SKuC8bFkUMnRWDK3QnOB61irdZlMeOiB8/UkY/hXaE4ziW84SjLUs/KfP8APw4hJmaez2BDEmW3UAKDG5O8YAGVPQbg9Qd2xSh1DKQykAgg5BB6EEdRXzlWxOyDmJsPYStnugJICSM9xspjGwJ0N067MBtgVCuaKj4oku3rOXhkbMpSlQiWKUpQClKUApSlAKUpQCtI8282/wBIcTaOMDuLNXVWwwMkshVXbfbSO7KqQPxHJB22D2nca+H4e6qQJLgi2Uk4I73Ksw3ByqaiMdCAa03wxBHdzx9PBBoH/RorLt9DtVZ2jW4abgt2vul9yxsKXFNTeyf2ZNVBWPFY172WRwGklZQo3YrH9moCjc9D5edTtYXD+DQwfsowpP3ty3+UcmvN05QUWpZ5bde3Ivpxm5Jx661Md57ibaJFhQ/fl3cj2iHT/vH8qp0ll3JeFznQSNXTKkZB/Q1drniw1d3CO9l8wD4U95H8vp1NR78p95MJp5S5+8gGEOPlUD8I985qdb1lSzx6J/Pr30OabjPij4nqn5a/vBU7SY6QrKwbGw0nLDyKjG+1Z97waWKMTsMbhO66vhjsdts5+771fa4t4We7skQZY3lu2MgeGJu9c7+iIx/L1rrSvHVqxjGOMvXmZqzqQo5cv4rT4bZ1ZWuGch39zIIktZoyQTrnieONcD7zsv8AAZNbh4H2McOgVDLD38w3d5JHKux6/Z5Cad9gV2wOp3q9gVzXoIU4w2PP3N7VuMcb28jzt7dY0VI1CIoCqqjAVQMAADoMV6UpXQhlM432ZwSa3tpbi0dg7EQP9m0hGzGJgRnIydOnJJyc7jQPEYpfhlneWYzxlX8bMSjBsEBTsCD7eVfWNfOfG+EmG4urWQHwySbnGWjmzIrDBPUP/DyNSaHibi/IiVoRj40lvroRllzGjFCjzTXTrp+ImACwnGXWFBsW67/TO21Xfso49HY3D2srlY7oq0bOxI+JA0spJ2DONJyepXHpVOtOXJJ1is7VdcxI0EnGgqctKx8lXO/1AAJIFLi11d5b3CgSxNolTPyuvmCPI9QR5fnUh01Jd29yPSiqXjitCwc73xn4rdOSCsfd26Y0HCxLqYZUnP2ryddx0OMYFatt7iY+giT+DP8A/YVlwwhFCrsB/tkn1zvmsKys5Y5WeUAC4jjuY8HJ7pmkjTPoSI849MdNwO0UoKMOtmYk3Nyl1uSFSPK168HErOSPHilELAuEDRzAqck7HBCsF6syqBuRUdXvwv8A35Z/9rtf65K2rLNN+xrR/mj6JFK4XpXNUxbClRvMHMMNjCZp2IHRVUZeRuoVF822PsACSQASOOXuYYb6ATW7EqSVZWGHjcYyjr5MMj8iCMggnOOZjPIk6UpWDIpSoLjXOtraZWSTVJviKMF5CRnbSudO6kZbAB6kVhtJZZlJt4RO0rXlx2ueIdzZTMuNzJJFGQc9NILnGMb/AMKw7jtTuy32drbhfR53LZ886Y8VHd3QW818zurWs9oslOc0ju+IQ2cyCSOOCW5dHVSpaRhBEQeuQBce26nc4xT+O9lzsVaxuWiMedCSDUFB+6JPmK+zaq7cN5onn4ysl0kSCa3MCd2zEAxsZsEtjLHL+XT6Gr/VLeXDdXig8rGnNev3JtGk4x4ZaM0xcR8QtiVu0RAOkwikkR/zjyB+eK8IlWfaW9DjzjjKxg+zb6/4it3CsS64TDL+1hif96NT/MVE72L1Sx7Y+mVn6kpSktJa+7f5x9DW9pbJGoSJVVR5L/tua9iKuL8j2LHJtYM+yAfyrqORLEf8Vi/Nc/wJri4Qby5P5fs7q5a0UV8/0UefiMUfzyRr9XUf21J8gSR3nFoO6YOtukszFWGAxHdKD6jxt06bVa7m3tLGJpDFDGg/DEuWY9FUAZZidgBuTU3yLwQxQtcTxiO6uW7yRcDMSYAjhyB0VANvxFztnAs+zreLqd4s6ddakK8upOHBpqWelKV6EphSlKAVQ+0TkKW9ljuLQx96q91IkjMqvGCXUhgGwysz/d3DnfYVfKVmMnF5RhpSWGU3kHkP4DVNOyvdSDSdJJSJAc6EJAJJO5YgZ2AAA369oHZ+L8Ce30x3kYwrH5ZlH+Dl9vRuqn2q6UrPE88XMxwrHDyNF2fZzxGdhHLb/Do2A8rTwtpQkBtCxsxL6ScZAGepFVjjvHovjp+6WUwRd3bQgAELFbroICnTgF9b4x1Y1t/tP7Q0sIjbwnVeSqQoGPsVYEd6+xH7qn5j7ZrQCLgYrSteTjJPmWPZ/ZMbiMuLKj6eZLf7oU/BL/kL/wDqpHlKeS74nZxRx6cXEcxLN9yD7V9gDvhcD3wNs1WamOUuI3XD74XKoyfZakjkjIFzA5GrSTg4OkEMPML5ZBzC8rV3w6YOl72Va2VPjy3LlnH4PqEVzWPw6/SeFJozqSRVdSMbqwyOlc312sMTyyHSkas7E+SqCSf0BoVhpvtL4l3/ABN1BJS3jSIAgYErjvZCpHXwtAN+hBH1n+xlMG832LQnGeh0uDt9AP0rXInMrPMww00kkzDGMGVi+MZODggdfKtl9jcDaLqQ50tIiDYYJjTLYOcnd8dABjqd8T6sVGgkQqcnKs2jY9KUqATTWPaPzVI91/R8LlI1j13BXZn7zZIg2MhdILMVOTkDI3BqcUQQYUADrgDG/r9a2jzP2eW97J34LwXWAvfxndlXOFkjOUcb+YzsN9qptx2acSRsRyWUq4+Zu+iOd9tIDjGMb5H0qlv7SvWnmLyvIt7K6o0YYlv5kHXV3CgsxAA6knAH1NWey7Lbxx/fFzBD1yII2kYemHkIH+ZVn4N2aWdvpaRDczLj7Wcl/EDq1LGfs0II20qCPWolPsmrL+bS+pJqdp01/BN/Q1KlrPxAhOGo0ksbCQTjaGJ0ywzKfCScFQBtvvjer7ynzSt7Hhh3d1H4J4GBDxyDY+E76c5wfy8q2NHEFGFAAHkBgfpURx/lK2vVxPH4xnTKhKSxk43SRcEdBt0OBkGrKXZtPu1CL1XMrJXk5T42R1KpfCOMTcPMkPE5FaFJnhjumcasgalWYbEZXcN/ZgnKuO0WDpAk9wfVI9Kf+pJpGPpmqSpbzhJry58ibCoprQsl1eJEuqV1RemXYAZ+prDt+IPeAjhwWTBANw+fh06E4Ybytj7qbdMsuRnXfOXFp7+2dJI4IY1HeDJMkgKAn5/Cq+mwOxNbu5bnMlnbu3zNDEzbAeJkUnYAAbk7AYqdZWlOr4pPOOS/P4OFzUqU9MYyR3COTVjkFxdP8TcKBpZlAjhO+TDFvpJyBqJLbdRuKsdKVfRiorEVoVrbbyxSlK2MClKUApSlAK19zf2pLETBw/RNMCVeQ57qE48iBiR8keFTgYIJB2qd7RbGabhdzHb6u8KZwrMGdVZWdFK75aNXUDz1Y6GtCXd6IoA8QUg6Qn4fEcDp5VIoU4zy5PY4VqjjhLmQ9337TuJAZZ3JdpNQOvP3mJ+X0wfoKxogVJD5D/eB2x9PLHuKtFpZiMHzY7sx6s3+j0HlWw+zHkmC6ji4lcLrcNJ3MbDwx6HaPUw+8+pCR5LttkZrncWUIxzlptljZ9sV1JJpOMVjy+JD9mXZabgrd36EQA5igYYMxHR5F/5P0U/N1PhwGtvbFwrVaR3I2+GkBb/qpfsmOADnBaNuoAAJ8q2BWNxKwW4hkgkGUlR42GSMq4KkZBB6E1yppU8cJyuK07iTlN79aGouUu0aSwUQTRvPbD5ChXvIBg+ABiA8ecYGQV3G4AA8ebOfpuIx9z3YgtjguhIaSQq2oBnGypspKjJOMZxkGC43wObhkhhu86F/Z3OD3csfQEt0RxsCrHrjGQQTiW04lIWHMzEhQsQLnU3QeHYZ9yBVnGFF/wCzJVSnVj4DItrV5pEhhAMsrBEznGo5JZsAnSqhmPsprfnAODrZ20VvH8sagZ82bqzH/nMxZifMk1VOzzkJrU/FXWPiWUqsYIKwIxBILDZpDhckbDGBncte6i3FXvJabIk0KfBHXcUpSo53FKUoBSlKAVD81cyJw+2ad1ZzlURF6vI50ouegBPmenv0MxUdx/gMV9A1vcLqjb0OGVhuGVvJgdwaw/QyvU+fOZEk4hdSs5QzyCPvGAIjtwuNIjBJJkKqNz5dcZxU7VlXsWaB2+DuwsTnUUniMjBuhw6um2AvUeVdz2VXf+OW4/8AKv8A66qC5sbmrLdPpZLu3vLenHZoqc8IdGQ9GBU/Rhg/zrE4D2icT4VD3AgFxbRagjPq1hdRIJZWPhA2AxsMelXT+5Nef49D/wC0P+trzn7LL9Svd3Vq4LYbVBImlfxLh21EfhOnPqK6WttdW2eFJp+pzuLi2uEuLKa9Cw8idobcQkaGWARSCJZg6SB4pEY6SVOARuRsc+ftm61VuSOz6DhaEpmSdwO8mbqfMqi9ETVk6R+ZOBi01dR4seLcqZYz4dhSlK2NRSlKAVROfO0VrOX4W1RWuNCyM7/s4lcuo2U6mkyudJwMEHO9XuqRzT2WRXty1yk0tvK4USaArLIUAVGKuDghRjbGQB752hw58WxrLOPDuUO57Xb2PwyTW+oj5RbMSR+6JCcVSHuhKZjO0kgnYuSLdlVWY5OkAbb4IHQY+tWJeSr20eSN7aeZwxzNHHqWYH5SrDoNOPCcY3FTVl2d8Qlz9gkWwIM8yjOfLEQkbP1AqdF0l4k0vmRH3j0ab69ikcG4sJB3bN9quRuCC4HRsH261fezbmUWV0YZWxb3JGCWwsU4BwTk4AcALkfeC+u3P9yfiGc/3jn17+bP/wAeseXsr4hL3kJS3QaQBKZyUJI6oBHryp/Eq7jY+dJ1Kc4cLl/ZiMJxnxJG76V42cJSNFZtTKqgserEAAsfqd69qrycdXjDDDAEehGR+lcRQKvyqF+gA/lXelAKUpQClKUApSlAKUpQClKUApSlAKUpQClKUApSlAKUpQClKUAxSlKAUpSgFKUoBSlKAUpSgFKUoD//2Q==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Lucida Sans Unicode" pitchFamily="34" charset="0"/>
            </a:endParaRPr>
          </a:p>
        </p:txBody>
      </p:sp>
      <p:pic>
        <p:nvPicPr>
          <p:cNvPr id="31755" name="Picture 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8888" y="1412875"/>
            <a:ext cx="26955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Accommodate</a:t>
            </a:r>
            <a:endParaRPr lang="en-GB" dirty="0"/>
          </a:p>
        </p:txBody>
      </p:sp>
      <p:sp>
        <p:nvSpPr>
          <p:cNvPr id="32770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Poor use</a:t>
            </a:r>
          </a:p>
        </p:txBody>
      </p:sp>
      <p:sp>
        <p:nvSpPr>
          <p:cNvPr id="32771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3438" y="260350"/>
            <a:ext cx="4041775" cy="762000"/>
          </a:xfrm>
        </p:spPr>
        <p:txBody>
          <a:bodyPr/>
          <a:lstStyle/>
          <a:p>
            <a:r>
              <a:rPr lang="en-GB" smtClean="0"/>
              <a:t>Effective use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68313" y="2349500"/>
            <a:ext cx="4040187" cy="306387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45420">
                <a:srgbClr val="FFC7AF"/>
              </a:gs>
              <a:gs pos="45000">
                <a:srgbClr val="FFC9B2"/>
              </a:gs>
              <a:gs pos="45840">
                <a:srgbClr val="FFC5AC"/>
              </a:gs>
              <a:gs pos="46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000" dirty="0" smtClean="0"/>
              <a:t>… </a:t>
            </a:r>
            <a:r>
              <a:rPr lang="en-US" sz="2000" dirty="0"/>
              <a:t>“Hey…I understand this is important to you.  So, even though your proposal doesn’t exactly  fit within </a:t>
            </a:r>
            <a:r>
              <a:rPr lang="en-US" sz="2000" dirty="0" smtClean="0"/>
              <a:t>BTEC’s guidelines</a:t>
            </a:r>
            <a:r>
              <a:rPr lang="en-US" sz="2000" dirty="0"/>
              <a:t>, I’ll overlook it this time and recommend it for viewing.   I know you are a good student</a:t>
            </a:r>
            <a:r>
              <a:rPr lang="en-US" sz="2000" dirty="0" smtClean="0"/>
              <a:t>.”</a:t>
            </a:r>
            <a:endParaRPr lang="en-US" dirty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981075"/>
            <a:ext cx="4041775" cy="3136900"/>
          </a:xfrm>
          <a:gradFill>
            <a:gsLst>
              <a:gs pos="39375">
                <a:srgbClr val="FFC6AD"/>
              </a:gs>
              <a:gs pos="28750">
                <a:srgbClr val="FFBFA3"/>
              </a:gs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365760" indent="-256032" algn="just" fontAlgn="auto">
              <a:lnSpc>
                <a:spcPct val="11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000" dirty="0" smtClean="0"/>
              <a:t>… </a:t>
            </a:r>
            <a:r>
              <a:rPr lang="en-US" sz="2000" dirty="0"/>
              <a:t>“I don’t want to seem unresponsive to your concerns </a:t>
            </a:r>
            <a:r>
              <a:rPr lang="en-US" sz="2000" dirty="0" smtClean="0"/>
              <a:t>but I </a:t>
            </a:r>
            <a:r>
              <a:rPr lang="en-US" sz="2000" dirty="0"/>
              <a:t>don’t have authority to overturn the Council’s decision.  So, what I suggest is that I put your issue on the agenda of </a:t>
            </a:r>
            <a:r>
              <a:rPr lang="en-US" sz="2000" dirty="0" smtClean="0"/>
              <a:t>the next meeting </a:t>
            </a:r>
            <a:r>
              <a:rPr lang="en-US" sz="2000" dirty="0"/>
              <a:t>and invite you to </a:t>
            </a:r>
            <a:r>
              <a:rPr lang="en-US" sz="2000" dirty="0" smtClean="0"/>
              <a:t>attend</a:t>
            </a:r>
            <a:endParaRPr lang="en-US" sz="2000" dirty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GB" dirty="0"/>
          </a:p>
        </p:txBody>
      </p:sp>
      <p:sp>
        <p:nvSpPr>
          <p:cNvPr id="32774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2012</a:t>
            </a:r>
          </a:p>
        </p:txBody>
      </p:sp>
      <p:pic>
        <p:nvPicPr>
          <p:cNvPr id="32775" name="Picture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19750" y="4292600"/>
            <a:ext cx="2081213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Avoid</a:t>
            </a:r>
            <a:endParaRPr lang="en-GB" dirty="0"/>
          </a:p>
        </p:txBody>
      </p:sp>
      <p:sp>
        <p:nvSpPr>
          <p:cNvPr id="33794" name="Text Placeholder 2"/>
          <p:cNvSpPr>
            <a:spLocks noGrp="1"/>
          </p:cNvSpPr>
          <p:nvPr>
            <p:ph type="body" idx="1"/>
          </p:nvPr>
        </p:nvSpPr>
        <p:spPr>
          <a:xfrm>
            <a:off x="4787900" y="5445125"/>
            <a:ext cx="4040188" cy="762000"/>
          </a:xfrm>
        </p:spPr>
        <p:txBody>
          <a:bodyPr/>
          <a:lstStyle/>
          <a:p>
            <a:r>
              <a:rPr lang="en-GB" smtClean="0"/>
              <a:t>Poor use</a:t>
            </a:r>
          </a:p>
        </p:txBody>
      </p:sp>
      <p:sp>
        <p:nvSpPr>
          <p:cNvPr id="33795" name="Text Placeholder 3"/>
          <p:cNvSpPr>
            <a:spLocks noGrp="1"/>
          </p:cNvSpPr>
          <p:nvPr>
            <p:ph type="body" sz="half" idx="3"/>
          </p:nvPr>
        </p:nvSpPr>
        <p:spPr>
          <a:xfrm>
            <a:off x="250825" y="5445125"/>
            <a:ext cx="4041775" cy="762000"/>
          </a:xfrm>
        </p:spPr>
        <p:txBody>
          <a:bodyPr/>
          <a:lstStyle/>
          <a:p>
            <a:r>
              <a:rPr lang="en-GB" smtClean="0"/>
              <a:t>Effective use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787900" y="2420938"/>
            <a:ext cx="4040188" cy="3065462"/>
          </a:xfrm>
          <a:gradFill>
            <a:gsLst>
              <a:gs pos="83550">
                <a:srgbClr val="FFDDD0"/>
              </a:gs>
              <a:gs pos="67100">
                <a:srgbClr val="FFD5C4"/>
              </a:gs>
              <a:gs pos="39375">
                <a:srgbClr val="FFC6AD"/>
              </a:gs>
              <a:gs pos="28750">
                <a:srgbClr val="FFBFA3"/>
              </a:gs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n-US" sz="2000" dirty="0" smtClean="0"/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000" dirty="0" smtClean="0"/>
              <a:t>(</a:t>
            </a:r>
            <a:r>
              <a:rPr lang="en-US" sz="2000" dirty="0"/>
              <a:t>over the phone) … “No, I don’t want to talk to him now.  Tell him I’m not in.  No…tell him I’m in a meeting and can’t be disturbed.  I don’t care what you tell him…just get rid of him!”</a:t>
            </a:r>
          </a:p>
          <a:p>
            <a:pPr marL="621792" lvl="1" fontAlgn="auto">
              <a:lnSpc>
                <a:spcPct val="80000"/>
              </a:lnSpc>
              <a:spcBef>
                <a:spcPts val="324"/>
              </a:spcBef>
              <a:spcAft>
                <a:spcPts val="0"/>
              </a:spcAft>
              <a:buFont typeface="Verdana"/>
              <a:buNone/>
              <a:defRPr/>
            </a:pPr>
            <a:endParaRPr lang="en-US" dirty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4671" y="2420888"/>
            <a:ext cx="4041775" cy="2992818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>
            <a:normAutofit/>
          </a:bodyPr>
          <a:lstStyle/>
          <a:p>
            <a:pPr marL="365760" indent="-256032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Wingdings 3"/>
              <a:buChar char=""/>
              <a:defRPr/>
            </a:pPr>
            <a:endParaRPr lang="en-US" sz="2000" dirty="0" smtClean="0"/>
          </a:p>
          <a:p>
            <a:pPr marL="365760" indent="-256032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000" dirty="0" smtClean="0"/>
              <a:t>… </a:t>
            </a:r>
            <a:r>
              <a:rPr lang="en-US" sz="2000" dirty="0"/>
              <a:t>“Look, this is obviously important for you.  I know that you have a lot invested in it.  Can we talk again tomorrow at 10am? Meanwhile, I will be able to see your proposal better and maybe find additional options to it.”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GB" dirty="0"/>
          </a:p>
        </p:txBody>
      </p:sp>
      <p:sp>
        <p:nvSpPr>
          <p:cNvPr id="33800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2012</a:t>
            </a:r>
          </a:p>
        </p:txBody>
      </p:sp>
      <p:pic>
        <p:nvPicPr>
          <p:cNvPr id="33801" name="Picture 2" descr="http://t3.gstatic.com/images?q=tbn:ANd9GcT8Fj0gSyRRNRJhZIQjmHjPft71gJuWOhF1y7KiAmZc7HfCS0_HS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8038" y="549275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Compromise</a:t>
            </a:r>
            <a:endParaRPr lang="en-GB" dirty="0"/>
          </a:p>
        </p:txBody>
      </p:sp>
      <p:sp>
        <p:nvSpPr>
          <p:cNvPr id="34818" name="Text Placeholder 2"/>
          <p:cNvSpPr>
            <a:spLocks noGrp="1"/>
          </p:cNvSpPr>
          <p:nvPr>
            <p:ph type="body" idx="1"/>
          </p:nvPr>
        </p:nvSpPr>
        <p:spPr>
          <a:xfrm>
            <a:off x="395288" y="4797425"/>
            <a:ext cx="4040187" cy="762000"/>
          </a:xfrm>
        </p:spPr>
        <p:txBody>
          <a:bodyPr/>
          <a:lstStyle/>
          <a:p>
            <a:r>
              <a:rPr lang="en-GB" smtClean="0"/>
              <a:t>Poor use</a:t>
            </a:r>
          </a:p>
        </p:txBody>
      </p:sp>
      <p:sp>
        <p:nvSpPr>
          <p:cNvPr id="34819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3438" y="3789363"/>
            <a:ext cx="4041775" cy="762000"/>
          </a:xfrm>
        </p:spPr>
        <p:txBody>
          <a:bodyPr/>
          <a:lstStyle/>
          <a:p>
            <a:r>
              <a:rPr lang="en-GB" smtClean="0"/>
              <a:t>Effective use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95536" y="1628800"/>
            <a:ext cx="4040188" cy="320884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n-US" sz="20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000" dirty="0"/>
              <a:t>… “I bet we can come to some agreement here. How about you getting me those free football tickets and I will try to slip right your proposal through the Student Council?  They are a bunch of old-fashioned cronies anyway!”</a:t>
            </a:r>
            <a:endParaRPr lang="en-GB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260350"/>
            <a:ext cx="4041775" cy="3497263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365760" indent="-256032" fontAlgn="auto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000" dirty="0" smtClean="0"/>
              <a:t>… </a:t>
            </a:r>
            <a:r>
              <a:rPr lang="en-US" sz="2000" dirty="0"/>
              <a:t>“The Student Council has set </a:t>
            </a:r>
            <a:r>
              <a:rPr lang="en-US" sz="2000" dirty="0" smtClean="0"/>
              <a:t>tight </a:t>
            </a:r>
            <a:r>
              <a:rPr lang="en-US" sz="2000" dirty="0"/>
              <a:t>guidelines </a:t>
            </a:r>
            <a:r>
              <a:rPr lang="en-US" sz="2000" dirty="0" smtClean="0"/>
              <a:t>for these issues, but they are not unreasonable. If </a:t>
            </a:r>
            <a:r>
              <a:rPr lang="en-US" sz="2000" dirty="0"/>
              <a:t>you would agree to </a:t>
            </a:r>
            <a:r>
              <a:rPr lang="en-US" sz="2000" dirty="0" smtClean="0"/>
              <a:t>revise Part </a:t>
            </a:r>
            <a:r>
              <a:rPr lang="en-US" sz="2000" dirty="0"/>
              <a:t>A of your proposal to </a:t>
            </a:r>
            <a:r>
              <a:rPr lang="en-US" sz="2000" dirty="0" smtClean="0"/>
              <a:t>adhere to their guidelines</a:t>
            </a:r>
            <a:r>
              <a:rPr lang="en-US" sz="2000" dirty="0"/>
              <a:t>, </a:t>
            </a:r>
            <a:r>
              <a:rPr lang="en-US" sz="2000" dirty="0" smtClean="0"/>
              <a:t>they may be think through your request </a:t>
            </a:r>
            <a:r>
              <a:rPr lang="en-US" sz="2000" dirty="0"/>
              <a:t>in Part B.  Would you consider that revision?”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GB" dirty="0"/>
          </a:p>
        </p:txBody>
      </p:sp>
      <p:sp>
        <p:nvSpPr>
          <p:cNvPr id="34824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2012</a:t>
            </a:r>
          </a:p>
        </p:txBody>
      </p:sp>
      <p:pic>
        <p:nvPicPr>
          <p:cNvPr id="34825" name="Picture 4" descr="http://t0.gstatic.com/images?q=tbn:ANd9GcS3gVz4AF86lBXmazXlHVFZtUC87-NUE_5APAR38eCC-g9EHBe-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2588" y="4581525"/>
            <a:ext cx="21431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sz="3200" smtClean="0"/>
              <a:t>Collaborating</a:t>
            </a:r>
            <a:endParaRPr lang="en-US" sz="3200" smtClean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562043" y="1628800"/>
            <a:ext cx="8064896" cy="2016223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Poor use:</a:t>
            </a:r>
          </a:p>
          <a:p>
            <a:pPr marL="109728" indent="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000" dirty="0" smtClean="0"/>
              <a:t>…“How about calling together </a:t>
            </a:r>
            <a:r>
              <a:rPr lang="en-US" sz="2000" dirty="0"/>
              <a:t>a series of meetings with the Student Council, and the lecturers. </a:t>
            </a:r>
            <a:r>
              <a:rPr lang="en-US" sz="2000" dirty="0" smtClean="0"/>
              <a:t>We’ll </a:t>
            </a:r>
            <a:r>
              <a:rPr lang="en-US" sz="2000" dirty="0"/>
              <a:t>see if we can research this issue in depth, discuss it, and </a:t>
            </a:r>
            <a:r>
              <a:rPr lang="en-US" sz="2000" dirty="0" smtClean="0"/>
              <a:t>find a </a:t>
            </a:r>
            <a:r>
              <a:rPr lang="en-US" sz="2000" dirty="0"/>
              <a:t>solution </a:t>
            </a:r>
            <a:r>
              <a:rPr lang="en-US" sz="2000" dirty="0" smtClean="0"/>
              <a:t> </a:t>
            </a:r>
            <a:r>
              <a:rPr lang="en-US" sz="2000" dirty="0"/>
              <a:t>which all parties </a:t>
            </a:r>
            <a:r>
              <a:rPr lang="en-US" sz="2000" dirty="0" smtClean="0"/>
              <a:t>agree with.  This </a:t>
            </a:r>
            <a:r>
              <a:rPr lang="en-US" sz="2000" dirty="0"/>
              <a:t>process will only take about 6-8 months.  That’s not too long of a wait for you, is </a:t>
            </a:r>
            <a:r>
              <a:rPr lang="en-US" sz="2000" dirty="0" smtClean="0"/>
              <a:t>it?”</a:t>
            </a:r>
            <a:endParaRPr lang="en-US" sz="5000" dirty="0" smtClean="0"/>
          </a:p>
        </p:txBody>
      </p:sp>
      <p:sp>
        <p:nvSpPr>
          <p:cNvPr id="3584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latin typeface="Verdana" pitchFamily="34" charset="0"/>
                <a:cs typeface="Arial" charset="0"/>
              </a:rPr>
              <a:t>(C) Krystle Attard 2012</a:t>
            </a:r>
          </a:p>
        </p:txBody>
      </p:sp>
      <p:sp>
        <p:nvSpPr>
          <p:cNvPr id="5" name="Rectangle 4"/>
          <p:cNvSpPr/>
          <p:nvPr/>
        </p:nvSpPr>
        <p:spPr>
          <a:xfrm>
            <a:off x="561975" y="3860800"/>
            <a:ext cx="8064500" cy="193992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Effective use:</a:t>
            </a:r>
          </a:p>
          <a:p>
            <a:pPr marL="109728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  <a:cs typeface="+mn-cs"/>
              </a:rPr>
              <a:t> … “Since this is such an important issue both to you and the Student  Council, I suggest that we sit down at a special meeting of the Council to try to better understand each others’ concerns.  The sooner we reach a mutual decision, the better for everyone as </a:t>
            </a:r>
            <a:r>
              <a:rPr lang="en-US" sz="2000" dirty="0">
                <a:latin typeface="+mn-lt"/>
                <a:cs typeface="+mn-cs"/>
              </a:rPr>
              <a:t>many resources are involved </a:t>
            </a:r>
            <a:r>
              <a:rPr lang="en-US" sz="2000" dirty="0">
                <a:latin typeface="+mn-lt"/>
                <a:cs typeface="+mn-cs"/>
              </a:rPr>
              <a:t>here</a:t>
            </a:r>
            <a:r>
              <a:rPr lang="en-US" sz="2000" dirty="0">
                <a:latin typeface="+mn-lt"/>
                <a:cs typeface="+mn-cs"/>
              </a:rPr>
              <a:t>.</a:t>
            </a:r>
            <a:endParaRPr lang="en-US" sz="1050" dirty="0">
              <a:latin typeface="+mn-lt"/>
              <a:cs typeface="+mn-cs"/>
            </a:endParaRPr>
          </a:p>
        </p:txBody>
      </p:sp>
      <p:pic>
        <p:nvPicPr>
          <p:cNvPr id="35847" name="Picture 2" descr="http://t1.gstatic.com/images?q=tbn:ANd9GcRT7YoCp5U3o-c-cEKIF0iRFUllu78v-bgvFFU8BZWDYbwRx9Jn7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72263" y="188913"/>
            <a:ext cx="1944687" cy="131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sz="4000" dirty="0" smtClean="0"/>
              <a:t>What is Conflict?</a:t>
            </a:r>
            <a:endParaRPr lang="en-US" sz="4000" dirty="0" smtClean="0"/>
          </a:p>
        </p:txBody>
      </p:sp>
      <p:sp>
        <p:nvSpPr>
          <p:cNvPr id="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latin typeface="Verdana" pitchFamily="34" charset="0"/>
                <a:cs typeface="Arial" charset="0"/>
              </a:rPr>
              <a:t>(C) Krystle Attard 2012</a:t>
            </a:r>
          </a:p>
        </p:txBody>
      </p:sp>
      <p:sp>
        <p:nvSpPr>
          <p:cNvPr id="15363" name="Content Placeholder 4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2308225"/>
          </a:xfrm>
        </p:spPr>
        <p:txBody>
          <a:bodyPr/>
          <a:lstStyle/>
          <a:p>
            <a:r>
              <a:rPr lang="en-US" sz="2400" smtClean="0"/>
              <a:t>Conflict is a disagreement or clash between ideas, principles, or people</a:t>
            </a:r>
          </a:p>
          <a:p>
            <a:endParaRPr lang="en-GB" sz="2400" smtClean="0"/>
          </a:p>
          <a:p>
            <a:r>
              <a:rPr lang="en-GB" sz="2400" smtClean="0"/>
              <a:t>Although we do not choose conflict, sometimes it is inevitable</a:t>
            </a:r>
            <a:endParaRPr lang="en-US" sz="2400" smtClean="0"/>
          </a:p>
          <a:p>
            <a:pPr>
              <a:buFont typeface="Wingdings" pitchFamily="2" charset="2"/>
              <a:buNone/>
            </a:pPr>
            <a:endParaRPr lang="en-GB" smtClean="0"/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15364" name="Picture 5" descr="E:\Computer Domain\Creative Thinking\Week 11\CLIPART_OF_13171_SM[1]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738" b="8353"/>
          <a:stretch>
            <a:fillRect/>
          </a:stretch>
        </p:blipFill>
        <p:spPr bwMode="auto">
          <a:xfrm>
            <a:off x="3132138" y="3141663"/>
            <a:ext cx="4602162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sz="4400" dirty="0" smtClean="0"/>
              <a:t>Why Conflict?</a:t>
            </a:r>
            <a:endParaRPr lang="en-US" sz="440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>
            <a:normAutofit fontScale="400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GB" sz="6000" dirty="0" smtClean="0"/>
          </a:p>
          <a:p>
            <a:pPr marL="365760" indent="-256032" fontAlgn="auto">
              <a:lnSpc>
                <a:spcPct val="12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6000" dirty="0" smtClean="0"/>
              <a:t>Conflict is neither good nor bad – how it is handled can have a significant impact</a:t>
            </a:r>
          </a:p>
          <a:p>
            <a:pPr marL="365760" indent="-256032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GB" sz="6000" dirty="0" smtClean="0"/>
          </a:p>
          <a:p>
            <a:pPr marL="365760" indent="-256032" fontAlgn="auto">
              <a:lnSpc>
                <a:spcPct val="12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sz="6000" dirty="0" smtClean="0"/>
              <a:t>Conflict can create change and help us to learn:</a:t>
            </a:r>
          </a:p>
          <a:p>
            <a:pPr marL="365760" indent="-256032" fontAlgn="auto">
              <a:lnSpc>
                <a:spcPct val="12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6000" dirty="0" smtClean="0"/>
              <a:t>more about ourselves</a:t>
            </a:r>
          </a:p>
          <a:p>
            <a:pPr marL="365760" indent="-256032" fontAlgn="auto">
              <a:lnSpc>
                <a:spcPct val="12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6000" dirty="0" smtClean="0"/>
              <a:t>the people we are in conflict with</a:t>
            </a:r>
          </a:p>
          <a:p>
            <a:pPr marL="365760" indent="-256032" fontAlgn="auto">
              <a:lnSpc>
                <a:spcPct val="12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6000" dirty="0" smtClean="0"/>
              <a:t>about the relationship</a:t>
            </a:r>
          </a:p>
          <a:p>
            <a:pPr marL="365760" indent="-256032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60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6000" dirty="0" smtClean="0"/>
              <a:t>An opportunity  to enhance social interactions</a:t>
            </a:r>
            <a:r>
              <a:rPr lang="en-GB" dirty="0" smtClean="0">
                <a:solidFill>
                  <a:schemeClr val="tx2"/>
                </a:solidFill>
              </a:rPr>
              <a:t> </a:t>
            </a:r>
            <a:endParaRPr lang="en-US" dirty="0" smtClean="0">
              <a:solidFill>
                <a:schemeClr val="tx2"/>
              </a:solidFill>
            </a:endParaRPr>
          </a:p>
          <a:p>
            <a:pPr marL="365760" indent="-256032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638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latin typeface="Verdana" pitchFamily="34" charset="0"/>
                <a:cs typeface="Arial" charset="0"/>
              </a:rPr>
              <a:t>(C) Krystle Attard 2012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Placeholder 5"/>
          <p:cNvSpPr>
            <a:spLocks noGrp="1"/>
          </p:cNvSpPr>
          <p:nvPr>
            <p:ph type="body" idx="1"/>
          </p:nvPr>
        </p:nvSpPr>
        <p:spPr>
          <a:xfrm>
            <a:off x="468313" y="836613"/>
            <a:ext cx="4040187" cy="762000"/>
          </a:xfrm>
        </p:spPr>
        <p:txBody>
          <a:bodyPr/>
          <a:lstStyle/>
          <a:p>
            <a:r>
              <a:rPr lang="en-GB" smtClean="0"/>
              <a:t>Destructive Conflict</a:t>
            </a:r>
            <a:endParaRPr lang="en-US" smtClean="0"/>
          </a:p>
        </p:txBody>
      </p:sp>
      <p:sp>
        <p:nvSpPr>
          <p:cNvPr id="17410" name="Text Placeholder 7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762000"/>
          </a:xfrm>
        </p:spPr>
        <p:txBody>
          <a:bodyPr/>
          <a:lstStyle/>
          <a:p>
            <a:r>
              <a:rPr lang="en-GB" smtClean="0"/>
              <a:t>Constructive Conflict</a:t>
            </a:r>
            <a:endParaRPr lang="en-US" smtClean="0"/>
          </a:p>
        </p:txBody>
      </p:sp>
      <p:sp>
        <p:nvSpPr>
          <p:cNvPr id="17411" name="Content Placeholder 6"/>
          <p:cNvSpPr>
            <a:spLocks noGrp="1"/>
          </p:cNvSpPr>
          <p:nvPr>
            <p:ph sz="quarter" idx="2"/>
          </p:nvPr>
        </p:nvSpPr>
        <p:spPr>
          <a:xfrm>
            <a:off x="468313" y="1628775"/>
            <a:ext cx="4040187" cy="4549775"/>
          </a:xfr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mtClean="0"/>
              <a:t>Diverts from real task</a:t>
            </a:r>
          </a:p>
          <a:p>
            <a:pPr>
              <a:lnSpc>
                <a:spcPct val="150000"/>
              </a:lnSpc>
            </a:pPr>
            <a:r>
              <a:rPr lang="en-GB" smtClean="0"/>
              <a:t>Destroys morale</a:t>
            </a:r>
          </a:p>
          <a:p>
            <a:pPr>
              <a:lnSpc>
                <a:spcPct val="150000"/>
              </a:lnSpc>
            </a:pPr>
            <a:r>
              <a:rPr lang="en-GB" smtClean="0"/>
              <a:t>Polarize interactions</a:t>
            </a:r>
          </a:p>
          <a:p>
            <a:pPr>
              <a:lnSpc>
                <a:spcPct val="150000"/>
              </a:lnSpc>
            </a:pPr>
            <a:r>
              <a:rPr lang="en-GB" smtClean="0"/>
              <a:t>Deepens differences</a:t>
            </a:r>
          </a:p>
          <a:p>
            <a:pPr>
              <a:lnSpc>
                <a:spcPct val="150000"/>
              </a:lnSpc>
            </a:pPr>
            <a:r>
              <a:rPr lang="en-GB" smtClean="0"/>
              <a:t>Irresponsible actions</a:t>
            </a:r>
          </a:p>
          <a:p>
            <a:pPr>
              <a:lnSpc>
                <a:spcPct val="150000"/>
              </a:lnSpc>
            </a:pPr>
            <a:r>
              <a:rPr lang="en-GB" smtClean="0"/>
              <a:t>Suspicion and distrust</a:t>
            </a:r>
          </a:p>
          <a:p>
            <a:pPr>
              <a:lnSpc>
                <a:spcPct val="150000"/>
              </a:lnSpc>
            </a:pPr>
            <a:r>
              <a:rPr lang="en-GB" smtClean="0"/>
              <a:t>Less productivity</a:t>
            </a:r>
          </a:p>
          <a:p>
            <a:endParaRPr lang="en-US" smtClean="0"/>
          </a:p>
        </p:txBody>
      </p:sp>
      <p:sp>
        <p:nvSpPr>
          <p:cNvPr id="17412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836613"/>
            <a:ext cx="4041775" cy="4549775"/>
          </a:xfr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n-GB" smtClean="0"/>
              <a:t>Confronts the issue(s)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n-GB" smtClean="0"/>
              <a:t>Clarify issue(s)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n-GB" smtClean="0"/>
              <a:t>Better problem-solving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n-GB" smtClean="0"/>
              <a:t>More involvement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n-GB" smtClean="0"/>
              <a:t>Honest feedback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n-GB" smtClean="0"/>
              <a:t>Personal growth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n-GB" smtClean="0"/>
              <a:t>Stronger interactions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3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39750" y="1268413"/>
            <a:ext cx="3744913" cy="2376487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en-GB" sz="11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b="1" dirty="0" smtClean="0">
                <a:solidFill>
                  <a:schemeClr val="bg1"/>
                </a:solidFill>
              </a:rPr>
              <a:t>Intrapersonal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Personal problems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en-GB" sz="16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b="1" dirty="0" smtClean="0">
                <a:solidFill>
                  <a:schemeClr val="bg1"/>
                </a:solidFill>
              </a:rPr>
              <a:t>Interpersonal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One-to-one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395536" y="3861048"/>
          <a:ext cx="8496944" cy="2141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435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2012</a:t>
            </a: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4500563" y="1268413"/>
            <a:ext cx="3743325" cy="23764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  <a:prstDash val="sysDash"/>
            <a:miter lim="800000"/>
          </a:ln>
        </p:spPr>
        <p:txBody>
          <a:bodyPr>
            <a:normAutofit/>
          </a:bodyPr>
          <a:lstStyle/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endParaRPr lang="en-GB" sz="1100" dirty="0">
              <a:latin typeface="+mn-lt"/>
              <a:cs typeface="+mn-cs"/>
            </a:endParaRPr>
          </a:p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en-GB" sz="2400" b="1" dirty="0">
                <a:solidFill>
                  <a:schemeClr val="bg1"/>
                </a:solidFill>
                <a:latin typeface="+mn-lt"/>
                <a:cs typeface="+mn-cs"/>
              </a:rPr>
              <a:t>Intragroup</a:t>
            </a:r>
          </a:p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GB" sz="2400" dirty="0">
                <a:latin typeface="+mn-lt"/>
                <a:cs typeface="+mn-cs"/>
              </a:rPr>
              <a:t>Within group</a:t>
            </a:r>
          </a:p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endParaRPr lang="en-GB" sz="1600" dirty="0">
              <a:latin typeface="+mn-lt"/>
              <a:cs typeface="+mn-cs"/>
            </a:endParaRPr>
          </a:p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en-GB" sz="2400" b="1" dirty="0">
                <a:solidFill>
                  <a:schemeClr val="bg1"/>
                </a:solidFill>
                <a:latin typeface="+mn-lt"/>
                <a:cs typeface="+mn-cs"/>
              </a:rPr>
              <a:t>Intergroup</a:t>
            </a:r>
          </a:p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GB" sz="2400" dirty="0">
                <a:latin typeface="+mn-lt"/>
                <a:cs typeface="+mn-cs"/>
              </a:rPr>
              <a:t>Between groups</a:t>
            </a:r>
            <a:endParaRPr lang="en-US" sz="2400" dirty="0">
              <a:latin typeface="+mn-lt"/>
              <a:cs typeface="+mn-cs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sz="4400" dirty="0" smtClean="0"/>
              <a:t>Conflict Types</a:t>
            </a:r>
            <a:endParaRPr lang="en-US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67544" y="134076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458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2012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Intrapersonal Conflict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sz="2400" dirty="0" smtClean="0"/>
              <a:t>Conflict in social exchanges and relations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en-GB" sz="1400" dirty="0" smtClean="0"/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 smtClean="0"/>
              <a:t>Between friends and family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 smtClean="0"/>
              <a:t>Within social groups and organizations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Vertical</a:t>
            </a: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conflict</a:t>
            </a:r>
            <a:r>
              <a:rPr lang="en-GB" sz="2400" dirty="0" smtClean="0"/>
              <a:t>: senior / junior designations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Horizontal</a:t>
            </a: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conflict</a:t>
            </a:r>
            <a:r>
              <a:rPr lang="en-GB" sz="2400" dirty="0" smtClean="0"/>
              <a:t>: same designations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Role</a:t>
            </a: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conflict</a:t>
            </a:r>
            <a:r>
              <a:rPr lang="en-GB" sz="2400" dirty="0" smtClean="0"/>
              <a:t>: different social functions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GB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GB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6656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2012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Interpersonal Conflict</a:t>
            </a:r>
            <a:endParaRPr lang="en-US" dirty="0"/>
          </a:p>
        </p:txBody>
      </p:sp>
      <p:graphicFrame>
        <p:nvGraphicFramePr>
          <p:cNvPr id="26626" name="Object 30"/>
          <p:cNvGraphicFramePr>
            <a:graphicFrameLocks noChangeAspect="1"/>
          </p:cNvGraphicFramePr>
          <p:nvPr/>
        </p:nvGraphicFramePr>
        <p:xfrm>
          <a:off x="6804025" y="3357563"/>
          <a:ext cx="2070100" cy="3276600"/>
        </p:xfrm>
        <a:graphic>
          <a:graphicData uri="http://schemas.openxmlformats.org/presentationml/2006/ole">
            <p:oleObj spid="_x0000_s26654" name="Clip" r:id="rId4" imgW="2439988" imgH="441325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Content Placeholder 1"/>
          <p:cNvSpPr>
            <a:spLocks noGrp="1"/>
          </p:cNvSpPr>
          <p:nvPr>
            <p:ph idx="1"/>
          </p:nvPr>
        </p:nvSpPr>
        <p:spPr>
          <a:xfrm>
            <a:off x="395288" y="1341438"/>
            <a:ext cx="8229600" cy="45259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smtClean="0"/>
              <a:t>Different attitudes, values or perceptions 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Disagreements about priorities and interests 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Poor communication 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Poor or inadequate organizational structure 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Unclear roles and responsibilities 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Scarce resources (finance, equipment, facilities) 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Lack of teamwork </a:t>
            </a:r>
          </a:p>
          <a:p>
            <a:endParaRPr lang="en-US" smtClean="0"/>
          </a:p>
        </p:txBody>
      </p:sp>
      <p:sp>
        <p:nvSpPr>
          <p:cNvPr id="27650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2012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Sources of Conflict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850" y="1481138"/>
            <a:ext cx="8569325" cy="4525962"/>
          </a:xfrm>
        </p:spPr>
        <p:txBody>
          <a:bodyPr>
            <a:normAutofit/>
          </a:bodyPr>
          <a:lstStyle/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sz="2400" dirty="0" smtClean="0"/>
              <a:t>Focus on interests, rights or power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Interests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– mutual agreement (may be assisted)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Rights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– decide by legal actions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Power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– force, threats or commands by one party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GB" sz="2400" dirty="0"/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sz="2400" dirty="0" smtClean="0"/>
              <a:t>Individual responses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Retaliate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or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intimidate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– short temper, strong opinion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Isolate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– accept at face value but actually against it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Cooperate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– address the problem</a:t>
            </a:r>
            <a:endParaRPr lang="en-GB" sz="2400" dirty="0"/>
          </a:p>
        </p:txBody>
      </p:sp>
      <p:sp>
        <p:nvSpPr>
          <p:cNvPr id="28674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2012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Resolving Conflict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2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3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4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183</TotalTime>
  <Words>808</Words>
  <Application>Microsoft Office PowerPoint</Application>
  <PresentationFormat>On-screen Show (4:3)</PresentationFormat>
  <Paragraphs>118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8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32" baseType="lpstr">
      <vt:lpstr>Lucida Sans Unicode</vt:lpstr>
      <vt:lpstr>Arial</vt:lpstr>
      <vt:lpstr>Wingdings 3</vt:lpstr>
      <vt:lpstr>Verdana</vt:lpstr>
      <vt:lpstr>Wingdings 2</vt:lpstr>
      <vt:lpstr>Calibri</vt:lpstr>
      <vt:lpstr>Wingdings</vt:lpstr>
      <vt:lpstr>Concourse</vt:lpstr>
      <vt:lpstr>Concourse</vt:lpstr>
      <vt:lpstr>Concourse</vt:lpstr>
      <vt:lpstr>Concourse</vt:lpstr>
      <vt:lpstr>Concourse</vt:lpstr>
      <vt:lpstr>Concourse</vt:lpstr>
      <vt:lpstr>Concourse</vt:lpstr>
      <vt:lpstr>Concourse</vt:lpstr>
      <vt:lpstr>Clip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102/104 Constitution Street Mosta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Creative Thinking</dc:title>
  <dc:creator>krystle</dc:creator>
  <cp:lastModifiedBy>User</cp:lastModifiedBy>
  <cp:revision>46</cp:revision>
  <dcterms:created xsi:type="dcterms:W3CDTF">2012-11-27T09:42:21Z</dcterms:created>
  <dcterms:modified xsi:type="dcterms:W3CDTF">2013-03-26T17:05:43Z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