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6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2" r:id="rId24"/>
  </p:sldIdLst>
  <p:sldSz cx="9144000" cy="6858000" type="screen4x3"/>
  <p:notesSz cx="6858000" cy="9144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1822CD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707" autoAdjust="0"/>
    <p:restoredTop sz="94992" autoAdjust="0"/>
  </p:normalViewPr>
  <p:slideViewPr>
    <p:cSldViewPr>
      <p:cViewPr varScale="1">
        <p:scale>
          <a:sx n="71" d="100"/>
          <a:sy n="71" d="100"/>
        </p:scale>
        <p:origin x="-7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400800" y="8750300"/>
            <a:ext cx="3873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>
              <a:defRPr/>
            </a:pPr>
            <a:fld id="{3A3DCF5D-5DAF-48F2-AA5F-752FE6922DBF}" type="slidenum">
              <a:rPr lang="en-US"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‹#›</a:t>
            </a:fld>
            <a:endParaRPr lang="en-US"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400800" y="8750300"/>
            <a:ext cx="3873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>
              <a:defRPr/>
            </a:pPr>
            <a:fld id="{F6254BEB-ACD3-4598-A9AC-BC0E9132CA2E}" type="slidenum">
              <a:rPr lang="en-US"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‹#›</a:t>
            </a:fld>
            <a:endParaRPr lang="en-US"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3795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0963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D16597B-639C-4541-9393-FC3621945A14}" type="datetime1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AE9208C-BFF0-46CC-AF05-0BD200FB5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0E3A-7D37-41D8-9F2C-F7EE3349DF82}" type="datetime1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31104-D81D-401F-B3BD-DDD4B92278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BE56B-2DA1-4F93-A14E-F34CB2E0EFCF}" type="datetime1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07E57-9F5A-4ED6-BAC1-DF4A7E8893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71520-8D86-4A5C-AC4C-C1E07867C046}" type="datetime1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E84ED-F394-437F-A6B9-282C357BED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DBC7F-98AC-4FDC-828F-E10D5E50C1FA}" type="datetime1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4D1ECAA-92AA-43A2-945F-4EBAC51EA7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FCED8CC-39DE-42E0-98D5-62D5133600BD}" type="datetime1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59FDAB2-6BBC-4ECA-8273-295000442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2F57D0F-2048-43BA-B275-32F3B6744395}" type="datetime1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B647D65-2AB6-4E07-A835-50A6C46D5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D92A3-70EE-4FA2-BDC4-5168C95EF94D}" type="datetime1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9FDE8-910D-4969-A126-0B682D6F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ED1AC-065E-4A53-9532-A1925E7C56E3}" type="datetime1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7CDE4C5-63BD-4BBA-8D4E-D4886FDF02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523A5-1D01-4726-AD50-C66E4833B1F6}" type="datetime1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D7796-7314-4D44-9B80-6B98FE1C7D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3F38B05-323F-4D31-8F15-3A85553DEACF}" type="datetime1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2C2A7D95-8FB0-4A15-9853-F5269CCE82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E0AE682-FEC8-4E3A-8F50-7F431E4B037B}" type="datetime1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2F1F12A-2786-4E47-AAD2-D32760143E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5" r:id="rId2"/>
    <p:sldLayoutId id="2147483770" r:id="rId3"/>
    <p:sldLayoutId id="2147483771" r:id="rId4"/>
    <p:sldLayoutId id="2147483772" r:id="rId5"/>
    <p:sldLayoutId id="2147483766" r:id="rId6"/>
    <p:sldLayoutId id="2147483773" r:id="rId7"/>
    <p:sldLayoutId id="2147483767" r:id="rId8"/>
    <p:sldLayoutId id="2147483774" r:id="rId9"/>
    <p:sldLayoutId id="2147483768" r:id="rId10"/>
    <p:sldLayoutId id="2147483775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1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1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1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 lIns="90488" tIns="44450" rIns="90488" bIns="4445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Ergonomics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 lIns="90488" tIns="44450" rIns="90488" bIns="44450"/>
          <a:lstStyle/>
          <a:p>
            <a:pPr marL="342900" indent="-342900" fontAlgn="auto">
              <a:spcAft>
                <a:spcPts val="0"/>
              </a:spcAft>
              <a:defRPr/>
            </a:pPr>
            <a:r>
              <a:rPr lang="en-US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Adjusting Your Workstation to Fit Your Body</a:t>
            </a:r>
          </a:p>
        </p:txBody>
      </p:sp>
      <p:sp>
        <p:nvSpPr>
          <p:cNvPr id="9220" name="Rectangle 29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8F47420F-4184-4DCE-BFF0-CC4C78AAACAC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Risk Factors: Repetition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369B56EA-1A17-4C52-8B46-498FA776E845}" type="slidenum">
              <a:rPr lang="en-US"/>
              <a:pPr/>
              <a:t>10</a:t>
            </a:fld>
            <a:endParaRPr lang="en-US"/>
          </a:p>
        </p:txBody>
      </p:sp>
      <p:sp>
        <p:nvSpPr>
          <p:cNvPr id="1843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endParaRPr lang="en-US" smtClean="0"/>
          </a:p>
          <a:p>
            <a:pPr>
              <a:buFont typeface="Wingdings" pitchFamily="1" charset="2"/>
              <a:buChar char=""/>
            </a:pPr>
            <a:r>
              <a:rPr lang="en-US" smtClean="0"/>
              <a:t>The majority of RSIs are caused by repetitive motions that would not result in injury if only performed once.</a:t>
            </a:r>
          </a:p>
          <a:p>
            <a:pPr lvl="1">
              <a:buSzPct val="75000"/>
              <a:buFont typeface="Wingdings" pitchFamily="1" charset="2"/>
              <a:buChar char=""/>
            </a:pPr>
            <a:r>
              <a:rPr lang="en-US" smtClean="0"/>
              <a:t>Thousands of keystrokes typing</a:t>
            </a:r>
          </a:p>
          <a:p>
            <a:pPr lvl="1">
              <a:buSzPct val="75000"/>
              <a:buFont typeface="Wingdings" pitchFamily="1" charset="2"/>
              <a:buChar char=""/>
            </a:pPr>
            <a:r>
              <a:rPr lang="en-US" smtClean="0"/>
              <a:t>Hours of filing, day after day</a:t>
            </a:r>
          </a:p>
          <a:p>
            <a:pPr lvl="1">
              <a:buSzPct val="75000"/>
              <a:buFont typeface="Wingdings" pitchFamily="1" charset="2"/>
              <a:buChar char=""/>
            </a:pPr>
            <a:r>
              <a:rPr lang="en-US" smtClean="0"/>
              <a:t>Stamping dozens of papers</a:t>
            </a:r>
          </a:p>
          <a:p>
            <a:pPr lvl="1">
              <a:buSzPct val="75000"/>
              <a:buFont typeface="Wingdings" pitchFamily="1" charset="2"/>
              <a:buChar char=""/>
            </a:pPr>
            <a:r>
              <a:rPr lang="en-US" smtClean="0"/>
              <a:t>Frequent lifting</a:t>
            </a:r>
          </a:p>
          <a:p>
            <a:pPr lvl="1">
              <a:buSzPct val="75000"/>
              <a:buFont typeface="Wingdings" pitchFamily="1" charset="2"/>
              <a:buChar char=""/>
            </a:pPr>
            <a:r>
              <a:rPr lang="en-US" smtClean="0"/>
              <a:t>Repeated motions with mouse</a:t>
            </a:r>
          </a:p>
        </p:txBody>
      </p:sp>
    </p:spTree>
  </p:cSld>
  <p:clrMapOvr>
    <a:masterClrMapping/>
  </p:clrMapOvr>
  <p:transition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Risk Factors: Awkward Positions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2E3EE54B-E26B-4A81-A376-2D407C54E6F5}" type="slidenum">
              <a:rPr lang="en-US"/>
              <a:pPr/>
              <a:t>11</a:t>
            </a:fld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None/>
            </a:pPr>
            <a:r>
              <a:rPr lang="en-US" smtClean="0"/>
              <a:t> </a:t>
            </a:r>
          </a:p>
          <a:p>
            <a:r>
              <a:rPr lang="en-US" smtClean="0"/>
              <a:t>Leaning forward at your desk</a:t>
            </a:r>
          </a:p>
          <a:p>
            <a:r>
              <a:rPr lang="en-US" smtClean="0"/>
              <a:t>Typing with wrists at an odd angle</a:t>
            </a:r>
          </a:p>
          <a:p>
            <a:r>
              <a:rPr lang="en-US" smtClean="0"/>
              <a:t>Raising shoulders while typing</a:t>
            </a:r>
          </a:p>
          <a:p>
            <a:r>
              <a:rPr lang="en-US" smtClean="0"/>
              <a:t>Reaching to use mouse</a:t>
            </a:r>
          </a:p>
          <a:p>
            <a:r>
              <a:rPr lang="en-US" smtClean="0"/>
              <a:t>Twisting neck to look at monitor or phone</a:t>
            </a:r>
          </a:p>
          <a:p>
            <a:r>
              <a:rPr lang="en-US" smtClean="0"/>
              <a:t>Lifting objects from below waist or above shoulders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Risk Factors: Excessive Force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BFF9534F-51DC-4786-96DC-AB9C6F65C36B}" type="slidenum">
              <a:rPr lang="en-US"/>
              <a:pPr/>
              <a:t>12</a:t>
            </a:fld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endParaRPr lang="en-US" smtClean="0"/>
          </a:p>
          <a:p>
            <a:pPr>
              <a:buFont typeface="Wingdings" pitchFamily="1" charset="2"/>
              <a:buChar char=""/>
            </a:pPr>
            <a:r>
              <a:rPr lang="en-US" smtClean="0"/>
              <a:t>Typing with too much force </a:t>
            </a:r>
          </a:p>
          <a:p>
            <a:pPr lvl="2">
              <a:buFont typeface="Wingdings" pitchFamily="1" charset="2"/>
              <a:buChar char=""/>
            </a:pPr>
            <a:r>
              <a:rPr lang="en-US" smtClean="0"/>
              <a:t>or “pounding” the keys</a:t>
            </a:r>
          </a:p>
          <a:p>
            <a:pPr>
              <a:buFont typeface="Wingdings" pitchFamily="1" charset="2"/>
              <a:buChar char=""/>
            </a:pPr>
            <a:r>
              <a:rPr lang="en-US" smtClean="0"/>
              <a:t>Stamping </a:t>
            </a:r>
          </a:p>
          <a:p>
            <a:pPr>
              <a:buFont typeface="Wingdings" pitchFamily="1" charset="2"/>
              <a:buChar char=""/>
            </a:pPr>
            <a:r>
              <a:rPr lang="en-US" smtClean="0"/>
              <a:t>Lifting heavy boxes of paper</a:t>
            </a:r>
          </a:p>
          <a:p>
            <a:pPr>
              <a:buFont typeface="Wingdings" pitchFamily="1" charset="2"/>
              <a:buChar char=""/>
            </a:pPr>
            <a:r>
              <a:rPr lang="en-US" smtClean="0"/>
              <a:t>Carrying office equipment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3225" y="4038600"/>
            <a:ext cx="7362825" cy="1828800"/>
          </a:xfrm>
        </p:spPr>
        <p:txBody>
          <a:bodyPr lIns="90488" tIns="44450" rIns="90488" bIns="44450"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the good news is....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38388" y="6049963"/>
            <a:ext cx="6729412" cy="685800"/>
          </a:xfrm>
        </p:spPr>
        <p:txBody>
          <a:bodyPr lIns="90488" tIns="44450" rIns="90488" bIns="44450"/>
          <a:lstStyle/>
          <a:p>
            <a:pPr marL="342900" indent="-342900" fontAlgn="auto">
              <a:spcAft>
                <a:spcPts val="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are simple ways to help yourself!</a:t>
            </a:r>
          </a:p>
        </p:txBody>
      </p:sp>
      <p:sp>
        <p:nvSpPr>
          <p:cNvPr id="21508" name="Rectangle 29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3C5ECCA9-A7B7-4D87-8500-BE124FEE338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Prevention Strategies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CE883537-93F5-472B-AAF5-7DFCCB617F3C}" type="slidenum">
              <a:rPr lang="en-US"/>
              <a:pPr/>
              <a:t>14</a:t>
            </a:fld>
            <a:endParaRPr lang="en-US"/>
          </a:p>
        </p:txBody>
      </p:sp>
      <p:sp>
        <p:nvSpPr>
          <p:cNvPr id="2253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 typeface="Wingdings" pitchFamily="1" charset="2"/>
              <a:buChar char=""/>
            </a:pPr>
            <a:endParaRPr lang="en-US" smtClean="0"/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The elbows should be at a comfortable angle while "hanging" at the sides from the shoulders. </a:t>
            </a:r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The shoulders should remain relaxed in a lowered position while typing.</a:t>
            </a:r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The mouse should be at the same level as the keyboard; </a:t>
            </a:r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Avoided </a:t>
            </a:r>
            <a:r>
              <a:rPr lang="en-US" u="sng" smtClean="0"/>
              <a:t>unsupported</a:t>
            </a:r>
            <a:r>
              <a:rPr lang="en-US" smtClean="0"/>
              <a:t> “mouse reach”.</a:t>
            </a:r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Prevention Strategies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1FB2FD4D-B399-4773-B93B-76694AB5C807}" type="slidenum">
              <a:rPr lang="en-US"/>
              <a:pPr/>
              <a:t>15</a:t>
            </a:fld>
            <a:endParaRPr lang="en-US"/>
          </a:p>
        </p:txBody>
      </p:sp>
      <p:sp>
        <p:nvSpPr>
          <p:cNvPr id="2355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endParaRPr lang="en-US" smtClean="0"/>
          </a:p>
          <a:p>
            <a:pPr>
              <a:buFont typeface="Wingdings" pitchFamily="1" charset="2"/>
              <a:buChar char=""/>
            </a:pPr>
            <a:r>
              <a:rPr lang="en-US" smtClean="0"/>
              <a:t>Avoid leaning forward at your desk</a:t>
            </a:r>
          </a:p>
          <a:p>
            <a:pPr lvl="1">
              <a:buSzPct val="75000"/>
            </a:pPr>
            <a:r>
              <a:rPr lang="en-US" smtClean="0"/>
              <a:t>Maintain natural “s” curve of your spine</a:t>
            </a:r>
          </a:p>
          <a:p>
            <a:pPr lvl="1">
              <a:buSzPct val="75000"/>
            </a:pPr>
            <a:r>
              <a:rPr lang="en-US" smtClean="0"/>
              <a:t>Support lower back</a:t>
            </a:r>
          </a:p>
          <a:p>
            <a:pPr lvl="1">
              <a:buSzPct val="75000"/>
            </a:pPr>
            <a:r>
              <a:rPr lang="en-US" smtClean="0"/>
              <a:t>Keep feet supported on the floor or use a foot rest</a:t>
            </a:r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Prevention Strategies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5F691901-F375-4E27-AE86-FBA8A55C1606}" type="slidenum">
              <a:rPr lang="en-US"/>
              <a:pPr/>
              <a:t>16</a:t>
            </a:fld>
            <a:endParaRPr lang="en-US"/>
          </a:p>
        </p:txBody>
      </p:sp>
      <p:sp>
        <p:nvSpPr>
          <p:cNvPr id="2458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endParaRPr lang="en-US" smtClean="0"/>
          </a:p>
          <a:p>
            <a:pPr>
              <a:buFont typeface="Wingdings" pitchFamily="1" charset="2"/>
              <a:buChar char=""/>
            </a:pPr>
            <a:r>
              <a:rPr lang="en-US" smtClean="0"/>
              <a:t>Avoid typing with wrists at an odd angles</a:t>
            </a:r>
          </a:p>
          <a:p>
            <a:pPr lvl="1">
              <a:buSzPct val="75000"/>
            </a:pPr>
            <a:r>
              <a:rPr lang="en-US" smtClean="0"/>
              <a:t>keep them in the </a:t>
            </a:r>
            <a:r>
              <a:rPr lang="en-US" u="sng" smtClean="0">
                <a:solidFill>
                  <a:srgbClr val="1822CD"/>
                </a:solidFill>
              </a:rPr>
              <a:t>neutral position</a:t>
            </a:r>
            <a:endParaRPr lang="en-US" smtClean="0"/>
          </a:p>
          <a:p>
            <a:pPr lvl="1">
              <a:buSzPct val="75000"/>
            </a:pPr>
            <a:r>
              <a:rPr lang="en-US" smtClean="0"/>
              <a:t>not bent up or down, or side to side</a:t>
            </a:r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Prevention Strategies</a:t>
            </a: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15A2261A-0227-4662-8C8E-321161AB2CC8}" type="slidenum">
              <a:rPr lang="en-US"/>
              <a:pPr/>
              <a:t>17</a:t>
            </a:fld>
            <a:endParaRPr lang="en-US"/>
          </a:p>
        </p:txBody>
      </p:sp>
      <p:sp>
        <p:nvSpPr>
          <p:cNvPr id="2560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endParaRPr lang="en-US" smtClean="0"/>
          </a:p>
          <a:p>
            <a:pPr>
              <a:buFont typeface="Wingdings" pitchFamily="1" charset="2"/>
              <a:buChar char=""/>
            </a:pPr>
            <a:r>
              <a:rPr lang="en-US" smtClean="0"/>
              <a:t>The keyboard should be slightly lower than normal desk height. </a:t>
            </a:r>
          </a:p>
          <a:p>
            <a:pPr lvl="1">
              <a:buSzPct val="75000"/>
              <a:buFont typeface="Wingdings" pitchFamily="1" charset="2"/>
              <a:buChar char=""/>
            </a:pPr>
            <a:r>
              <a:rPr lang="en-US" smtClean="0"/>
              <a:t>Use an adjustable keyboard tray</a:t>
            </a:r>
          </a:p>
          <a:p>
            <a:pPr lvl="1">
              <a:buSzPct val="75000"/>
              <a:buFont typeface="Wingdings" pitchFamily="1" charset="2"/>
              <a:buChar char=""/>
            </a:pPr>
            <a:r>
              <a:rPr lang="en-US" smtClean="0"/>
              <a:t>If it is not low enough, try raising your chair height. </a:t>
            </a:r>
          </a:p>
          <a:p>
            <a:pPr lvl="1">
              <a:buSzPct val="75000"/>
              <a:buFont typeface="Wingdings" pitchFamily="1" charset="2"/>
              <a:buChar char=""/>
            </a:pPr>
            <a:r>
              <a:rPr lang="en-US" smtClean="0"/>
              <a:t>Prevent your legs from dangling by using a footrest.</a:t>
            </a:r>
          </a:p>
          <a:p>
            <a:pPr>
              <a:buFont typeface="Wingdings" pitchFamily="1" charset="2"/>
              <a:buChar char=""/>
            </a:pPr>
            <a:r>
              <a:rPr lang="en-US" smtClean="0"/>
              <a:t>Adjust your chair!</a:t>
            </a:r>
          </a:p>
          <a:p>
            <a:pPr lvl="1">
              <a:buFont typeface="Wingdings" pitchFamily="1" charset="2"/>
              <a:buChar char=""/>
            </a:pPr>
            <a:r>
              <a:rPr lang="en-US" smtClean="0"/>
              <a:t>Most people never adjust their new adjustable chairs!</a:t>
            </a:r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Prevention Strategies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EA9CEA8F-7E65-4380-8FBB-5C43EA05D050}" type="slidenum">
              <a:rPr lang="en-US"/>
              <a:pPr/>
              <a:t>18</a:t>
            </a:fld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endParaRPr lang="en-US" smtClean="0"/>
          </a:p>
          <a:p>
            <a:pPr>
              <a:buFont typeface="Wingdings" pitchFamily="1" charset="2"/>
              <a:buChar char=""/>
            </a:pPr>
            <a:r>
              <a:rPr lang="en-US" smtClean="0"/>
              <a:t>Do not pound the keys. Use a light touch.</a:t>
            </a:r>
          </a:p>
          <a:p>
            <a:pPr>
              <a:buFont typeface="Wingdings" pitchFamily="1" charset="2"/>
              <a:buChar char=""/>
            </a:pPr>
            <a:r>
              <a:rPr lang="en-US" smtClean="0"/>
              <a:t>Use two hands to perform double key operations like Ctrl-C or Alt-F instead of twisting one hand to do it.</a:t>
            </a:r>
          </a:p>
          <a:p>
            <a:pPr>
              <a:buFont typeface="Wingdings" pitchFamily="1" charset="2"/>
              <a:buChar char=""/>
            </a:pPr>
            <a:r>
              <a:rPr lang="en-US" smtClean="0"/>
              <a:t>Position frequently-used equipment so that you don’t have to reach for it.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Prevention Strategies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C3736F37-7EB7-4911-A4C9-380A00D9B202}" type="slidenum">
              <a:rPr lang="en-US"/>
              <a:pPr/>
              <a:t>19</a:t>
            </a:fld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endParaRPr lang="en-US" smtClean="0"/>
          </a:p>
          <a:p>
            <a:pPr>
              <a:buFont typeface="Wingdings" pitchFamily="1" charset="2"/>
              <a:buChar char=""/>
            </a:pPr>
            <a:r>
              <a:rPr lang="en-US" smtClean="0"/>
              <a:t>Place monitor in front of you, </a:t>
            </a:r>
          </a:p>
          <a:p>
            <a:pPr lvl="1">
              <a:buFont typeface="Wingdings" pitchFamily="1" charset="2"/>
              <a:buChar char=""/>
            </a:pPr>
            <a:r>
              <a:rPr lang="en-US" smtClean="0"/>
              <a:t>not off at an angle.</a:t>
            </a:r>
          </a:p>
          <a:p>
            <a:pPr>
              <a:buFont typeface="Wingdings" pitchFamily="1" charset="2"/>
              <a:buChar char=""/>
            </a:pPr>
            <a:r>
              <a:rPr lang="en-US" smtClean="0"/>
              <a:t>Take lots of breaks to stretch and relax.</a:t>
            </a:r>
          </a:p>
          <a:p>
            <a:pPr lvl="1">
              <a:buFont typeface="Wingdings" pitchFamily="1" charset="2"/>
              <a:buChar char=""/>
            </a:pPr>
            <a:r>
              <a:rPr lang="en-US" smtClean="0"/>
              <a:t>Recommended: Take a 15 minute break for every HOUR of computer use!</a:t>
            </a:r>
          </a:p>
          <a:p>
            <a:pPr>
              <a:buFont typeface="Wingdings" pitchFamily="1" charset="2"/>
              <a:buChar char=""/>
            </a:pPr>
            <a:r>
              <a:rPr lang="en-US" smtClean="0"/>
              <a:t>Hold the mouse lightly.</a:t>
            </a:r>
          </a:p>
          <a:p>
            <a:pPr>
              <a:buFont typeface="Wingdings" pitchFamily="1" charset="2"/>
              <a:buChar char=""/>
            </a:pPr>
            <a:r>
              <a:rPr lang="en-US" smtClean="0"/>
              <a:t>Keep your hands and arms warm.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r>
              <a:rPr lang="en-US" smtClean="0"/>
              <a:t>What is Ergonomics?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6738" y="2571750"/>
            <a:ext cx="3924300" cy="344805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r>
              <a:rPr lang="en-US" smtClean="0"/>
              <a:t>ERGO=			“work”		</a:t>
            </a:r>
          </a:p>
          <a:p>
            <a:pPr>
              <a:buFont typeface="Wingdings" pitchFamily="1" charset="2"/>
              <a:buChar char=""/>
            </a:pPr>
            <a:endParaRPr lang="en-US" smtClean="0"/>
          </a:p>
          <a:p>
            <a:pPr>
              <a:buFont typeface="Wingdings" pitchFamily="1" charset="2"/>
              <a:buChar char=""/>
            </a:pPr>
            <a:r>
              <a:rPr lang="en-US" smtClean="0">
                <a:solidFill>
                  <a:schemeClr val="tx2"/>
                </a:solidFill>
              </a:rPr>
              <a:t>Ergonomics</a:t>
            </a:r>
            <a:r>
              <a:rPr lang="en-US" smtClean="0"/>
              <a:t> </a:t>
            </a:r>
          </a:p>
          <a:p>
            <a:pPr>
              <a:buFont typeface="Wingdings" pitchFamily="1" charset="2"/>
              <a:buChar char=""/>
            </a:pPr>
            <a:r>
              <a:rPr lang="en-US" smtClean="0"/>
              <a:t>literally means </a:t>
            </a:r>
            <a:br>
              <a:rPr lang="en-US" smtClean="0"/>
            </a:br>
            <a:r>
              <a:rPr lang="en-US" smtClean="0"/>
              <a:t>“the laws of work”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643438" y="2428875"/>
            <a:ext cx="3924300" cy="3590925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r>
              <a:rPr lang="en-US" smtClean="0"/>
              <a:t>NOMICS=		“rules” or “laws”			</a:t>
            </a:r>
          </a:p>
        </p:txBody>
      </p:sp>
      <p:sp>
        <p:nvSpPr>
          <p:cNvPr id="10245" name="Slide Number Placeholder 6"/>
          <p:cNvSpPr>
            <a:spLocks noGrp="1"/>
          </p:cNvSpPr>
          <p:nvPr>
            <p:ph type="sldNum" sz="quarter" idx="11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E5C0D3B1-0CAA-4326-9548-4228AB9F883F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Prevention Strategies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40EE9DE0-FDE5-4719-BA2B-51A8D7932D27}" type="slidenum">
              <a:rPr lang="en-US"/>
              <a:pPr/>
              <a:t>20</a:t>
            </a:fld>
            <a:endParaRPr lang="en-US"/>
          </a:p>
        </p:txBody>
      </p:sp>
      <p:sp>
        <p:nvSpPr>
          <p:cNvPr id="2867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endParaRPr lang="en-US" smtClean="0"/>
          </a:p>
          <a:p>
            <a:pPr>
              <a:buFont typeface="Wingdings" pitchFamily="1" charset="2"/>
              <a:buChar char=""/>
            </a:pPr>
            <a:r>
              <a:rPr lang="en-US" smtClean="0"/>
              <a:t>Pay attention to the signals your body provides you.  </a:t>
            </a:r>
          </a:p>
          <a:p>
            <a:pPr lvl="1">
              <a:buSzPct val="75000"/>
            </a:pPr>
            <a:r>
              <a:rPr lang="en-US" smtClean="0"/>
              <a:t>If your neck hurts at work, examine your body position to try to figure out what might be causing the soreness.  </a:t>
            </a:r>
          </a:p>
          <a:p>
            <a:pPr lvl="1">
              <a:buSzPct val="75000"/>
            </a:pPr>
            <a:r>
              <a:rPr lang="en-US" smtClean="0"/>
              <a:t>Are you holding your neck at an awkward angle while you type or talk on the phone?</a:t>
            </a:r>
          </a:p>
          <a:p>
            <a:pPr lvl="1">
              <a:buSzPct val="75000"/>
            </a:pPr>
            <a:r>
              <a:rPr lang="en-US" smtClean="0"/>
              <a:t>Are you (over-) extending your reach?  </a:t>
            </a:r>
          </a:p>
          <a:p>
            <a:pPr lvl="1">
              <a:buSzPct val="75000"/>
            </a:pPr>
            <a:r>
              <a:rPr lang="en-US" smtClean="0"/>
              <a:t>Is your reaching arm unsupported?</a:t>
            </a:r>
          </a:p>
        </p:txBody>
      </p:sp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Prevention Strategies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4FC0A100-E9F8-4AA7-AA08-FEAD308B238E}" type="slidenum">
              <a:rPr lang="en-US"/>
              <a:pPr/>
              <a:t>21</a:t>
            </a:fld>
            <a:endParaRPr lang="en-US"/>
          </a:p>
        </p:txBody>
      </p:sp>
      <p:sp>
        <p:nvSpPr>
          <p:cNvPr id="2970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 typeface="Wingdings" pitchFamily="1" charset="2"/>
              <a:buChar char=""/>
            </a:pPr>
            <a:endParaRPr lang="en-US" smtClean="0"/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If you are experiencing symptoms of RSIs such as: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smtClean="0"/>
              <a:t>Tingling or numbness in the hands or fingers	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smtClean="0"/>
              <a:t>Pain in fingers, hands wrists, or even shooting up into the arms or forearms 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smtClean="0"/>
              <a:t>Loss of strength or coordination in the hands </a:t>
            </a:r>
          </a:p>
          <a:p>
            <a:pPr lvl="1" algn="ctr">
              <a:lnSpc>
                <a:spcPct val="90000"/>
              </a:lnSpc>
              <a:buSzPct val="75000"/>
            </a:pPr>
            <a:r>
              <a:rPr lang="en-US" smtClean="0"/>
              <a:t>Numbness or discomfort in the hands that wakes you up at night....											</a:t>
            </a:r>
          </a:p>
          <a:p>
            <a:pPr lvl="1" algn="ctr">
              <a:lnSpc>
                <a:spcPct val="90000"/>
              </a:lnSpc>
              <a:buSzPct val="75000"/>
              <a:buFont typeface="Wingdings 2" pitchFamily="18" charset="2"/>
              <a:buNone/>
            </a:pPr>
            <a:r>
              <a:rPr lang="en-US" sz="3200" b="1" smtClean="0">
                <a:solidFill>
                  <a:schemeClr val="tx2"/>
                </a:solidFill>
              </a:rPr>
              <a:t>SEE A DOCTOR!</a:t>
            </a:r>
            <a:endParaRPr lang="en-US" sz="3200" b="1" smtClean="0"/>
          </a:p>
        </p:txBody>
      </p:sp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lIns="90488" tIns="44450" rIns="90488" bIns="4445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Eyestrain</a:t>
            </a:r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77CF97CA-1790-4249-B164-DC8CB437A134}" type="slidenum">
              <a:rPr lang="en-US"/>
              <a:pPr/>
              <a:t>22</a:t>
            </a:fld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 typeface="Wingdings" pitchFamily="1" charset="2"/>
              <a:buChar char=""/>
            </a:pPr>
            <a:endParaRPr lang="en-US" smtClean="0"/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Position monitor at a comfortable distance</a:t>
            </a:r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Avoid glare</a:t>
            </a:r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Adjust brightness and contrast</a:t>
            </a:r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Keep screen clear of dust</a:t>
            </a:r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Look up and away every few minutes or so!</a:t>
            </a:r>
          </a:p>
          <a:p>
            <a:pPr lvl="1"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Focus on objects at different distances, to exercise your eye muscles</a:t>
            </a:r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Clean your eyeglasses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Ergonomic Products</a:t>
            </a:r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4B7BFE48-17DB-45E8-994B-F6D37FC34F39}" type="slidenum">
              <a:rPr lang="en-US"/>
              <a:pPr/>
              <a:t>23</a:t>
            </a:fld>
            <a:endParaRPr lang="en-US"/>
          </a:p>
        </p:txBody>
      </p:sp>
      <p:sp>
        <p:nvSpPr>
          <p:cNvPr id="3174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r>
              <a:rPr lang="en-US" sz="2800" smtClean="0"/>
              <a:t>There are a variety of affordable, adjustable, ergonomic products available on the market, including:</a:t>
            </a:r>
          </a:p>
          <a:p>
            <a:pPr lvl="1">
              <a:buSzPct val="75000"/>
            </a:pPr>
            <a:r>
              <a:rPr lang="en-US" smtClean="0"/>
              <a:t>Keyboards &amp; keyboard trays</a:t>
            </a:r>
          </a:p>
          <a:p>
            <a:pPr lvl="1">
              <a:buSzPct val="75000"/>
            </a:pPr>
            <a:r>
              <a:rPr lang="en-US" smtClean="0"/>
              <a:t>Wrist rests, foot rests</a:t>
            </a:r>
          </a:p>
          <a:p>
            <a:pPr lvl="1">
              <a:buSzPct val="75000"/>
            </a:pPr>
            <a:r>
              <a:rPr lang="en-US" smtClean="0"/>
              <a:t>Mouse pads</a:t>
            </a:r>
          </a:p>
          <a:p>
            <a:pPr lvl="1">
              <a:buSzPct val="75000"/>
            </a:pPr>
            <a:r>
              <a:rPr lang="en-US" smtClean="0"/>
              <a:t>Chairs</a:t>
            </a:r>
          </a:p>
          <a:p>
            <a:pPr lvl="1">
              <a:buSzPct val="75000"/>
            </a:pPr>
            <a:r>
              <a:rPr lang="en-US" smtClean="0"/>
              <a:t>Adjustable desks</a:t>
            </a:r>
          </a:p>
          <a:p>
            <a:pPr lvl="1">
              <a:buSzPct val="75000"/>
            </a:pPr>
            <a:r>
              <a:rPr lang="en-US" smtClean="0"/>
              <a:t>Glare screens …</a:t>
            </a:r>
          </a:p>
        </p:txBody>
      </p:sp>
    </p:spTree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Purpose of Ergonomics?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515C9A6C-28A3-45B0-873E-DA86622D4A14}" type="slidenum">
              <a:rPr lang="en-US"/>
              <a:pPr/>
              <a:t>3</a:t>
            </a:fld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r>
              <a:rPr lang="en-US" smtClean="0"/>
              <a:t>Prevention</a:t>
            </a:r>
          </a:p>
          <a:p>
            <a:pPr lvl="1">
              <a:buSzPct val="75000"/>
            </a:pPr>
            <a:r>
              <a:rPr lang="en-US" smtClean="0"/>
              <a:t>Makes the job safer by preventing injury and illness</a:t>
            </a:r>
          </a:p>
          <a:p>
            <a:pPr lvl="1">
              <a:buSzPct val="75000"/>
            </a:pPr>
            <a:r>
              <a:rPr lang="en-US" smtClean="0"/>
              <a:t>Makes the job more pleasant by reducing physical and mental stress</a:t>
            </a:r>
          </a:p>
          <a:p>
            <a:pPr lvl="1">
              <a:buSzPct val="75000"/>
            </a:pPr>
            <a:r>
              <a:rPr lang="en-US" smtClean="0"/>
              <a:t>Improves productivity</a:t>
            </a:r>
          </a:p>
          <a:p>
            <a:pPr lvl="1">
              <a:buSzPct val="75000"/>
            </a:pPr>
            <a:r>
              <a:rPr lang="en-US" smtClean="0"/>
              <a:t>Prevents loss</a:t>
            </a:r>
          </a:p>
          <a:p>
            <a:pPr lvl="1">
              <a:buSzPct val="75000"/>
            </a:pPr>
            <a:r>
              <a:rPr lang="en-US" smtClean="0"/>
              <a:t>Saves money $$$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Ergonomic Factors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77C73152-C9A9-4335-9580-0BD9F11560A8}" type="slidenum">
              <a:rPr lang="en-US"/>
              <a:pPr/>
              <a:t>4</a:t>
            </a:fld>
            <a:endParaRPr lang="en-US"/>
          </a:p>
        </p:txBody>
      </p:sp>
      <p:sp>
        <p:nvSpPr>
          <p:cNvPr id="1229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endParaRPr lang="en-US" smtClean="0"/>
          </a:p>
          <a:p>
            <a:pPr>
              <a:buFont typeface="Wingdings" pitchFamily="1" charset="2"/>
              <a:buChar char=""/>
            </a:pPr>
            <a:r>
              <a:rPr lang="en-US" smtClean="0"/>
              <a:t>Two Categories of Ergonomic Factors		</a:t>
            </a:r>
          </a:p>
          <a:p>
            <a:pPr lvl="1">
              <a:buSzPct val="75000"/>
              <a:buFont typeface="Wingdings" pitchFamily="1" charset="2"/>
              <a:buChar char=""/>
            </a:pPr>
            <a:endParaRPr lang="en-US" sz="3200" smtClean="0"/>
          </a:p>
          <a:p>
            <a:pPr lvl="1">
              <a:buSzPct val="75000"/>
              <a:buFont typeface="Wingdings" pitchFamily="1" charset="2"/>
              <a:buChar char=""/>
            </a:pPr>
            <a:r>
              <a:rPr lang="en-US" sz="3200" smtClean="0"/>
              <a:t>Environmental</a:t>
            </a:r>
          </a:p>
          <a:p>
            <a:pPr lvl="1">
              <a:buSzPct val="75000"/>
              <a:buFont typeface="Wingdings" pitchFamily="1" charset="2"/>
              <a:buChar char=""/>
            </a:pPr>
            <a:endParaRPr lang="en-US" sz="3200" smtClean="0"/>
          </a:p>
          <a:p>
            <a:pPr lvl="1">
              <a:buSzPct val="75000"/>
              <a:buFont typeface="Wingdings" pitchFamily="1" charset="2"/>
              <a:buChar char=""/>
            </a:pPr>
            <a:r>
              <a:rPr lang="en-US" sz="3200" smtClean="0"/>
              <a:t>Physical</a:t>
            </a:r>
            <a:endParaRPr lang="en-US" smtClean="0"/>
          </a:p>
        </p:txBody>
      </p:sp>
    </p:spTree>
  </p:cSld>
  <p:clrMapOvr>
    <a:masterClrMapping/>
  </p:clrMapOvr>
  <p:transition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Environmental Factors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F94867A7-BD3E-4A77-9AA3-930501E1F9A6}" type="slidenum">
              <a:rPr lang="en-US"/>
              <a:pPr/>
              <a:t>5</a:t>
            </a:fld>
            <a:endParaRPr lang="en-US"/>
          </a:p>
        </p:txBody>
      </p:sp>
      <p:sp>
        <p:nvSpPr>
          <p:cNvPr id="1331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None/>
            </a:pPr>
            <a:r>
              <a:rPr lang="en-US" smtClean="0"/>
              <a:t> </a:t>
            </a:r>
          </a:p>
          <a:p>
            <a:pPr>
              <a:buFont typeface="Wingdings" pitchFamily="1" charset="2"/>
              <a:buChar char=""/>
            </a:pPr>
            <a:r>
              <a:rPr lang="en-US" smtClean="0"/>
              <a:t>Environmental factors may affect :</a:t>
            </a:r>
          </a:p>
          <a:p>
            <a:pPr lvl="1">
              <a:buSzPct val="75000"/>
            </a:pPr>
            <a:r>
              <a:rPr lang="en-US" smtClean="0"/>
              <a:t>Hearing</a:t>
            </a:r>
          </a:p>
          <a:p>
            <a:pPr lvl="1">
              <a:buSzPct val="75000"/>
            </a:pPr>
            <a:r>
              <a:rPr lang="en-US" smtClean="0"/>
              <a:t>Vision</a:t>
            </a:r>
          </a:p>
          <a:p>
            <a:pPr lvl="1">
              <a:buSzPct val="75000"/>
            </a:pPr>
            <a:r>
              <a:rPr lang="en-US" smtClean="0"/>
              <a:t>General comfort and health</a:t>
            </a:r>
          </a:p>
        </p:txBody>
      </p:sp>
    </p:spTree>
  </p:cSld>
  <p:clrMapOvr>
    <a:masterClrMapping/>
  </p:clrMapOvr>
  <p:transition>
    <p:cover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Environmental Factors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138A9D5B-3968-4328-9F28-2E5BEED7E97B}" type="slidenum">
              <a:rPr lang="en-US"/>
              <a:pPr/>
              <a:t>6</a:t>
            </a:fld>
            <a:endParaRPr lang="en-US"/>
          </a:p>
        </p:txBody>
      </p:sp>
      <p:sp>
        <p:nvSpPr>
          <p:cNvPr id="1434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endParaRPr lang="en-US" smtClean="0"/>
          </a:p>
          <a:p>
            <a:pPr>
              <a:buFont typeface="Wingdings" pitchFamily="1" charset="2"/>
              <a:buChar char=""/>
            </a:pPr>
            <a:r>
              <a:rPr lang="en-US" smtClean="0"/>
              <a:t>Some examples of ergonomic environmental problems are:</a:t>
            </a:r>
          </a:p>
          <a:p>
            <a:pPr lvl="1">
              <a:buSzPct val="75000"/>
            </a:pPr>
            <a:r>
              <a:rPr lang="en-US" smtClean="0"/>
              <a:t>Indoor Air Quality</a:t>
            </a:r>
          </a:p>
          <a:p>
            <a:pPr lvl="1">
              <a:buSzPct val="75000"/>
            </a:pPr>
            <a:r>
              <a:rPr lang="en-US" smtClean="0"/>
              <a:t>Excessive noise</a:t>
            </a:r>
          </a:p>
          <a:p>
            <a:pPr lvl="1">
              <a:buSzPct val="75000"/>
            </a:pPr>
            <a:r>
              <a:rPr lang="en-US" smtClean="0"/>
              <a:t>Improper lighting</a:t>
            </a:r>
          </a:p>
          <a:p>
            <a:pPr lvl="1">
              <a:buSzPct val="75000"/>
            </a:pPr>
            <a:r>
              <a:rPr lang="en-US" smtClean="0"/>
              <a:t>Temperature extremes</a:t>
            </a:r>
          </a:p>
        </p:txBody>
      </p:sp>
    </p:spTree>
  </p:cSld>
  <p:clrMapOvr>
    <a:masterClrMapping/>
  </p:clrMapOvr>
  <p:transition>
    <p:cover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Physical Stressors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B14D672B-8329-4A6F-AE7D-C6AF2B6A6C5B}" type="slidenum">
              <a:rPr lang="en-US"/>
              <a:pPr/>
              <a:t>7</a:t>
            </a:fld>
            <a:endParaRPr lang="en-US"/>
          </a:p>
        </p:txBody>
      </p:sp>
      <p:sp>
        <p:nvSpPr>
          <p:cNvPr id="1536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buFont typeface="Wingdings" pitchFamily="1" charset="2"/>
              <a:buChar char=""/>
            </a:pPr>
            <a:endParaRPr lang="en-US" smtClean="0"/>
          </a:p>
          <a:p>
            <a:pPr>
              <a:buFont typeface="Wingdings" pitchFamily="1" charset="2"/>
              <a:buChar char=""/>
            </a:pPr>
            <a:r>
              <a:rPr lang="en-US" smtClean="0"/>
              <a:t>Physical stressors place pressure or stress on parts of the body:</a:t>
            </a:r>
          </a:p>
          <a:p>
            <a:pPr lvl="1">
              <a:buSzPct val="75000"/>
            </a:pPr>
            <a:r>
              <a:rPr lang="en-US" smtClean="0"/>
              <a:t>Joints, muscles, nerves, tendons, bones</a:t>
            </a:r>
          </a:p>
          <a:p>
            <a:pPr algn="ctr">
              <a:buFont typeface="Wingdings" pitchFamily="1" charset="2"/>
              <a:buChar char=""/>
            </a:pPr>
            <a:r>
              <a:rPr lang="en-US" smtClean="0"/>
              <a:t>These injuries are sometimes referred to as</a:t>
            </a:r>
          </a:p>
          <a:p>
            <a:pPr lvl="1" algn="ctr">
              <a:buFont typeface="Wingdings" pitchFamily="1" charset="2"/>
              <a:buChar char=""/>
            </a:pPr>
            <a:r>
              <a:rPr lang="en-US" smtClean="0"/>
              <a:t> “Repetitive Strain Injuries”(RSIs)</a:t>
            </a:r>
          </a:p>
        </p:txBody>
      </p:sp>
    </p:spTree>
  </p:cSld>
  <p:clrMapOvr>
    <a:masterClrMapping/>
  </p:clrMapOvr>
  <p:transition>
    <p:pull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Repetitive Strain Injuries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6A5B013E-DF9A-4E2B-9CF8-DCABC3DB411A}" type="slidenum">
              <a:rPr lang="en-US"/>
              <a:pPr/>
              <a:t>8</a:t>
            </a:fld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 typeface="Wingdings" pitchFamily="1" charset="2"/>
              <a:buChar char=""/>
            </a:pPr>
            <a:endParaRPr lang="en-US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>
                <a:solidFill>
                  <a:schemeClr val="tx2"/>
                </a:solidFill>
              </a:rPr>
              <a:t>Cumulative</a:t>
            </a:r>
            <a:endParaRPr lang="en-US" smtClean="0"/>
          </a:p>
          <a:p>
            <a:pPr lvl="1"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occurring gradually over a period of weeks, months, or years</a:t>
            </a:r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>
                <a:solidFill>
                  <a:schemeClr val="tx2"/>
                </a:solidFill>
              </a:rPr>
              <a:t>Trauma</a:t>
            </a:r>
            <a:endParaRPr lang="en-US" smtClean="0"/>
          </a:p>
          <a:p>
            <a:pPr lvl="1"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bodily injury to nerves, tissues, tendons, or joints</a:t>
            </a:r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>
                <a:solidFill>
                  <a:schemeClr val="tx2"/>
                </a:solidFill>
              </a:rPr>
              <a:t>Disorders</a:t>
            </a:r>
            <a:endParaRPr lang="en-US" smtClean="0"/>
          </a:p>
          <a:p>
            <a:pPr lvl="1"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physical ailments or abnormal conditions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noFill/>
        </p:spPr>
        <p:txBody>
          <a:bodyPr lIns="90488" tIns="44450" rIns="90488" bIns="44450"/>
          <a:lstStyle/>
          <a:p>
            <a:r>
              <a:rPr lang="en-US" smtClean="0"/>
              <a:t>Risk Factors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56F15170-16F7-4767-B34C-A57782552CC1}" type="slidenum">
              <a:rPr lang="en-US"/>
              <a:pPr/>
              <a:t>9</a:t>
            </a:fld>
            <a:endParaRPr lang="en-US"/>
          </a:p>
        </p:txBody>
      </p:sp>
      <p:sp>
        <p:nvSpPr>
          <p:cNvPr id="1741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 typeface="Wingdings" pitchFamily="1" charset="2"/>
              <a:buChar char=""/>
            </a:pPr>
            <a:endParaRPr lang="en-US" smtClean="0"/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The main risk factors for office related RSI’s are:</a:t>
            </a:r>
          </a:p>
          <a:p>
            <a:pPr lvl="1">
              <a:lnSpc>
                <a:spcPct val="90000"/>
              </a:lnSpc>
              <a:buSzPct val="75000"/>
              <a:buFont typeface="Wingdings" pitchFamily="1" charset="2"/>
              <a:buChar char=""/>
            </a:pPr>
            <a:r>
              <a:rPr lang="en-US" smtClean="0"/>
              <a:t>Repetition</a:t>
            </a:r>
          </a:p>
          <a:p>
            <a:pPr lvl="1">
              <a:lnSpc>
                <a:spcPct val="90000"/>
              </a:lnSpc>
              <a:buSzPct val="75000"/>
              <a:buFont typeface="Wingdings" pitchFamily="1" charset="2"/>
              <a:buChar char=""/>
            </a:pPr>
            <a:r>
              <a:rPr lang="en-US" smtClean="0"/>
              <a:t>Awkward positions or posture </a:t>
            </a:r>
          </a:p>
          <a:p>
            <a:pPr lvl="1">
              <a:lnSpc>
                <a:spcPct val="90000"/>
              </a:lnSpc>
              <a:buSzPct val="75000"/>
              <a:buFont typeface="Wingdings" pitchFamily="1" charset="2"/>
              <a:buChar char=""/>
            </a:pPr>
            <a:r>
              <a:rPr lang="en-US" smtClean="0"/>
              <a:t>Excessive pressure or force</a:t>
            </a:r>
          </a:p>
          <a:p>
            <a:pPr>
              <a:lnSpc>
                <a:spcPct val="90000"/>
              </a:lnSpc>
              <a:buFont typeface="Wingdings" pitchFamily="1" charset="2"/>
              <a:buChar char=""/>
            </a:pPr>
            <a:r>
              <a:rPr lang="en-US" smtClean="0"/>
              <a:t>Another risk factor for RSIs would be:</a:t>
            </a:r>
          </a:p>
          <a:p>
            <a:pPr lvl="1">
              <a:lnSpc>
                <a:spcPct val="90000"/>
              </a:lnSpc>
              <a:buSzPct val="75000"/>
              <a:buFont typeface="Wingdings" pitchFamily="1" charset="2"/>
              <a:buChar char=""/>
            </a:pPr>
            <a:r>
              <a:rPr lang="en-US" smtClean="0"/>
              <a:t>Vibration								</a:t>
            </a:r>
          </a:p>
        </p:txBody>
      </p:sp>
    </p:spTree>
  </p:cSld>
  <p:clrMapOvr>
    <a:masterClrMapping/>
  </p:clrMapOvr>
  <p:transition>
    <p:zoom dir="in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123</TotalTime>
  <Words>766</Words>
  <Application>Microsoft Office PowerPoint</Application>
  <PresentationFormat>On-screen Show (4:3)</PresentationFormat>
  <Paragraphs>175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Times New Roman</vt:lpstr>
      <vt:lpstr>Arial</vt:lpstr>
      <vt:lpstr>Tw Cen MT</vt:lpstr>
      <vt:lpstr>Wingdings</vt:lpstr>
      <vt:lpstr>Wingdings 2</vt:lpstr>
      <vt:lpstr>Times</vt:lpstr>
      <vt:lpstr>Median</vt:lpstr>
      <vt:lpstr>Office Ergonomics</vt:lpstr>
      <vt:lpstr>What is Ergonomics?</vt:lpstr>
      <vt:lpstr>Purpose of Ergonomics?</vt:lpstr>
      <vt:lpstr>Ergonomic Factors</vt:lpstr>
      <vt:lpstr>Environmental Factors</vt:lpstr>
      <vt:lpstr>Environmental Factors</vt:lpstr>
      <vt:lpstr>Physical Stressors</vt:lpstr>
      <vt:lpstr>Repetitive Strain Injuries</vt:lpstr>
      <vt:lpstr>Risk Factors</vt:lpstr>
      <vt:lpstr>Risk Factors: Repetition</vt:lpstr>
      <vt:lpstr>Risk Factors: Awkward Positions</vt:lpstr>
      <vt:lpstr>Risk Factors: Excessive Force</vt:lpstr>
      <vt:lpstr>But the good news is....</vt:lpstr>
      <vt:lpstr>Prevention Strategies</vt:lpstr>
      <vt:lpstr>Prevention Strategies</vt:lpstr>
      <vt:lpstr>Prevention Strategies</vt:lpstr>
      <vt:lpstr>Prevention Strategies</vt:lpstr>
      <vt:lpstr>Prevention Strategies</vt:lpstr>
      <vt:lpstr>Prevention Strategies</vt:lpstr>
      <vt:lpstr>Prevention Strategies</vt:lpstr>
      <vt:lpstr>Prevention Strategies</vt:lpstr>
      <vt:lpstr> Eyestrain</vt:lpstr>
      <vt:lpstr>Ergonomic Products</vt:lpstr>
    </vt:vector>
  </TitlesOfParts>
  <Company>TEES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Office Ergonomics</dc:title>
  <dc:creator>David Breeding</dc:creator>
  <cp:keywords/>
  <cp:lastModifiedBy>Andrew Triganza Scott</cp:lastModifiedBy>
  <cp:revision>27</cp:revision>
  <dcterms:created xsi:type="dcterms:W3CDTF">2002-07-01T20:41:14Z</dcterms:created>
  <dcterms:modified xsi:type="dcterms:W3CDTF">2011-02-01T17:15:49Z</dcterms:modified>
</cp:coreProperties>
</file>