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8" r:id="rId3"/>
    <p:sldId id="257" r:id="rId4"/>
    <p:sldId id="258" r:id="rId5"/>
    <p:sldId id="264" r:id="rId6"/>
    <p:sldId id="261" r:id="rId7"/>
    <p:sldId id="267" r:id="rId8"/>
    <p:sldId id="262" r:id="rId9"/>
    <p:sldId id="263" r:id="rId10"/>
    <p:sldId id="265" r:id="rId11"/>
    <p:sldId id="266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7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1" autoAdjust="0"/>
    <p:restoredTop sz="94660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662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662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2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663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663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3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66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664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37CE17B-CCD7-44BD-91FC-6099D6BB17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FDEEE-8316-4324-BBB7-B8D52AD6F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99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72E75-1688-4F39-A1AE-7F83D9B36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15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DDB0A9B-A9E9-4F76-BFCC-9A8FECEBF0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69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D3FD3B-F18C-4FEF-93E3-7FE65B249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390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73FF3CC-01D3-4B68-88BC-F74B692D2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95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33606-D54E-4797-AE25-CFCF0C216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44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AC34C-53A5-4017-9F77-A6AE43093A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13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3172F-B9E1-4FEC-A4FA-BB228AD2F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04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81BBB-904C-455C-8021-1087425818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41069-F88C-4167-A714-300FAE9DF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18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59DDB-C217-4A1F-B3ED-223046AB7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49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0B54E-BFE2-43A8-93CD-57627D5A24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27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BD5AA-4FDE-4999-9DBF-4BF83347AC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78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E851CF-5028-4C51-8239-A986DDC624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Entrepreneurship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/>
              <a:t>Mark English</a:t>
            </a:r>
          </a:p>
          <a:p>
            <a:r>
              <a:rPr lang="en-US" altLang="en-US" sz="2800"/>
              <a:t>Mark Wetzel</a:t>
            </a:r>
          </a:p>
          <a:p>
            <a:r>
              <a:rPr lang="en-US" altLang="en-US" sz="2800"/>
              <a:t>Beth Knott</a:t>
            </a:r>
          </a:p>
          <a:p>
            <a:r>
              <a:rPr lang="en-US" altLang="en-US" sz="2800"/>
              <a:t>Dustin Branham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Who are entrepreneurs?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Common traits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Original thinkers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Risk takers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Take responsibility for own actions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Feel competent and capable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Set high goals and enjoy working toward them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 lvl="1">
              <a:lnSpc>
                <a:spcPct val="90000"/>
              </a:lnSpc>
            </a:pPr>
            <a:endParaRPr lang="en-US" altLang="en-US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/>
              <a:t>Common traits</a:t>
            </a:r>
          </a:p>
          <a:p>
            <a:pPr lvl="1"/>
            <a:r>
              <a:rPr lang="en-US" altLang="en-US" sz="2000"/>
              <a:t>Self employed parents</a:t>
            </a:r>
          </a:p>
          <a:p>
            <a:pPr lvl="1"/>
            <a:r>
              <a:rPr lang="en-US" altLang="en-US" sz="2000"/>
              <a:t>Firstborns</a:t>
            </a:r>
          </a:p>
          <a:p>
            <a:pPr lvl="1"/>
            <a:r>
              <a:rPr lang="en-US" altLang="en-US" sz="2000"/>
              <a:t>Between 30-50 years old</a:t>
            </a:r>
          </a:p>
          <a:p>
            <a:pPr lvl="1"/>
            <a:r>
              <a:rPr lang="en-US" altLang="en-US" sz="2000"/>
              <a:t>Well educated </a:t>
            </a:r>
            <a:r>
              <a:rPr lang="en-US" altLang="en-US" sz="2000">
                <a:latin typeface="Times New Roman"/>
              </a:rPr>
              <a:t>–</a:t>
            </a:r>
            <a:r>
              <a:rPr lang="en-US" altLang="en-US" sz="2000"/>
              <a:t> 80% have college degree and 1/3 have a graduate level degree</a:t>
            </a:r>
          </a:p>
          <a:p>
            <a:pPr>
              <a:buFont typeface="Wingdings" pitchFamily="2" charset="2"/>
              <a:buNone/>
            </a:pPr>
            <a:r>
              <a:rPr lang="en-US" altLang="en-US" sz="2400"/>
              <a:t>	</a:t>
            </a:r>
          </a:p>
        </p:txBody>
      </p:sp>
    </p:spTree>
  </p:cSld>
  <p:clrMapOvr>
    <a:masterClrMapping/>
  </p:clrMapOvr>
  <p:transition spd="med"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Successful and Unsuccessful Entrepreneurs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Successful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Creative and Innovative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 themselves in shifting or new markets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Create new products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Create new processes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Create new delivery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/>
              <a:t>Unsuccessful</a:t>
            </a:r>
          </a:p>
          <a:p>
            <a:pPr lvl="1"/>
            <a:r>
              <a:rPr lang="en-US" altLang="en-US"/>
              <a:t>Poor Managers</a:t>
            </a:r>
          </a:p>
          <a:p>
            <a:pPr lvl="1"/>
            <a:r>
              <a:rPr lang="en-US" altLang="en-US"/>
              <a:t>Low work ethic</a:t>
            </a:r>
          </a:p>
          <a:p>
            <a:pPr lvl="1"/>
            <a:r>
              <a:rPr lang="en-US" altLang="en-US"/>
              <a:t>Inefficient</a:t>
            </a:r>
          </a:p>
          <a:p>
            <a:pPr lvl="1"/>
            <a:r>
              <a:rPr lang="en-US" altLang="en-US"/>
              <a:t>Failure to plan and prepare</a:t>
            </a:r>
          </a:p>
          <a:p>
            <a:pPr lvl="1"/>
            <a:r>
              <a:rPr lang="en-US" altLang="en-US"/>
              <a:t>Poor money managers</a:t>
            </a:r>
          </a:p>
          <a:p>
            <a:pPr lvl="1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 spd="med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Characteristics of Entrepreneurs</a:t>
            </a:r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638800" y="2133600"/>
            <a:ext cx="3124200" cy="3352800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latin typeface="Times New Roman" charset="0"/>
              </a:rPr>
              <a:t>Successful </a:t>
            </a:r>
          </a:p>
          <a:p>
            <a:pPr algn="ctr"/>
            <a:r>
              <a:rPr lang="en-US" altLang="en-US" sz="3200">
                <a:latin typeface="Times New Roman" charset="0"/>
              </a:rPr>
              <a:t>Entrepreneurs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457200" y="2133600"/>
          <a:ext cx="3733800" cy="944880"/>
        </p:xfrm>
        <a:graphic>
          <a:graphicData uri="http://schemas.openxmlformats.org/drawingml/2006/table">
            <a:tbl>
              <a:tblPr/>
              <a:tblGrid>
                <a:gridCol w="3733800"/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Key Personal Attributes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234" name="Group 10"/>
          <p:cNvGraphicFramePr>
            <a:graphicFrameLocks noGrp="1"/>
          </p:cNvGraphicFramePr>
          <p:nvPr/>
        </p:nvGraphicFramePr>
        <p:xfrm>
          <a:off x="457200" y="4572000"/>
          <a:ext cx="3733800" cy="914400"/>
        </p:xfrm>
        <a:graphic>
          <a:graphicData uri="http://schemas.openxmlformats.org/drawingml/2006/table">
            <a:tbl>
              <a:tblPr/>
              <a:tblGrid>
                <a:gridCol w="3733800"/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Good Technical Skills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240" name="Group 16"/>
          <p:cNvGraphicFramePr>
            <a:graphicFrameLocks noGrp="1"/>
          </p:cNvGraphicFramePr>
          <p:nvPr/>
        </p:nvGraphicFramePr>
        <p:xfrm>
          <a:off x="457200" y="3352800"/>
          <a:ext cx="3733800" cy="944880"/>
        </p:xfrm>
        <a:graphic>
          <a:graphicData uri="http://schemas.openxmlformats.org/drawingml/2006/table">
            <a:tbl>
              <a:tblPr/>
              <a:tblGrid>
                <a:gridCol w="3733800"/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Strong Managerial Competencies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pic>
        <p:nvPicPr>
          <p:cNvPr id="52246" name="Picture 22" descr="SY0126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57400"/>
            <a:ext cx="1219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Entrepreneurs are Made, Not Born!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Many of these key attributes are developed early in life, with the family environment playing an important role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Entrepreneurs tend to have had self employed parents who tend to support and encourage independence, achievement, and responsibility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Firstborns tend to have more entrepreneurial attributes because they receive more attention, have to forge their own way, thus creating higher self-confidence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  <p:transition spd="med">
    <p:blind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 (cont.)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Entrepreneurial Careers</a:t>
            </a:r>
          </a:p>
          <a:p>
            <a:pPr lvl="1"/>
            <a:r>
              <a:rPr lang="en-US" altLang="en-US" sz="2400"/>
              <a:t>The idea that entrepreneurial success leads to more entrepreneurial activity may explain why many entrepreneurs start multiple companies over the course of their career</a:t>
            </a:r>
          </a:p>
          <a:p>
            <a:pPr lvl="1"/>
            <a:r>
              <a:rPr lang="en-US" altLang="en-US" sz="2400" i="1" u="sng"/>
              <a:t>Corridor Principle</a:t>
            </a:r>
            <a:r>
              <a:rPr lang="en-US" altLang="en-US" sz="2400"/>
              <a:t>- Using one business to start or acquire others and then repeating the process</a:t>
            </a:r>
          </a:p>
          <a:p>
            <a:pPr lvl="1"/>
            <a:r>
              <a:rPr lang="en-US" altLang="en-US" sz="2400" i="1" u="sng"/>
              <a:t>Serial Entrepreneurs</a:t>
            </a:r>
            <a:r>
              <a:rPr lang="en-US" altLang="en-US" sz="2400"/>
              <a:t>- A person who founds and operates multiple companies during one career</a:t>
            </a:r>
            <a:endParaRPr lang="en-US" altLang="en-US" sz="2400" i="1" u="sng"/>
          </a:p>
        </p:txBody>
      </p:sp>
    </p:spTree>
  </p:cSld>
  <p:clrMapOvr>
    <a:masterClrMapping/>
  </p:clrMapOvr>
  <p:transition spd="med"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 (cont.)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Need for Achievement</a:t>
            </a:r>
          </a:p>
          <a:p>
            <a:pPr lvl="1"/>
            <a:r>
              <a:rPr lang="en-US" altLang="en-US" sz="2400"/>
              <a:t>A person</a:t>
            </a:r>
            <a:r>
              <a:rPr lang="en-US" altLang="en-US" sz="2400">
                <a:latin typeface="Times New Roman"/>
              </a:rPr>
              <a:t>’</a:t>
            </a:r>
            <a:r>
              <a:rPr lang="en-US" altLang="en-US" sz="2400"/>
              <a:t>s desire either for excellence or to succeed in competitive situations</a:t>
            </a:r>
          </a:p>
          <a:p>
            <a:pPr lvl="1"/>
            <a:r>
              <a:rPr lang="en-US" altLang="en-US" sz="2400"/>
              <a:t>High achievers take responsibility for attaining their goals, set moderately difficult goals, and want immediate feedback on their performance</a:t>
            </a:r>
          </a:p>
          <a:p>
            <a:pPr lvl="1"/>
            <a:r>
              <a:rPr lang="en-US" altLang="en-US" sz="2400"/>
              <a:t>Success is measured in terms of what those efforts have accomplished</a:t>
            </a:r>
          </a:p>
          <a:p>
            <a:pPr lvl="1"/>
            <a:r>
              <a:rPr lang="en-US" altLang="en-US" sz="2400"/>
              <a:t>McClelland</a:t>
            </a:r>
            <a:r>
              <a:rPr lang="en-US" altLang="en-US" sz="2400">
                <a:latin typeface="Times New Roman"/>
              </a:rPr>
              <a:t>’</a:t>
            </a:r>
            <a:r>
              <a:rPr lang="en-US" altLang="en-US" sz="2400"/>
              <a:t>s research</a:t>
            </a:r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 (cont.)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Desire for Independence</a:t>
            </a:r>
          </a:p>
          <a:p>
            <a:pPr lvl="1"/>
            <a:r>
              <a:rPr lang="en-US" altLang="en-US" sz="2400"/>
              <a:t>Entrepreneurs often seek independence from others</a:t>
            </a:r>
          </a:p>
          <a:p>
            <a:pPr lvl="1"/>
            <a:r>
              <a:rPr lang="en-US" altLang="en-US" sz="2400"/>
              <a:t>As a result, they generally aren</a:t>
            </a:r>
            <a:r>
              <a:rPr lang="en-US" altLang="en-US" sz="2400">
                <a:latin typeface="Times New Roman"/>
              </a:rPr>
              <a:t>’</a:t>
            </a:r>
            <a:r>
              <a:rPr lang="en-US" altLang="en-US" sz="2400"/>
              <a:t>t motivated to perform well in large, bureaucratic organizations</a:t>
            </a:r>
          </a:p>
          <a:p>
            <a:pPr lvl="1"/>
            <a:r>
              <a:rPr lang="en-US" altLang="en-US" sz="2400"/>
              <a:t>Entrepreneurs have internal drive, are confident in their own abilities, and possess a great deal of self-respect</a:t>
            </a:r>
          </a:p>
        </p:txBody>
      </p:sp>
    </p:spTree>
  </p:cSld>
  <p:clrMapOvr>
    <a:masterClrMapping/>
  </p:clrMapOvr>
  <p:transition spd="med">
    <p:comb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 (cont.)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Self-Confidence</a:t>
            </a:r>
          </a:p>
          <a:p>
            <a:pPr lvl="1"/>
            <a:r>
              <a:rPr lang="en-US" altLang="en-US" sz="2400"/>
              <a:t>Because of the high risks involved in running an entrepreneurial organization, having an </a:t>
            </a:r>
            <a:r>
              <a:rPr lang="en-US" altLang="en-US" sz="2400">
                <a:latin typeface="Times New Roman"/>
              </a:rPr>
              <a:t>“</a:t>
            </a:r>
            <a:r>
              <a:rPr lang="en-US" altLang="en-US" sz="2400"/>
              <a:t>upbeat</a:t>
            </a:r>
            <a:r>
              <a:rPr lang="en-US" altLang="en-US" sz="2400">
                <a:latin typeface="Times New Roman"/>
              </a:rPr>
              <a:t>”</a:t>
            </a:r>
            <a:r>
              <a:rPr lang="en-US" altLang="en-US" sz="2400"/>
              <a:t> and self-confident attitude is essential</a:t>
            </a:r>
          </a:p>
          <a:p>
            <a:pPr lvl="1"/>
            <a:r>
              <a:rPr lang="en-US" altLang="en-US" sz="2400"/>
              <a:t>A successful track record leads to improved self-confidence and self-esteem</a:t>
            </a:r>
          </a:p>
          <a:p>
            <a:pPr lvl="1"/>
            <a:r>
              <a:rPr lang="en-US" altLang="en-US" sz="2400"/>
              <a:t>Self-confidence enables that person to be optimistic in representing the firm to employees and customers alike</a:t>
            </a:r>
          </a:p>
        </p:txBody>
      </p:sp>
    </p:spTree>
  </p:cSld>
  <p:clrMapOvr>
    <a:masterClrMapping/>
  </p:clrMapOvr>
  <p:transition spd="med">
    <p:cover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Personal Attributes (cont.)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Self-Sacrifice</a:t>
            </a:r>
          </a:p>
          <a:p>
            <a:pPr lvl="1"/>
            <a:r>
              <a:rPr lang="en-US" altLang="en-US" sz="2400"/>
              <a:t>Essential</a:t>
            </a:r>
          </a:p>
          <a:p>
            <a:pPr lvl="1"/>
            <a:r>
              <a:rPr lang="en-US" altLang="en-US" sz="2400"/>
              <a:t>Nothing worth having is free</a:t>
            </a:r>
          </a:p>
          <a:p>
            <a:pPr lvl="1"/>
            <a:r>
              <a:rPr lang="en-US" altLang="en-US" sz="2400"/>
              <a:t>Success has a high price, and entrepreneurs have to be willing to sacrifice certain things</a:t>
            </a:r>
          </a:p>
        </p:txBody>
      </p:sp>
    </p:spTree>
  </p:cSld>
  <p:clrMapOvr>
    <a:masterClrMapping/>
  </p:clrMapOvr>
  <p:transition spd="med">
    <p:cover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Technical Proficiency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Many entrepreneurs demonstrate strong technical skills, typically bringing some related experience to their business ventures</a:t>
            </a:r>
          </a:p>
          <a:p>
            <a:r>
              <a:rPr lang="en-US" altLang="en-US" sz="2400"/>
              <a:t>For example, successful car dealers usually have lots of technical knowledge about selling and servicing automobiles before opening their dealerships</a:t>
            </a:r>
          </a:p>
          <a:p>
            <a:r>
              <a:rPr lang="en-US" altLang="en-US" sz="2400"/>
              <a:t>Especially important in the computer industry</a:t>
            </a:r>
          </a:p>
          <a:p>
            <a:r>
              <a:rPr lang="en-US" altLang="en-US" sz="2400"/>
              <a:t>NOT ALWAYS NECESSARY</a:t>
            </a:r>
          </a:p>
        </p:txBody>
      </p:sp>
    </p:spTree>
  </p:cSld>
  <p:clrMapOvr>
    <a:masterClrMapping/>
  </p:clrMapOvr>
  <p:transition spd="med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is an entrepreneur?</a:t>
            </a:r>
          </a:p>
          <a:p>
            <a:r>
              <a:rPr lang="en-US" altLang="en-US"/>
              <a:t>Characteristics of an entrepreneur</a:t>
            </a:r>
          </a:p>
          <a:p>
            <a:r>
              <a:rPr lang="en-US" altLang="en-US"/>
              <a:t>Planning to be an entrepreneur</a:t>
            </a:r>
          </a:p>
          <a:p>
            <a:r>
              <a:rPr lang="en-US" altLang="en-US"/>
              <a:t>Growth pressures, managing a family business, and corporate intrapreneurship</a:t>
            </a: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Planning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u="sng"/>
              <a:t>Business Plan</a:t>
            </a:r>
            <a:r>
              <a:rPr lang="en-US" altLang="en-US"/>
              <a:t>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A step-by-step outline of how an entrepreneur or the owner of an enterprise expects to turn ideas into reality.</a:t>
            </a:r>
          </a:p>
        </p:txBody>
      </p:sp>
    </p:spTree>
  </p:cSld>
  <p:clrMapOvr>
    <a:masterClrMapping/>
  </p:clrMapOvr>
  <p:transition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 To Keep In Mind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What are my motivations for owning a business?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Should I start or buy a business?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What and where is the market for what I want to sell?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How much will all this cost me?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Should my company be domestic or global?</a:t>
            </a:r>
          </a:p>
        </p:txBody>
      </p:sp>
    </p:spTree>
  </p:cSld>
  <p:clrMapOvr>
    <a:masterClrMapping/>
  </p:clrMapOvr>
  <p:transition spd="med">
    <p:wheel spokes="3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/>
              <a:t>Deciding what your motivations are will direct you toward what type of business fits you best.</a:t>
            </a:r>
          </a:p>
          <a:p>
            <a:pPr marL="609600" indent="-609600"/>
            <a:r>
              <a:rPr lang="en-US" altLang="en-US"/>
              <a:t>Types: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Lifestyle Venture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Smaller Profit Venture</a:t>
            </a:r>
          </a:p>
          <a:p>
            <a:pPr marL="609600" indent="-609600">
              <a:buFontTx/>
              <a:buAutoNum type="arabicPeriod"/>
            </a:pPr>
            <a:r>
              <a:rPr lang="en-US" altLang="en-US"/>
              <a:t>High Growth Venture</a:t>
            </a:r>
          </a:p>
        </p:txBody>
      </p:sp>
    </p:spTree>
  </p:cSld>
  <p:clrMapOvr>
    <a:masterClrMapping/>
  </p:clrMapOvr>
  <p:transition spd="med">
    <p:strip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>
              <a:buFontTx/>
              <a:buAutoNum type="arabicPeriod"/>
            </a:pPr>
            <a:r>
              <a:rPr lang="en-US" altLang="en-US"/>
              <a:t>Lifestyle Venture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Small company that provides its owner independence, autonomy, and control.</a:t>
            </a:r>
          </a:p>
          <a:p>
            <a:pPr>
              <a:lnSpc>
                <a:spcPct val="90000"/>
              </a:lnSpc>
            </a:pPr>
            <a:r>
              <a:rPr lang="en-US" altLang="en-US"/>
              <a:t>Is often run out of household</a:t>
            </a:r>
          </a:p>
          <a:p>
            <a:pPr>
              <a:lnSpc>
                <a:spcPct val="90000"/>
              </a:lnSpc>
            </a:pPr>
            <a:r>
              <a:rPr lang="en-US" altLang="en-US"/>
              <a:t>Provides flexibility (hours, meeting places, attire)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Aligns your personal interests and hobbies with your desire to make a profit.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2. Smaller Profit Venture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Small company not concentrated on pushing the envelope and growing inordinately large.</a:t>
            </a:r>
          </a:p>
          <a:p>
            <a:r>
              <a:rPr lang="en-US" altLang="en-US"/>
              <a:t>Making millions of dollars not important.</a:t>
            </a:r>
          </a:p>
          <a:p>
            <a:r>
              <a:rPr lang="en-US" altLang="en-US"/>
              <a:t>Content with making a decent living.</a:t>
            </a:r>
          </a:p>
          <a:p>
            <a:r>
              <a:rPr lang="en-US" altLang="en-US"/>
              <a:t>Ex. Mom and Pop Stores</a:t>
            </a:r>
          </a:p>
        </p:txBody>
      </p:sp>
    </p:spTree>
  </p:cSld>
  <p:clrMapOvr>
    <a:masterClrMapping/>
  </p:clrMapOvr>
  <p:transition spd="med">
    <p:wheel spokes="2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3. High Growth Ventures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Goal is maximum profit and growth.</a:t>
            </a:r>
          </a:p>
          <a:p>
            <a:r>
              <a:rPr lang="en-US" altLang="en-US"/>
              <a:t>Concentrated on pushing envelope and growing as large as possible.</a:t>
            </a:r>
          </a:p>
          <a:p>
            <a:r>
              <a:rPr lang="en-US" altLang="en-US"/>
              <a:t>Focus on innovation</a:t>
            </a:r>
          </a:p>
        </p:txBody>
      </p:sp>
    </p:spTree>
  </p:cSld>
  <p:clrMapOvr>
    <a:masterClrMapping/>
  </p:clrMapOvr>
  <p:transition spd="med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Start or Buy?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Start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cheapest, but very difficult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	-requires most planning/research	</a:t>
            </a:r>
          </a:p>
          <a:p>
            <a:pPr>
              <a:lnSpc>
                <a:spcPct val="90000"/>
              </a:lnSpc>
            </a:pPr>
            <a:r>
              <a:rPr lang="en-US" altLang="en-US"/>
              <a:t>Buy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expensive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may be out or reach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	-requires less planning and research</a:t>
            </a:r>
          </a:p>
          <a:p>
            <a:pPr>
              <a:lnSpc>
                <a:spcPct val="90000"/>
              </a:lnSpc>
            </a:pPr>
            <a:r>
              <a:rPr lang="en-US" altLang="en-US"/>
              <a:t>Franchise (middle ground)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a business run by an individual (the franchisee) to whom a franchiser grants the right to market a certain good or service.	</a:t>
            </a:r>
          </a:p>
        </p:txBody>
      </p:sp>
    </p:spTree>
  </p:cSld>
  <p:clrMapOvr>
    <a:masterClrMapping/>
  </p:clrMapOvr>
  <p:transition spd="med">
    <p:wheel spokes="3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Market???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Planning &amp; Research essential</a:t>
            </a:r>
          </a:p>
          <a:p>
            <a:r>
              <a:rPr lang="en-US" altLang="en-US"/>
              <a:t>Extensive market surveys (family, friends, neighbors</a:t>
            </a:r>
            <a:r>
              <a:rPr lang="en-US" altLang="en-US">
                <a:latin typeface="Times New Roman"/>
              </a:rPr>
              <a:t>…</a:t>
            </a:r>
            <a:r>
              <a:rPr lang="en-US" altLang="en-US"/>
              <a:t>)</a:t>
            </a:r>
          </a:p>
          <a:p>
            <a:r>
              <a:rPr lang="en-US" altLang="en-US"/>
              <a:t>Magazines and Polls offer some information on the market 				-Businessweek, Harris Poll</a:t>
            </a:r>
          </a:p>
        </p:txBody>
      </p:sp>
    </p:spTree>
  </p:cSld>
  <p:clrMapOvr>
    <a:masterClrMapping/>
  </p:clrMapOvr>
  <p:transition spd="med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about the cost?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Plan realistically, not optimistically</a:t>
            </a:r>
          </a:p>
          <a:p>
            <a:pPr lvl="2"/>
            <a:r>
              <a:rPr lang="en-US" altLang="en-US" sz="2000"/>
              <a:t>Don</a:t>
            </a:r>
            <a:r>
              <a:rPr lang="en-US" altLang="en-US" sz="2000">
                <a:latin typeface="Times New Roman"/>
              </a:rPr>
              <a:t>’</a:t>
            </a:r>
            <a:r>
              <a:rPr lang="en-US" altLang="en-US" sz="2000"/>
              <a:t>t overestimate your profits</a:t>
            </a:r>
          </a:p>
          <a:p>
            <a:pPr lvl="2"/>
            <a:r>
              <a:rPr lang="en-US" altLang="en-US" sz="2000"/>
              <a:t>Don</a:t>
            </a:r>
            <a:r>
              <a:rPr lang="en-US" altLang="en-US" sz="2000">
                <a:latin typeface="Times New Roman"/>
              </a:rPr>
              <a:t>’</a:t>
            </a:r>
            <a:r>
              <a:rPr lang="en-US" altLang="en-US" sz="2000"/>
              <a:t>t underestimate your costs</a:t>
            </a:r>
          </a:p>
          <a:p>
            <a:r>
              <a:rPr lang="en-US" altLang="en-US" sz="2800"/>
              <a:t>Sources of Funds</a:t>
            </a:r>
          </a:p>
          <a:p>
            <a:pPr lvl="2"/>
            <a:r>
              <a:rPr lang="en-US" altLang="en-US" sz="2000"/>
              <a:t>Banks</a:t>
            </a:r>
          </a:p>
          <a:p>
            <a:pPr lvl="2"/>
            <a:r>
              <a:rPr lang="en-US" altLang="en-US" sz="2000"/>
              <a:t>Venture Capitalists </a:t>
            </a:r>
            <a:r>
              <a:rPr lang="en-US" altLang="en-US" sz="2000">
                <a:latin typeface="Times New Roman"/>
              </a:rPr>
              <a:t>–</a:t>
            </a:r>
            <a:r>
              <a:rPr lang="en-US" altLang="en-US" sz="2000"/>
              <a:t> filthy rich, high risk investors looking for a many-times-over yield</a:t>
            </a:r>
          </a:p>
          <a:p>
            <a:pPr lvl="2"/>
            <a:r>
              <a:rPr lang="en-US" altLang="en-US" sz="2000"/>
              <a:t>Angels </a:t>
            </a:r>
            <a:r>
              <a:rPr lang="en-US" altLang="en-US" sz="2000">
                <a:latin typeface="Times New Roman"/>
              </a:rPr>
              <a:t>–</a:t>
            </a:r>
            <a:r>
              <a:rPr lang="en-US" altLang="en-US" sz="2000"/>
              <a:t> seem to have altruistic motives and less stringent demands than venture capitalists</a:t>
            </a:r>
          </a:p>
          <a:p>
            <a:pPr>
              <a:buFont typeface="Wingdings" pitchFamily="2" charset="2"/>
              <a:buNone/>
            </a:pPr>
            <a:r>
              <a:rPr lang="en-US" altLang="en-US" sz="2800"/>
              <a:t>		</a:t>
            </a:r>
          </a:p>
        </p:txBody>
      </p:sp>
    </p:spTree>
  </p:cSld>
  <p:clrMapOvr>
    <a:masterClrMapping/>
  </p:clrMapOvr>
  <p:transition spd="med"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Domestic or Global?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Drawbacks to Global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more research and less accessible connections in startup phase, more travel time required, more considerations.</a:t>
            </a:r>
          </a:p>
          <a:p>
            <a:r>
              <a:rPr lang="en-US" altLang="en-US"/>
              <a:t>Advantages to Global </a:t>
            </a:r>
            <a:r>
              <a:rPr lang="en-US" altLang="en-US">
                <a:latin typeface="Times New Roman"/>
              </a:rPr>
              <a:t>–</a:t>
            </a:r>
            <a:r>
              <a:rPr lang="en-US" altLang="en-US"/>
              <a:t> more human resources, more demand, more financing, easier to start global than go from domestic to global.</a:t>
            </a:r>
          </a:p>
        </p:txBody>
      </p:sp>
    </p:spTree>
  </p:cSld>
  <p:clrMapOvr>
    <a:masterClrMapping/>
  </p:clrMapOvr>
  <p:transition spd="med"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Entrepreneurs V. Intrapreneurs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Entrepreneurs are people that notice opportunities and take the initiative to mobilize resources to make new goods and services.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Intrapreneurs also notice opportunities and take initiative to mobilize resources, however they work in large companies and contribute to the innovation of the firm.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Intrapreneurs often become entrepreneurs.</a:t>
            </a:r>
          </a:p>
        </p:txBody>
      </p:sp>
    </p:spTree>
  </p:cSld>
  <p:clrMapOvr>
    <a:masterClrMapping/>
  </p:clrMapOvr>
  <p:transition spd="med">
    <p:wedg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Growth Pressures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</a:t>
            </a:r>
            <a:r>
              <a:rPr lang="en-US" altLang="en-US" sz="2000"/>
              <a:t>Entrepreneurs often find that as their business </a:t>
            </a:r>
            <a:r>
              <a:rPr lang="en-US" altLang="en-US" sz="2000" b="1" i="1"/>
              <a:t>grows</a:t>
            </a:r>
            <a:r>
              <a:rPr lang="en-US" altLang="en-US" sz="2000"/>
              <a:t>, they feel more pressure to use </a:t>
            </a:r>
            <a:r>
              <a:rPr lang="en-US" altLang="en-US" sz="2000" b="1" i="1"/>
              <a:t>formal</a:t>
            </a:r>
            <a:r>
              <a:rPr lang="en-US" altLang="en-US" sz="2000"/>
              <a:t> methods to lead their organizations.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Although this </a:t>
            </a:r>
            <a:r>
              <a:rPr lang="en-US" altLang="en-US" sz="2000" b="1" i="1"/>
              <a:t>formalization</a:t>
            </a:r>
            <a:r>
              <a:rPr lang="en-US" altLang="en-US" sz="2000"/>
              <a:t> process may compromise some entrepreneurs spirit, it often leads to more </a:t>
            </a:r>
            <a:r>
              <a:rPr lang="en-US" altLang="en-US" sz="2000" b="1" i="1"/>
              <a:t>focus</a:t>
            </a:r>
            <a:r>
              <a:rPr lang="en-US" altLang="en-US" sz="2000"/>
              <a:t>, </a:t>
            </a:r>
            <a:r>
              <a:rPr lang="en-US" altLang="en-US" sz="2000" b="1" i="1"/>
              <a:t>organization</a:t>
            </a:r>
            <a:r>
              <a:rPr lang="en-US" altLang="en-US" sz="2000"/>
              <a:t>, and greater </a:t>
            </a:r>
            <a:r>
              <a:rPr lang="en-US" altLang="en-US" sz="2000" b="1" i="1"/>
              <a:t>financial returns</a:t>
            </a:r>
            <a:r>
              <a:rPr lang="en-US" altLang="en-US" sz="200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Basically, it</a:t>
            </a:r>
            <a:r>
              <a:rPr lang="en-US" altLang="en-US" sz="2000">
                <a:latin typeface="Times New Roman"/>
              </a:rPr>
              <a:t>’</a:t>
            </a:r>
            <a:r>
              <a:rPr lang="en-US" altLang="en-US" sz="2000"/>
              <a:t>s a movement from a </a:t>
            </a:r>
            <a:r>
              <a:rPr lang="en-US" altLang="en-US" sz="2000">
                <a:latin typeface="Times New Roman"/>
              </a:rPr>
              <a:t>“</a:t>
            </a:r>
            <a:r>
              <a:rPr lang="en-US" altLang="en-US" sz="2000"/>
              <a:t>seat-of-the-pants</a:t>
            </a:r>
            <a:r>
              <a:rPr lang="en-US" altLang="en-US" sz="2000">
                <a:latin typeface="Times New Roman"/>
              </a:rPr>
              <a:t>”</a:t>
            </a:r>
            <a:r>
              <a:rPr lang="en-US" altLang="en-US" sz="2000"/>
              <a:t> operation to a more structured, legitimate and recognizable business.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</a:t>
            </a:r>
            <a:endParaRPr lang="en-US" altLang="en-US" sz="2800"/>
          </a:p>
        </p:txBody>
      </p:sp>
    </p:spTree>
  </p:cSld>
  <p:clrMapOvr>
    <a:masterClrMapping/>
  </p:clrMapOvr>
  <p:transition spd="med">
    <p:circl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Growth Pressures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91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400"/>
              <a:t>Entrepreneurial and Formal Organizations differ in </a:t>
            </a:r>
          </a:p>
          <a:p>
            <a:pPr>
              <a:buFont typeface="Wingdings" pitchFamily="2" charset="2"/>
              <a:buNone/>
            </a:pPr>
            <a:r>
              <a:rPr lang="en-US" altLang="en-US" sz="2400"/>
              <a:t>	six business dimensions: </a:t>
            </a:r>
          </a:p>
          <a:p>
            <a:pPr>
              <a:buFont typeface="Wingdings" pitchFamily="2" charset="2"/>
              <a:buNone/>
            </a:pPr>
            <a:endParaRPr lang="en-US" altLang="en-US" sz="2400"/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Strategic orientation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Commitment to opportunity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Commitment to resources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Control of resources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Management structure</a:t>
            </a:r>
          </a:p>
          <a:p>
            <a:pPr lvl="4"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Compensation policy</a:t>
            </a:r>
          </a:p>
          <a:p>
            <a:pPr>
              <a:buFont typeface="Wingdings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  <p:transition spd="med">
    <p:pull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410450" cy="609600"/>
          </a:xfrm>
        </p:spPr>
        <p:txBody>
          <a:bodyPr/>
          <a:lstStyle/>
          <a:p>
            <a:r>
              <a:rPr lang="en-US" altLang="en-US" sz="2800"/>
              <a:t>Entrepreneurship:  Growth Pressures</a:t>
            </a:r>
          </a:p>
        </p:txBody>
      </p:sp>
      <p:graphicFrame>
        <p:nvGraphicFramePr>
          <p:cNvPr id="42029" name="Group 45"/>
          <p:cNvGraphicFramePr>
            <a:graphicFrameLocks noGrp="1"/>
          </p:cNvGraphicFramePr>
          <p:nvPr>
            <p:ph type="tbl" idx="1"/>
          </p:nvPr>
        </p:nvGraphicFramePr>
        <p:xfrm>
          <a:off x="609600" y="1295400"/>
          <a:ext cx="8077200" cy="5380419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Business Dimension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Entrepreneurial Organization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Formal Organization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Strategic orientation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Seeks opportunity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Controls resources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Commitment to opportunity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Revolutionary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Short duration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Evolutionary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Long duration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Commitment to resources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(capital, people, and equipment)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Lack of stable needs and resource bases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Systematic planning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Control of resources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Lack of commitment to permanent ventures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Power, status, financial rewards for maintaining status quo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5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Management Structure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Flat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Many informal networks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Clearly defined authority and responsibility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Compensation policy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Unlimited; based on team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 charset="0"/>
                        </a:rPr>
                        <a:t>’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 accomplishments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Short-term driven; limited by investors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Growth Pressures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/>
              <a:t>Going Global</a:t>
            </a:r>
            <a:r>
              <a:rPr lang="en-US" altLang="en-US">
                <a:latin typeface="Times New Roman"/>
              </a:rPr>
              <a:t>…</a:t>
            </a:r>
            <a:r>
              <a:rPr lang="en-US" altLang="en-US"/>
              <a:t>.</a:t>
            </a:r>
            <a:endParaRPr lang="en-US" altLang="en-US" sz="1000"/>
          </a:p>
          <a:p>
            <a:pPr>
              <a:buFont typeface="Wingdings" pitchFamily="2" charset="2"/>
              <a:buNone/>
            </a:pPr>
            <a:endParaRPr lang="en-US" altLang="en-US" sz="10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	From domestic to worldwide expansion, globalization can be extremely rewarding for entrepreneurs.</a:t>
            </a:r>
          </a:p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000" b="1"/>
              <a:t>THINK:</a:t>
            </a:r>
            <a:r>
              <a:rPr lang="en-US" altLang="en-US" sz="2000"/>
              <a:t>  Money and Business Exposure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	However, it is a huge undertaking.  Adapting your business to operate in the global market can lead to a decrease in ownership, and a forced focus on raising money to keep your business alive.</a:t>
            </a:r>
          </a:p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000" b="1"/>
              <a:t>THINK:</a:t>
            </a:r>
            <a:r>
              <a:rPr lang="en-US" altLang="en-US" sz="2000"/>
              <a:t>  Selling out, Private to Public (Initial Public Offering, IPO)</a:t>
            </a:r>
          </a:p>
        </p:txBody>
      </p:sp>
    </p:spTree>
  </p:cSld>
  <p:clrMapOvr>
    <a:masterClrMapping/>
  </p:clrMapOvr>
  <p:transition spd="med">
    <p:pull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Managing a Family Business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000"/>
              <a:t>Over 50% of the U.S. Gross Domestic Product (GDP) is generated from family business.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altLang="en-US" sz="200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000"/>
              <a:t>12% of CEOs on the </a:t>
            </a:r>
            <a:r>
              <a:rPr lang="en-US" altLang="en-US" sz="2000" i="1"/>
              <a:t>Inc. 500</a:t>
            </a:r>
            <a:r>
              <a:rPr lang="en-US" altLang="en-US" sz="2000"/>
              <a:t> </a:t>
            </a:r>
            <a:r>
              <a:rPr lang="en-US" altLang="en-US" sz="2000" i="1"/>
              <a:t>list</a:t>
            </a:r>
            <a:r>
              <a:rPr lang="en-US" altLang="en-US" sz="2000"/>
              <a:t> describe their company as a family business.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altLang="en-US" sz="2000"/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3600"/>
              <a:t>So, why not dream up a plan and go into business with your family or friends?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altLang="en-US" sz="3600"/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altLang="en-US" sz="2000"/>
          </a:p>
        </p:txBody>
      </p:sp>
    </p:spTree>
  </p:cSld>
  <p:clrMapOvr>
    <a:masterClrMapping/>
  </p:clrMapOvr>
  <p:transition spd="med">
    <p:checke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Managing a Family Business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/>
              <a:t>	</a:t>
            </a:r>
            <a:r>
              <a:rPr lang="en-US" altLang="en-US" sz="2000"/>
              <a:t>Two reasons not to go into business with your family or friends.</a:t>
            </a:r>
            <a:r>
              <a:rPr lang="en-US" altLang="en-US" sz="2000">
                <a:latin typeface="Times New Roman"/>
              </a:rPr>
              <a:t>…</a:t>
            </a:r>
            <a:endParaRPr lang="en-US" alt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/>
              <a:t>Families fight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/>
              <a:t>Friends fight.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Often, it involves money.  So a business environment could potentially breed arguments, disagreements, and feuds.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Fighting can occur during early developmental stages when hours are long and pay is low.  Or, after success has been achieved.</a:t>
            </a:r>
          </a:p>
        </p:txBody>
      </p:sp>
    </p:spTree>
  </p:cSld>
  <p:clrMapOvr>
    <a:masterClrMapping/>
  </p:clrMapOvr>
  <p:transition>
    <p:cover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Managing a Family Business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696200" cy="4038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Six steps to help lead you to a successful Family Business: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Clear job responsibilities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Clear hiring criteria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Clear plan for management transition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Agreement on whether and when to sell business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Commitment to resolving conflicts quickly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Outside advisors are used to mediate conflicts. </a:t>
            </a:r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US" altLang="en-US" sz="2400"/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/>
              <a:t>Clarity is key</a:t>
            </a:r>
            <a:r>
              <a:rPr lang="en-US" altLang="en-US" sz="2000">
                <a:latin typeface="Times New Roman"/>
              </a:rPr>
              <a:t>…</a:t>
            </a:r>
            <a:r>
              <a:rPr lang="en-US" altLang="en-US" sz="2000"/>
              <a:t>. but NO GUARANTEE.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  <p:transition spd="med">
    <p:newsfla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Managing a Family Business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400"/>
              <a:t>Operational vs. Survival Issues</a:t>
            </a:r>
            <a:r>
              <a:rPr lang="en-US" altLang="en-US" sz="2400">
                <a:latin typeface="Times New Roman"/>
              </a:rPr>
              <a:t>…</a:t>
            </a:r>
            <a:r>
              <a:rPr lang="en-US" altLang="en-US" sz="240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2400"/>
          </a:p>
          <a:p>
            <a:pPr>
              <a:buFont typeface="Wingdings" pitchFamily="2" charset="2"/>
              <a:buNone/>
            </a:pPr>
            <a:r>
              <a:rPr lang="en-US" altLang="en-US" sz="2400"/>
              <a:t>	</a:t>
            </a:r>
            <a:r>
              <a:rPr lang="en-US" altLang="en-US" sz="2000"/>
              <a:t>Operational = Decisions about the economics of the business and how to balance that with rational and family obligation criteria.</a:t>
            </a:r>
          </a:p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000" b="1"/>
              <a:t>THINK:</a:t>
            </a:r>
            <a:r>
              <a:rPr lang="en-US" altLang="en-US" sz="2000"/>
              <a:t>  Day-to-day grind.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Font typeface="Wingdings" pitchFamily="2" charset="2"/>
              <a:buNone/>
            </a:pPr>
            <a:r>
              <a:rPr lang="en-US" altLang="en-US" sz="2400"/>
              <a:t>	</a:t>
            </a:r>
            <a:r>
              <a:rPr lang="en-US" altLang="en-US" sz="2000"/>
              <a:t>Survival = Develop out of a lack of attention on the operational issues within the business.</a:t>
            </a:r>
          </a:p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000" b="1"/>
              <a:t>THINK:</a:t>
            </a:r>
            <a:r>
              <a:rPr lang="en-US" altLang="en-US" sz="2000"/>
              <a:t>  Festering problems; ultimately compromise livelihood. 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</p:txBody>
      </p:sp>
    </p:spTree>
  </p:cSld>
  <p:clrMapOvr>
    <a:masterClrMapping/>
  </p:clrMapOvr>
  <p:transition spd="med">
    <p:cover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Managing a Family Business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685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FAMILY FEUD: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8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609600" y="2514600"/>
          <a:ext cx="7696200" cy="2946400"/>
        </p:xfrm>
        <a:graphic>
          <a:graphicData uri="http://schemas.openxmlformats.org/drawingml/2006/table">
            <a:tbl>
              <a:tblPr/>
              <a:tblGrid>
                <a:gridCol w="1924050"/>
                <a:gridCol w="1924050"/>
                <a:gridCol w="1924050"/>
                <a:gridCol w="1924050"/>
              </a:tblGrid>
              <a:tr h="294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Severed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relationships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Divorce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Poor business 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cs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imes New Roman" charset="0"/>
                        </a:rPr>
                        <a:t>Low morale, motivation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Corporate INTRA-preneurs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400" b="1"/>
              <a:t>Intrapreneur</a:t>
            </a:r>
            <a:r>
              <a:rPr lang="en-US" altLang="en-US" sz="2000"/>
              <a:t> = someone in an existing organization who turns new ideas into profitable realities.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	Not every employee has the ability to become a successful intrapreneur.  It takes well-developed strategic action, teamwork and communication abilities.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	</a:t>
            </a:r>
          </a:p>
        </p:txBody>
      </p:sp>
    </p:spTree>
  </p:cSld>
  <p:clrMapOvr>
    <a:masterClrMapping/>
  </p:clrMapOvr>
  <p:transition spd="med"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Intrapreneurship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2400"/>
              <a:t>Learning organizations encourage intrapreneurship. </a:t>
            </a:r>
          </a:p>
          <a:p>
            <a:pPr>
              <a:buClr>
                <a:schemeClr val="tx1"/>
              </a:buClr>
            </a:pPr>
            <a:r>
              <a:rPr lang="en-US" altLang="en-US" sz="2400"/>
              <a:t> Organizations want to form:</a:t>
            </a:r>
          </a:p>
          <a:p>
            <a:pPr lvl="1">
              <a:buClr>
                <a:schemeClr val="tx1"/>
              </a:buClr>
            </a:pPr>
            <a:r>
              <a:rPr lang="en-US" altLang="en-US" sz="2000"/>
              <a:t>Product Champions: people who take ownership of a product from concept to market.</a:t>
            </a:r>
          </a:p>
          <a:p>
            <a:pPr lvl="1">
              <a:buClr>
                <a:schemeClr val="tx1"/>
              </a:buClr>
            </a:pPr>
            <a:r>
              <a:rPr lang="en-US" altLang="en-US" sz="2000"/>
              <a:t>Skunkworks: a group of intrapreneurs kept separate from the rest of the organization.</a:t>
            </a:r>
          </a:p>
          <a:p>
            <a:pPr lvl="1">
              <a:buClr>
                <a:schemeClr val="tx1"/>
              </a:buClr>
            </a:pPr>
            <a:r>
              <a:rPr lang="en-US" altLang="en-US" sz="2000"/>
              <a:t>New Venture Division:  allows a division to act as its own smaller company.</a:t>
            </a:r>
          </a:p>
          <a:p>
            <a:pPr lvl="1">
              <a:buClr>
                <a:schemeClr val="tx1"/>
              </a:buClr>
            </a:pPr>
            <a:r>
              <a:rPr lang="en-US" altLang="en-US" sz="2000"/>
              <a:t>Rewards for Innovation:  link innovation by workers to valued rewards.</a:t>
            </a:r>
            <a:endParaRPr lang="en-US" altLang="en-US"/>
          </a:p>
        </p:txBody>
      </p:sp>
    </p:spTree>
  </p:cSld>
  <p:clrMapOvr>
    <a:masterClrMapping/>
  </p:clrMapOvr>
  <p:transition spd="med">
    <p:pull dir="r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Corporate INTRA-preneurs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/>
              <a:t>	</a:t>
            </a:r>
            <a:r>
              <a:rPr lang="en-US" altLang="en-US" sz="2000"/>
              <a:t>Organizations that redirect themselves through innovation have the following characteristics: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Commitment from senior management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Flexible organization design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Autonomy of the venture team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Competent/Talented people with entrepreneurial attitudes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Incentives and rewards for risk taking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sz="2400"/>
              <a:t>Appropriately designed control system</a:t>
            </a:r>
          </a:p>
        </p:txBody>
      </p:sp>
    </p:spTree>
  </p:cSld>
  <p:clrMapOvr>
    <a:masterClrMapping/>
  </p:clrMapOvr>
  <p:transition spd="med">
    <p:wedg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Entrepreneurship:  Corporate INTRA-preneurs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2000"/>
              <a:t>	In order to for this type of forward thinking to reap long-term benefits, top management must allow it to flourish in the day-to-day operations of the business</a:t>
            </a:r>
            <a:r>
              <a:rPr lang="en-US" altLang="en-US" sz="2000">
                <a:latin typeface="Times New Roman"/>
              </a:rPr>
              <a:t>…</a:t>
            </a:r>
            <a:r>
              <a:rPr lang="en-US" altLang="en-US" sz="2000"/>
              <a:t>.</a:t>
            </a:r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 algn="ctr">
              <a:buFont typeface="Wingdings" pitchFamily="2" charset="2"/>
              <a:buNone/>
            </a:pPr>
            <a:r>
              <a:rPr lang="en-US" altLang="en-US" sz="2000"/>
              <a:t>	</a:t>
            </a:r>
            <a:r>
              <a:rPr lang="en-US" altLang="en-US" sz="2400"/>
              <a:t>This is known as </a:t>
            </a:r>
            <a:r>
              <a:rPr lang="en-US" altLang="en-US" sz="2400">
                <a:latin typeface="Times New Roman"/>
              </a:rPr>
              <a:t>“</a:t>
            </a:r>
            <a:r>
              <a:rPr lang="en-US" altLang="en-US" sz="2400"/>
              <a:t>skunkworks</a:t>
            </a:r>
            <a:r>
              <a:rPr lang="en-US" altLang="en-US" sz="2400">
                <a:latin typeface="Times New Roman"/>
              </a:rPr>
              <a:t>”</a:t>
            </a:r>
            <a:endParaRPr lang="en-US" altLang="en-US" sz="2400"/>
          </a:p>
          <a:p>
            <a:pPr>
              <a:buFont typeface="Wingdings" pitchFamily="2" charset="2"/>
              <a:buNone/>
            </a:pPr>
            <a:endParaRPr lang="en-US" altLang="en-US" sz="20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Skunkworks = Islands of intrapreneurial activity within an organization.</a:t>
            </a:r>
          </a:p>
          <a:p>
            <a:pPr algn="ctr">
              <a:buFont typeface="Wingdings" pitchFamily="2" charset="2"/>
              <a:buNone/>
            </a:pPr>
            <a:endParaRPr lang="en-US" altLang="en-US" sz="2400"/>
          </a:p>
          <a:p>
            <a:pPr>
              <a:buFont typeface="Wingdings" pitchFamily="2" charset="2"/>
              <a:buNone/>
            </a:pPr>
            <a:r>
              <a:rPr lang="en-US" altLang="en-US" sz="2000"/>
              <a:t>	REMEMBER:  On the island, formal rules and policies of the organization often DO NOT apply.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 More Time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is an entrepreneur?</a:t>
            </a:r>
          </a:p>
          <a:p>
            <a:r>
              <a:rPr lang="en-US" altLang="en-US"/>
              <a:t>Characteristics of an entrepreneur</a:t>
            </a:r>
          </a:p>
          <a:p>
            <a:r>
              <a:rPr lang="en-US" altLang="en-US"/>
              <a:t>Planning to be an entrepreneur</a:t>
            </a:r>
          </a:p>
          <a:p>
            <a:r>
              <a:rPr lang="en-US" altLang="en-US"/>
              <a:t>Growth pressures, managing a family business, and corporate intrapreneurship</a:t>
            </a:r>
          </a:p>
        </p:txBody>
      </p:sp>
    </p:spTree>
  </p:cSld>
  <p:clrMapOvr>
    <a:masterClrMapping/>
  </p:clrMapOvr>
  <p:transition spd="med"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Small Business Owners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Small business owners are people who own a major equity stake in a company with fewer than 500 employees.</a:t>
            </a:r>
          </a:p>
          <a:p>
            <a:r>
              <a:rPr lang="en-US" altLang="en-US"/>
              <a:t>In 1997 there were 22.56 million small business in the United States.</a:t>
            </a:r>
          </a:p>
          <a:p>
            <a:r>
              <a:rPr lang="en-US" altLang="en-US"/>
              <a:t>47% of people are employed by a small business.</a:t>
            </a:r>
          </a:p>
        </p:txBody>
      </p:sp>
    </p:spTree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Employee Satisfaction</a:t>
            </a:r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In companies with less than 50 employees, 44% were satisfied.</a:t>
            </a:r>
          </a:p>
          <a:p>
            <a:r>
              <a:rPr lang="en-US" altLang="en-US" sz="2800"/>
              <a:t>In companies with 50-999 employees, 31% are satisfied.</a:t>
            </a:r>
          </a:p>
          <a:p>
            <a:r>
              <a:rPr lang="en-US" altLang="en-US" sz="2800"/>
              <a:t>Business with more than 1000, only 28% are satisfied.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>
            <p:ph type="chart" sz="half" idx="4294967295"/>
          </p:nvPr>
        </p:nvGraphicFramePr>
        <p:xfrm>
          <a:off x="0" y="19812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Chart" r:id="rId3" imgW="3810305" imgH="4115105" progId="MSGraph.Chart.8">
                  <p:embed followColorScheme="full"/>
                </p:oleObj>
              </mc:Choice>
              <mc:Fallback>
                <p:oleObj name="Chart" r:id="rId3" imgW="3810305" imgH="4115105" progId="MSGraph.Chart.8">
                  <p:embed followColorScheme="full"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Chart" r:id="rId5" imgW="6096305" imgH="4067556" progId="MSGraph.Chart.8">
                  <p:embed followColorScheme="full"/>
                </p:oleObj>
              </mc:Choice>
              <mc:Fallback>
                <p:oleObj name="Chart" r:id="rId5" imgW="6096305" imgH="4067556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2233613" y="2071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  <p:transition spd="med"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Employee Satisfaction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>
            <p:ph type="chart" idx="1"/>
          </p:nvPr>
        </p:nvGraphicFramePr>
        <p:xfrm>
          <a:off x="1524000" y="2017713"/>
          <a:ext cx="708977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Chart" r:id="rId3" imgW="4677156" imgH="2714854" progId="Excel.Chart.8">
                  <p:embed/>
                </p:oleObj>
              </mc:Choice>
              <mc:Fallback>
                <p:oleObj name="Chart" r:id="rId3" imgW="4677156" imgH="2714854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17713"/>
                        <a:ext cx="7089775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Advantages of a Small Business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Greater Opportunity to get rich through stock options</a:t>
            </a:r>
          </a:p>
          <a:p>
            <a:r>
              <a:rPr lang="en-US" altLang="en-US" sz="2800"/>
              <a:t>Feel more important</a:t>
            </a:r>
          </a:p>
          <a:p>
            <a:r>
              <a:rPr lang="en-US" altLang="en-US" sz="2800"/>
              <a:t>Feel more secure </a:t>
            </a:r>
          </a:p>
          <a:p>
            <a:r>
              <a:rPr lang="en-US" altLang="en-US" sz="2800"/>
              <a:t>Comfort Level</a:t>
            </a:r>
          </a:p>
          <a:p>
            <a:pPr>
              <a:buFont typeface="Wingdings" pitchFamily="2" charset="2"/>
              <a:buNone/>
            </a:pPr>
            <a:endParaRPr lang="en-US" altLang="en-US" sz="2800"/>
          </a:p>
        </p:txBody>
      </p:sp>
      <p:pic>
        <p:nvPicPr>
          <p:cNvPr id="9226" name="Picture 10" descr="BS00508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2819400"/>
            <a:ext cx="3163888" cy="2209800"/>
          </a:xfrm>
        </p:spPr>
      </p:pic>
    </p:spTree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Disadvantages of a Small Business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Lower guaranteed pay</a:t>
            </a:r>
          </a:p>
          <a:p>
            <a:r>
              <a:rPr lang="en-US" altLang="en-US"/>
              <a:t>Fewer benefits</a:t>
            </a:r>
          </a:p>
          <a:p>
            <a:r>
              <a:rPr lang="en-US" altLang="en-US"/>
              <a:t>Expected to have many skills</a:t>
            </a:r>
          </a:p>
          <a:p>
            <a:r>
              <a:rPr lang="en-US" altLang="en-US"/>
              <a:t>Too much cohesion</a:t>
            </a:r>
          </a:p>
          <a:p>
            <a:r>
              <a:rPr lang="en-US" altLang="en-US"/>
              <a:t>Hard to move to a big company</a:t>
            </a:r>
          </a:p>
          <a:p>
            <a:r>
              <a:rPr lang="en-US" altLang="en-US"/>
              <a:t>Large fluctuations in income possible</a:t>
            </a:r>
          </a:p>
          <a:p>
            <a:pPr>
              <a:buFont typeface="Wingdings" pitchFamily="2" charset="2"/>
              <a:buNone/>
            </a:pPr>
            <a:endParaRPr lang="en-US" altLang="en-US"/>
          </a:p>
          <a:p>
            <a:pPr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 spd="med">
    <p:newsflash/>
  </p:transition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Times New Roman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157</TotalTime>
  <Words>1405</Words>
  <Application>Microsoft Office PowerPoint</Application>
  <PresentationFormat>On-screen Show (4:3)</PresentationFormat>
  <Paragraphs>300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Times New Roman</vt:lpstr>
      <vt:lpstr>Tahoma</vt:lpstr>
      <vt:lpstr>Wingdings</vt:lpstr>
      <vt:lpstr>Arial</vt:lpstr>
      <vt:lpstr>Blends</vt:lpstr>
      <vt:lpstr>Microsoft Graph 2000 Chart</vt:lpstr>
      <vt:lpstr>Microsoft Excel Chart</vt:lpstr>
      <vt:lpstr>Entrepreneurship </vt:lpstr>
      <vt:lpstr>Overview</vt:lpstr>
      <vt:lpstr>Entrepreneurs V. Intrapreneurs</vt:lpstr>
      <vt:lpstr>Intrapreneurship</vt:lpstr>
      <vt:lpstr>Small Business Owners</vt:lpstr>
      <vt:lpstr>Employee Satisfaction</vt:lpstr>
      <vt:lpstr>Employee Satisfaction</vt:lpstr>
      <vt:lpstr>Advantages of a Small Business</vt:lpstr>
      <vt:lpstr>Disadvantages of a Small Business</vt:lpstr>
      <vt:lpstr>Who are entrepreneurs? </vt:lpstr>
      <vt:lpstr>Successful and Unsuccessful Entrepreneurs</vt:lpstr>
      <vt:lpstr>Characteristics of Entrepreneurs</vt:lpstr>
      <vt:lpstr>Key Personal Attributes</vt:lpstr>
      <vt:lpstr>Key Personal Attributes (cont.)</vt:lpstr>
      <vt:lpstr>Key Personal Attributes (cont.)</vt:lpstr>
      <vt:lpstr>Key Personal Attributes (cont.)</vt:lpstr>
      <vt:lpstr>Key Personal Attributes (cont.)</vt:lpstr>
      <vt:lpstr>Key Personal Attributes (cont.)</vt:lpstr>
      <vt:lpstr>Technical Proficiency</vt:lpstr>
      <vt:lpstr>Planning</vt:lpstr>
      <vt:lpstr>Questions To Keep In Mind</vt:lpstr>
      <vt:lpstr>Motivations</vt:lpstr>
      <vt:lpstr>Lifestyle Venture</vt:lpstr>
      <vt:lpstr>2. Smaller Profit Venture</vt:lpstr>
      <vt:lpstr>3. High Growth Ventures</vt:lpstr>
      <vt:lpstr>Start or Buy?</vt:lpstr>
      <vt:lpstr>The Market???</vt:lpstr>
      <vt:lpstr>What about the cost?</vt:lpstr>
      <vt:lpstr>Domestic or Global?</vt:lpstr>
      <vt:lpstr>Entrepreneurship:  Growth Pressures</vt:lpstr>
      <vt:lpstr>Entrepreneurship:  Growth Pressures</vt:lpstr>
      <vt:lpstr>Entrepreneurship:  Growth Pressures</vt:lpstr>
      <vt:lpstr>Entrepreneurship:  Growth Pressures</vt:lpstr>
      <vt:lpstr>Entrepreneurship: Managing a Family Business</vt:lpstr>
      <vt:lpstr>Entrepreneurship:  Managing a Family Business</vt:lpstr>
      <vt:lpstr>Entrepreneurship:  Managing a Family Business</vt:lpstr>
      <vt:lpstr>Entrepreneurship:  Managing a Family Business</vt:lpstr>
      <vt:lpstr>Entrepreneurship:  Managing a Family Business</vt:lpstr>
      <vt:lpstr>Entrepreneurship:  Corporate INTRA-preneurs</vt:lpstr>
      <vt:lpstr>Entrepreneurship:  Corporate INTRA-preneurs</vt:lpstr>
      <vt:lpstr>Entrepreneurship:  Corporate INTRA-preneurs</vt:lpstr>
      <vt:lpstr>One More Time</vt:lpstr>
    </vt:vector>
  </TitlesOfParts>
  <Company>University of Kentucky Libraries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</dc:title>
  <dc:creator>YAVS LAB</dc:creator>
  <cp:lastModifiedBy>Andrew Triganza Scott</cp:lastModifiedBy>
  <cp:revision>13</cp:revision>
  <dcterms:created xsi:type="dcterms:W3CDTF">2002-05-23T01:01:32Z</dcterms:created>
  <dcterms:modified xsi:type="dcterms:W3CDTF">2015-09-24T14:19:26Z</dcterms:modified>
</cp:coreProperties>
</file>