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71" r:id="rId2"/>
    <p:sldId id="270" r:id="rId3"/>
    <p:sldId id="259" r:id="rId4"/>
    <p:sldId id="263" r:id="rId5"/>
    <p:sldId id="273" r:id="rId6"/>
    <p:sldId id="272" r:id="rId7"/>
    <p:sldId id="257" r:id="rId8"/>
    <p:sldId id="258" r:id="rId9"/>
    <p:sldId id="274" r:id="rId10"/>
    <p:sldId id="264" r:id="rId11"/>
    <p:sldId id="261" r:id="rId12"/>
    <p:sldId id="260" r:id="rId13"/>
    <p:sldId id="262" r:id="rId14"/>
    <p:sldId id="269" r:id="rId15"/>
    <p:sldId id="265" r:id="rId16"/>
  </p:sldIdLst>
  <p:sldSz cx="9144000" cy="6858000" type="screen4x3"/>
  <p:notesSz cx="6888163" cy="10020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p:scale>
          <a:sx n="70" d="100"/>
          <a:sy n="70" d="100"/>
        </p:scale>
        <p:origin x="-1386"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1015"/>
          </a:xfrm>
          <a:prstGeom prst="rect">
            <a:avLst/>
          </a:prstGeom>
        </p:spPr>
        <p:txBody>
          <a:bodyPr vert="horz" lIns="96616" tIns="48308" rIns="96616" bIns="48308" rtlCol="0"/>
          <a:lstStyle>
            <a:lvl1pPr algn="l">
              <a:defRPr sz="1300"/>
            </a:lvl1pPr>
          </a:lstStyle>
          <a:p>
            <a:endParaRPr lang="en-GB"/>
          </a:p>
        </p:txBody>
      </p:sp>
      <p:sp>
        <p:nvSpPr>
          <p:cNvPr id="3" name="Date Placeholder 2"/>
          <p:cNvSpPr>
            <a:spLocks noGrp="1"/>
          </p:cNvSpPr>
          <p:nvPr>
            <p:ph type="dt" sz="quarter" idx="1"/>
          </p:nvPr>
        </p:nvSpPr>
        <p:spPr>
          <a:xfrm>
            <a:off x="3901698" y="0"/>
            <a:ext cx="2984871" cy="501015"/>
          </a:xfrm>
          <a:prstGeom prst="rect">
            <a:avLst/>
          </a:prstGeom>
        </p:spPr>
        <p:txBody>
          <a:bodyPr vert="horz" lIns="96616" tIns="48308" rIns="96616" bIns="48308" rtlCol="0"/>
          <a:lstStyle>
            <a:lvl1pPr algn="r">
              <a:defRPr sz="1300"/>
            </a:lvl1pPr>
          </a:lstStyle>
          <a:p>
            <a:r>
              <a:rPr lang="en-GB" smtClean="0"/>
              <a:t>08/10/2013</a:t>
            </a:r>
            <a:endParaRPr lang="en-GB"/>
          </a:p>
        </p:txBody>
      </p:sp>
      <p:sp>
        <p:nvSpPr>
          <p:cNvPr id="4" name="Footer Placeholder 3"/>
          <p:cNvSpPr>
            <a:spLocks noGrp="1"/>
          </p:cNvSpPr>
          <p:nvPr>
            <p:ph type="ftr" sz="quarter" idx="2"/>
          </p:nvPr>
        </p:nvSpPr>
        <p:spPr>
          <a:xfrm>
            <a:off x="0" y="9517546"/>
            <a:ext cx="2984871" cy="501015"/>
          </a:xfrm>
          <a:prstGeom prst="rect">
            <a:avLst/>
          </a:prstGeom>
        </p:spPr>
        <p:txBody>
          <a:bodyPr vert="horz" lIns="96616" tIns="48308" rIns="96616" bIns="48308" rtlCol="0" anchor="b"/>
          <a:lstStyle>
            <a:lvl1pPr algn="l">
              <a:defRPr sz="1300"/>
            </a:lvl1pPr>
          </a:lstStyle>
          <a:p>
            <a:endParaRPr lang="en-GB"/>
          </a:p>
        </p:txBody>
      </p:sp>
      <p:sp>
        <p:nvSpPr>
          <p:cNvPr id="5" name="Slide Number Placeholder 4"/>
          <p:cNvSpPr>
            <a:spLocks noGrp="1"/>
          </p:cNvSpPr>
          <p:nvPr>
            <p:ph type="sldNum" sz="quarter" idx="3"/>
          </p:nvPr>
        </p:nvSpPr>
        <p:spPr>
          <a:xfrm>
            <a:off x="3901698" y="9517546"/>
            <a:ext cx="2984871" cy="501015"/>
          </a:xfrm>
          <a:prstGeom prst="rect">
            <a:avLst/>
          </a:prstGeom>
        </p:spPr>
        <p:txBody>
          <a:bodyPr vert="horz" lIns="96616" tIns="48308" rIns="96616" bIns="48308" rtlCol="0" anchor="b"/>
          <a:lstStyle>
            <a:lvl1pPr algn="r">
              <a:defRPr sz="1300"/>
            </a:lvl1pPr>
          </a:lstStyle>
          <a:p>
            <a:fld id="{9F42A322-0270-476E-9752-F7D7227C54C6}" type="slidenum">
              <a:rPr lang="en-GB" smtClean="0"/>
              <a:t>‹#›</a:t>
            </a:fld>
            <a:endParaRPr lang="en-GB"/>
          </a:p>
        </p:txBody>
      </p:sp>
    </p:spTree>
    <p:extLst>
      <p:ext uri="{BB962C8B-B14F-4D97-AF65-F5344CB8AC3E}">
        <p14:creationId xmlns:p14="http://schemas.microsoft.com/office/powerpoint/2010/main" val="1719102524"/>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1015"/>
          </a:xfrm>
          <a:prstGeom prst="rect">
            <a:avLst/>
          </a:prstGeom>
        </p:spPr>
        <p:txBody>
          <a:bodyPr vert="horz" lIns="96616" tIns="48308" rIns="96616" bIns="48308" rtlCol="0"/>
          <a:lstStyle>
            <a:lvl1pPr algn="l">
              <a:defRPr sz="1300"/>
            </a:lvl1pPr>
          </a:lstStyle>
          <a:p>
            <a:endParaRPr lang="en-GB"/>
          </a:p>
        </p:txBody>
      </p:sp>
      <p:sp>
        <p:nvSpPr>
          <p:cNvPr id="3" name="Date Placeholder 2"/>
          <p:cNvSpPr>
            <a:spLocks noGrp="1"/>
          </p:cNvSpPr>
          <p:nvPr>
            <p:ph type="dt" idx="1"/>
          </p:nvPr>
        </p:nvSpPr>
        <p:spPr>
          <a:xfrm>
            <a:off x="3901698" y="0"/>
            <a:ext cx="2984871" cy="501015"/>
          </a:xfrm>
          <a:prstGeom prst="rect">
            <a:avLst/>
          </a:prstGeom>
        </p:spPr>
        <p:txBody>
          <a:bodyPr vert="horz" lIns="96616" tIns="48308" rIns="96616" bIns="48308" rtlCol="0"/>
          <a:lstStyle>
            <a:lvl1pPr algn="r">
              <a:defRPr sz="1300"/>
            </a:lvl1pPr>
          </a:lstStyle>
          <a:p>
            <a:r>
              <a:rPr lang="en-GB" smtClean="0"/>
              <a:t>08/10/2013</a:t>
            </a:r>
            <a:endParaRPr lang="en-GB"/>
          </a:p>
        </p:txBody>
      </p:sp>
      <p:sp>
        <p:nvSpPr>
          <p:cNvPr id="4" name="Slide Image Placeholder 3"/>
          <p:cNvSpPr>
            <a:spLocks noGrp="1" noRot="1" noChangeAspect="1"/>
          </p:cNvSpPr>
          <p:nvPr>
            <p:ph type="sldImg" idx="2"/>
          </p:nvPr>
        </p:nvSpPr>
        <p:spPr>
          <a:xfrm>
            <a:off x="939800" y="750888"/>
            <a:ext cx="5008563" cy="3757612"/>
          </a:xfrm>
          <a:prstGeom prst="rect">
            <a:avLst/>
          </a:prstGeom>
          <a:noFill/>
          <a:ln w="12700">
            <a:solidFill>
              <a:prstClr val="black"/>
            </a:solidFill>
          </a:ln>
        </p:spPr>
        <p:txBody>
          <a:bodyPr vert="horz" lIns="96616" tIns="48308" rIns="96616" bIns="48308" rtlCol="0" anchor="ctr"/>
          <a:lstStyle/>
          <a:p>
            <a:endParaRPr lang="en-GB"/>
          </a:p>
        </p:txBody>
      </p:sp>
      <p:sp>
        <p:nvSpPr>
          <p:cNvPr id="5" name="Notes Placeholder 4"/>
          <p:cNvSpPr>
            <a:spLocks noGrp="1"/>
          </p:cNvSpPr>
          <p:nvPr>
            <p:ph type="body" sz="quarter" idx="3"/>
          </p:nvPr>
        </p:nvSpPr>
        <p:spPr>
          <a:xfrm>
            <a:off x="688817" y="4759643"/>
            <a:ext cx="5510530" cy="4509135"/>
          </a:xfrm>
          <a:prstGeom prst="rect">
            <a:avLst/>
          </a:prstGeom>
        </p:spPr>
        <p:txBody>
          <a:bodyPr vert="horz" lIns="96616" tIns="48308" rIns="96616" bIns="4830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517546"/>
            <a:ext cx="2984871" cy="501015"/>
          </a:xfrm>
          <a:prstGeom prst="rect">
            <a:avLst/>
          </a:prstGeom>
        </p:spPr>
        <p:txBody>
          <a:bodyPr vert="horz" lIns="96616" tIns="48308" rIns="96616" bIns="48308" rtlCol="0" anchor="b"/>
          <a:lstStyle>
            <a:lvl1pPr algn="l">
              <a:defRPr sz="1300"/>
            </a:lvl1pPr>
          </a:lstStyle>
          <a:p>
            <a:endParaRPr lang="en-GB"/>
          </a:p>
        </p:txBody>
      </p:sp>
      <p:sp>
        <p:nvSpPr>
          <p:cNvPr id="7" name="Slide Number Placeholder 6"/>
          <p:cNvSpPr>
            <a:spLocks noGrp="1"/>
          </p:cNvSpPr>
          <p:nvPr>
            <p:ph type="sldNum" sz="quarter" idx="5"/>
          </p:nvPr>
        </p:nvSpPr>
        <p:spPr>
          <a:xfrm>
            <a:off x="3901698" y="9517546"/>
            <a:ext cx="2984871" cy="501015"/>
          </a:xfrm>
          <a:prstGeom prst="rect">
            <a:avLst/>
          </a:prstGeom>
        </p:spPr>
        <p:txBody>
          <a:bodyPr vert="horz" lIns="96616" tIns="48308" rIns="96616" bIns="48308" rtlCol="0" anchor="b"/>
          <a:lstStyle>
            <a:lvl1pPr algn="r">
              <a:defRPr sz="1300"/>
            </a:lvl1pPr>
          </a:lstStyle>
          <a:p>
            <a:fld id="{3C22D235-0A6E-454A-9680-3587E094A40F}" type="slidenum">
              <a:rPr lang="en-GB" smtClean="0"/>
              <a:pPr/>
              <a:t>‹#›</a:t>
            </a:fld>
            <a:endParaRPr lang="en-GB"/>
          </a:p>
        </p:txBody>
      </p:sp>
    </p:spTree>
    <p:extLst>
      <p:ext uri="{BB962C8B-B14F-4D97-AF65-F5344CB8AC3E}">
        <p14:creationId xmlns:p14="http://schemas.microsoft.com/office/powerpoint/2010/main" val="3109526576"/>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3C22D235-0A6E-454A-9680-3587E094A40F}" type="slidenum">
              <a:rPr lang="en-GB" smtClean="0"/>
              <a:pPr/>
              <a:t>1</a:t>
            </a:fld>
            <a:endParaRPr lang="en-GB"/>
          </a:p>
        </p:txBody>
      </p:sp>
      <p:sp>
        <p:nvSpPr>
          <p:cNvPr id="5" name="Date Placeholder 4"/>
          <p:cNvSpPr>
            <a:spLocks noGrp="1"/>
          </p:cNvSpPr>
          <p:nvPr>
            <p:ph type="dt" idx="11"/>
          </p:nvPr>
        </p:nvSpPr>
        <p:spPr/>
        <p:txBody>
          <a:bodyPr/>
          <a:lstStyle/>
          <a:p>
            <a:r>
              <a:rPr lang="en-GB" smtClean="0"/>
              <a:t>08/10/2013</a:t>
            </a:r>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3C22D235-0A6E-454A-9680-3587E094A40F}" type="slidenum">
              <a:rPr lang="en-GB" smtClean="0"/>
              <a:pPr/>
              <a:t>10</a:t>
            </a:fld>
            <a:endParaRPr lang="en-GB"/>
          </a:p>
        </p:txBody>
      </p:sp>
      <p:sp>
        <p:nvSpPr>
          <p:cNvPr id="5" name="Date Placeholder 4"/>
          <p:cNvSpPr>
            <a:spLocks noGrp="1"/>
          </p:cNvSpPr>
          <p:nvPr>
            <p:ph type="dt" idx="11"/>
          </p:nvPr>
        </p:nvSpPr>
        <p:spPr/>
        <p:txBody>
          <a:bodyPr/>
          <a:lstStyle/>
          <a:p>
            <a:r>
              <a:rPr lang="en-GB" smtClean="0"/>
              <a:t>08/10/2013</a:t>
            </a:r>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3C22D235-0A6E-454A-9680-3587E094A40F}" type="slidenum">
              <a:rPr lang="en-GB" smtClean="0"/>
              <a:pPr/>
              <a:t>11</a:t>
            </a:fld>
            <a:endParaRPr lang="en-GB"/>
          </a:p>
        </p:txBody>
      </p:sp>
      <p:sp>
        <p:nvSpPr>
          <p:cNvPr id="5" name="Date Placeholder 4"/>
          <p:cNvSpPr>
            <a:spLocks noGrp="1"/>
          </p:cNvSpPr>
          <p:nvPr>
            <p:ph type="dt" idx="11"/>
          </p:nvPr>
        </p:nvSpPr>
        <p:spPr/>
        <p:txBody>
          <a:bodyPr/>
          <a:lstStyle/>
          <a:p>
            <a:r>
              <a:rPr lang="en-GB" smtClean="0"/>
              <a:t>08/10/2013</a:t>
            </a:r>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3C22D235-0A6E-454A-9680-3587E094A40F}" type="slidenum">
              <a:rPr lang="en-GB" smtClean="0"/>
              <a:pPr/>
              <a:t>12</a:t>
            </a:fld>
            <a:endParaRPr lang="en-GB"/>
          </a:p>
        </p:txBody>
      </p:sp>
      <p:sp>
        <p:nvSpPr>
          <p:cNvPr id="5" name="Date Placeholder 4"/>
          <p:cNvSpPr>
            <a:spLocks noGrp="1"/>
          </p:cNvSpPr>
          <p:nvPr>
            <p:ph type="dt" idx="11"/>
          </p:nvPr>
        </p:nvSpPr>
        <p:spPr/>
        <p:txBody>
          <a:bodyPr/>
          <a:lstStyle/>
          <a:p>
            <a:r>
              <a:rPr lang="en-GB" smtClean="0"/>
              <a:t>08/10/2013</a:t>
            </a:r>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3C22D235-0A6E-454A-9680-3587E094A40F}" type="slidenum">
              <a:rPr lang="en-GB" smtClean="0"/>
              <a:pPr/>
              <a:t>13</a:t>
            </a:fld>
            <a:endParaRPr lang="en-GB"/>
          </a:p>
        </p:txBody>
      </p:sp>
      <p:sp>
        <p:nvSpPr>
          <p:cNvPr id="5" name="Date Placeholder 4"/>
          <p:cNvSpPr>
            <a:spLocks noGrp="1"/>
          </p:cNvSpPr>
          <p:nvPr>
            <p:ph type="dt" idx="11"/>
          </p:nvPr>
        </p:nvSpPr>
        <p:spPr/>
        <p:txBody>
          <a:bodyPr/>
          <a:lstStyle/>
          <a:p>
            <a:r>
              <a:rPr lang="en-GB" smtClean="0"/>
              <a:t>08/10/2013</a:t>
            </a:r>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3C22D235-0A6E-454A-9680-3587E094A40F}" type="slidenum">
              <a:rPr lang="en-GB" smtClean="0"/>
              <a:pPr/>
              <a:t>14</a:t>
            </a:fld>
            <a:endParaRPr lang="en-GB"/>
          </a:p>
        </p:txBody>
      </p:sp>
      <p:sp>
        <p:nvSpPr>
          <p:cNvPr id="5" name="Date Placeholder 4"/>
          <p:cNvSpPr>
            <a:spLocks noGrp="1"/>
          </p:cNvSpPr>
          <p:nvPr>
            <p:ph type="dt" idx="11"/>
          </p:nvPr>
        </p:nvSpPr>
        <p:spPr/>
        <p:txBody>
          <a:bodyPr/>
          <a:lstStyle/>
          <a:p>
            <a:r>
              <a:rPr lang="en-GB" smtClean="0"/>
              <a:t>08/10/2013</a:t>
            </a:r>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3C22D235-0A6E-454A-9680-3587E094A40F}" type="slidenum">
              <a:rPr lang="en-GB" smtClean="0"/>
              <a:pPr/>
              <a:t>15</a:t>
            </a:fld>
            <a:endParaRPr lang="en-GB"/>
          </a:p>
        </p:txBody>
      </p:sp>
      <p:sp>
        <p:nvSpPr>
          <p:cNvPr id="5" name="Date Placeholder 4"/>
          <p:cNvSpPr>
            <a:spLocks noGrp="1"/>
          </p:cNvSpPr>
          <p:nvPr>
            <p:ph type="dt" idx="11"/>
          </p:nvPr>
        </p:nvSpPr>
        <p:spPr/>
        <p:txBody>
          <a:bodyPr/>
          <a:lstStyle/>
          <a:p>
            <a:r>
              <a:rPr lang="en-GB" smtClean="0"/>
              <a:t>08/10/2013</a:t>
            </a:r>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3C22D235-0A6E-454A-9680-3587E094A40F}" type="slidenum">
              <a:rPr lang="en-GB" smtClean="0"/>
              <a:pPr/>
              <a:t>2</a:t>
            </a:fld>
            <a:endParaRPr lang="en-GB"/>
          </a:p>
        </p:txBody>
      </p:sp>
      <p:sp>
        <p:nvSpPr>
          <p:cNvPr id="5" name="Date Placeholder 4"/>
          <p:cNvSpPr>
            <a:spLocks noGrp="1"/>
          </p:cNvSpPr>
          <p:nvPr>
            <p:ph type="dt" idx="11"/>
          </p:nvPr>
        </p:nvSpPr>
        <p:spPr/>
        <p:txBody>
          <a:bodyPr/>
          <a:lstStyle/>
          <a:p>
            <a:r>
              <a:rPr lang="en-GB" smtClean="0"/>
              <a:t>08/10/2013</a:t>
            </a:r>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3C22D235-0A6E-454A-9680-3587E094A40F}" type="slidenum">
              <a:rPr lang="en-GB" smtClean="0"/>
              <a:pPr/>
              <a:t>3</a:t>
            </a:fld>
            <a:endParaRPr lang="en-GB"/>
          </a:p>
        </p:txBody>
      </p:sp>
      <p:sp>
        <p:nvSpPr>
          <p:cNvPr id="5" name="Date Placeholder 4"/>
          <p:cNvSpPr>
            <a:spLocks noGrp="1"/>
          </p:cNvSpPr>
          <p:nvPr>
            <p:ph type="dt" idx="11"/>
          </p:nvPr>
        </p:nvSpPr>
        <p:spPr/>
        <p:txBody>
          <a:bodyPr/>
          <a:lstStyle/>
          <a:p>
            <a:r>
              <a:rPr lang="en-GB" smtClean="0"/>
              <a:t>08/10/2013</a:t>
            </a:r>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3C22D235-0A6E-454A-9680-3587E094A40F}" type="slidenum">
              <a:rPr lang="en-GB" smtClean="0"/>
              <a:pPr/>
              <a:t>4</a:t>
            </a:fld>
            <a:endParaRPr lang="en-GB"/>
          </a:p>
        </p:txBody>
      </p:sp>
      <p:sp>
        <p:nvSpPr>
          <p:cNvPr id="5" name="Date Placeholder 4"/>
          <p:cNvSpPr>
            <a:spLocks noGrp="1"/>
          </p:cNvSpPr>
          <p:nvPr>
            <p:ph type="dt" idx="11"/>
          </p:nvPr>
        </p:nvSpPr>
        <p:spPr/>
        <p:txBody>
          <a:bodyPr/>
          <a:lstStyle/>
          <a:p>
            <a:r>
              <a:rPr lang="en-GB" smtClean="0"/>
              <a:t>08/10/2013</a:t>
            </a:r>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3C22D235-0A6E-454A-9680-3587E094A40F}" type="slidenum">
              <a:rPr lang="en-GB" smtClean="0"/>
              <a:pPr/>
              <a:t>5</a:t>
            </a:fld>
            <a:endParaRPr lang="en-GB"/>
          </a:p>
        </p:txBody>
      </p:sp>
      <p:sp>
        <p:nvSpPr>
          <p:cNvPr id="5" name="Date Placeholder 4"/>
          <p:cNvSpPr>
            <a:spLocks noGrp="1"/>
          </p:cNvSpPr>
          <p:nvPr>
            <p:ph type="dt" idx="11"/>
          </p:nvPr>
        </p:nvSpPr>
        <p:spPr/>
        <p:txBody>
          <a:bodyPr/>
          <a:lstStyle/>
          <a:p>
            <a:r>
              <a:rPr lang="en-GB" smtClean="0"/>
              <a:t>08/10/2013</a:t>
            </a:r>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3C22D235-0A6E-454A-9680-3587E094A40F}" type="slidenum">
              <a:rPr lang="en-GB" smtClean="0"/>
              <a:pPr/>
              <a:t>6</a:t>
            </a:fld>
            <a:endParaRPr lang="en-GB"/>
          </a:p>
        </p:txBody>
      </p:sp>
      <p:sp>
        <p:nvSpPr>
          <p:cNvPr id="5" name="Date Placeholder 4"/>
          <p:cNvSpPr>
            <a:spLocks noGrp="1"/>
          </p:cNvSpPr>
          <p:nvPr>
            <p:ph type="dt" idx="11"/>
          </p:nvPr>
        </p:nvSpPr>
        <p:spPr/>
        <p:txBody>
          <a:bodyPr/>
          <a:lstStyle/>
          <a:p>
            <a:r>
              <a:rPr lang="en-GB" smtClean="0"/>
              <a:t>08/10/2013</a:t>
            </a:r>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3C22D235-0A6E-454A-9680-3587E094A40F}" type="slidenum">
              <a:rPr lang="en-GB" smtClean="0"/>
              <a:pPr/>
              <a:t>7</a:t>
            </a:fld>
            <a:endParaRPr lang="en-GB"/>
          </a:p>
        </p:txBody>
      </p:sp>
      <p:sp>
        <p:nvSpPr>
          <p:cNvPr id="5" name="Date Placeholder 4"/>
          <p:cNvSpPr>
            <a:spLocks noGrp="1"/>
          </p:cNvSpPr>
          <p:nvPr>
            <p:ph type="dt" idx="11"/>
          </p:nvPr>
        </p:nvSpPr>
        <p:spPr/>
        <p:txBody>
          <a:bodyPr/>
          <a:lstStyle/>
          <a:p>
            <a:r>
              <a:rPr lang="en-GB" smtClean="0"/>
              <a:t>08/10/2013</a:t>
            </a:r>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3C22D235-0A6E-454A-9680-3587E094A40F}" type="slidenum">
              <a:rPr lang="en-GB" smtClean="0"/>
              <a:pPr/>
              <a:t>8</a:t>
            </a:fld>
            <a:endParaRPr lang="en-GB"/>
          </a:p>
        </p:txBody>
      </p:sp>
      <p:sp>
        <p:nvSpPr>
          <p:cNvPr id="5" name="Date Placeholder 4"/>
          <p:cNvSpPr>
            <a:spLocks noGrp="1"/>
          </p:cNvSpPr>
          <p:nvPr>
            <p:ph type="dt" idx="11"/>
          </p:nvPr>
        </p:nvSpPr>
        <p:spPr/>
        <p:txBody>
          <a:bodyPr/>
          <a:lstStyle/>
          <a:p>
            <a:r>
              <a:rPr lang="en-GB" smtClean="0"/>
              <a:t>08/10/2013</a:t>
            </a:r>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3C22D235-0A6E-454A-9680-3587E094A40F}" type="slidenum">
              <a:rPr lang="en-GB" smtClean="0"/>
              <a:pPr/>
              <a:t>9</a:t>
            </a:fld>
            <a:endParaRPr lang="en-GB"/>
          </a:p>
        </p:txBody>
      </p:sp>
      <p:sp>
        <p:nvSpPr>
          <p:cNvPr id="5" name="Date Placeholder 4"/>
          <p:cNvSpPr>
            <a:spLocks noGrp="1"/>
          </p:cNvSpPr>
          <p:nvPr>
            <p:ph type="dt" idx="11"/>
          </p:nvPr>
        </p:nvSpPr>
        <p:spPr/>
        <p:txBody>
          <a:bodyPr/>
          <a:lstStyle/>
          <a:p>
            <a:r>
              <a:rPr lang="en-GB" smtClean="0"/>
              <a:t>08/10/2013</a:t>
            </a:r>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r>
              <a:rPr lang="en-GB" smtClean="0"/>
              <a:t>08/10/2013</a:t>
            </a:r>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5FE9E47-1F79-40BA-B064-BFB9738DB6AD}" type="slidenum">
              <a:rPr lang="en-GB" smtClean="0"/>
              <a:pPr/>
              <a:t>‹#›</a:t>
            </a:fld>
            <a:endParaRPr lang="en-GB"/>
          </a:p>
        </p:txBody>
      </p:sp>
    </p:spTree>
    <p:extLst>
      <p:ext uri="{BB962C8B-B14F-4D97-AF65-F5344CB8AC3E}">
        <p14:creationId xmlns:p14="http://schemas.microsoft.com/office/powerpoint/2010/main" val="4019884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r>
              <a:rPr lang="en-GB" smtClean="0"/>
              <a:t>08/10/2013</a:t>
            </a:r>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5FE9E47-1F79-40BA-B064-BFB9738DB6AD}" type="slidenum">
              <a:rPr lang="en-GB" smtClean="0"/>
              <a:pPr/>
              <a:t>‹#›</a:t>
            </a:fld>
            <a:endParaRPr lang="en-GB"/>
          </a:p>
        </p:txBody>
      </p:sp>
    </p:spTree>
    <p:extLst>
      <p:ext uri="{BB962C8B-B14F-4D97-AF65-F5344CB8AC3E}">
        <p14:creationId xmlns:p14="http://schemas.microsoft.com/office/powerpoint/2010/main" val="2964215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r>
              <a:rPr lang="en-GB" smtClean="0"/>
              <a:t>08/10/2013</a:t>
            </a:r>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5FE9E47-1F79-40BA-B064-BFB9738DB6AD}" type="slidenum">
              <a:rPr lang="en-GB" smtClean="0"/>
              <a:pPr/>
              <a:t>‹#›</a:t>
            </a:fld>
            <a:endParaRPr lang="en-GB"/>
          </a:p>
        </p:txBody>
      </p:sp>
    </p:spTree>
    <p:extLst>
      <p:ext uri="{BB962C8B-B14F-4D97-AF65-F5344CB8AC3E}">
        <p14:creationId xmlns:p14="http://schemas.microsoft.com/office/powerpoint/2010/main" val="3260811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r>
              <a:rPr lang="en-GB" smtClean="0"/>
              <a:t>08/10/2013</a:t>
            </a:r>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5FE9E47-1F79-40BA-B064-BFB9738DB6AD}" type="slidenum">
              <a:rPr lang="en-GB" smtClean="0"/>
              <a:pPr/>
              <a:t>‹#›</a:t>
            </a:fld>
            <a:endParaRPr lang="en-GB"/>
          </a:p>
        </p:txBody>
      </p:sp>
    </p:spTree>
    <p:extLst>
      <p:ext uri="{BB962C8B-B14F-4D97-AF65-F5344CB8AC3E}">
        <p14:creationId xmlns:p14="http://schemas.microsoft.com/office/powerpoint/2010/main" val="438885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GB" smtClean="0"/>
              <a:t>08/10/2013</a:t>
            </a:r>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5FE9E47-1F79-40BA-B064-BFB9738DB6AD}" type="slidenum">
              <a:rPr lang="en-GB" smtClean="0"/>
              <a:pPr/>
              <a:t>‹#›</a:t>
            </a:fld>
            <a:endParaRPr lang="en-GB"/>
          </a:p>
        </p:txBody>
      </p:sp>
    </p:spTree>
    <p:extLst>
      <p:ext uri="{BB962C8B-B14F-4D97-AF65-F5344CB8AC3E}">
        <p14:creationId xmlns:p14="http://schemas.microsoft.com/office/powerpoint/2010/main" val="4098488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r>
              <a:rPr lang="en-GB" smtClean="0"/>
              <a:t>08/10/2013</a:t>
            </a:r>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5FE9E47-1F79-40BA-B064-BFB9738DB6AD}" type="slidenum">
              <a:rPr lang="en-GB" smtClean="0"/>
              <a:pPr/>
              <a:t>‹#›</a:t>
            </a:fld>
            <a:endParaRPr lang="en-GB"/>
          </a:p>
        </p:txBody>
      </p:sp>
    </p:spTree>
    <p:extLst>
      <p:ext uri="{BB962C8B-B14F-4D97-AF65-F5344CB8AC3E}">
        <p14:creationId xmlns:p14="http://schemas.microsoft.com/office/powerpoint/2010/main" val="2024528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r>
              <a:rPr lang="en-GB" smtClean="0"/>
              <a:t>08/10/2013</a:t>
            </a:r>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5FE9E47-1F79-40BA-B064-BFB9738DB6AD}" type="slidenum">
              <a:rPr lang="en-GB" smtClean="0"/>
              <a:pPr/>
              <a:t>‹#›</a:t>
            </a:fld>
            <a:endParaRPr lang="en-GB"/>
          </a:p>
        </p:txBody>
      </p:sp>
    </p:spTree>
    <p:extLst>
      <p:ext uri="{BB962C8B-B14F-4D97-AF65-F5344CB8AC3E}">
        <p14:creationId xmlns:p14="http://schemas.microsoft.com/office/powerpoint/2010/main" val="4292160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r>
              <a:rPr lang="en-GB" smtClean="0"/>
              <a:t>08/10/2013</a:t>
            </a:r>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5FE9E47-1F79-40BA-B064-BFB9738DB6AD}" type="slidenum">
              <a:rPr lang="en-GB" smtClean="0"/>
              <a:pPr/>
              <a:t>‹#›</a:t>
            </a:fld>
            <a:endParaRPr lang="en-GB"/>
          </a:p>
        </p:txBody>
      </p:sp>
    </p:spTree>
    <p:extLst>
      <p:ext uri="{BB962C8B-B14F-4D97-AF65-F5344CB8AC3E}">
        <p14:creationId xmlns:p14="http://schemas.microsoft.com/office/powerpoint/2010/main" val="4023633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GB" smtClean="0"/>
              <a:t>08/10/2013</a:t>
            </a:r>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5FE9E47-1F79-40BA-B064-BFB9738DB6AD}" type="slidenum">
              <a:rPr lang="en-GB" smtClean="0"/>
              <a:pPr/>
              <a:t>‹#›</a:t>
            </a:fld>
            <a:endParaRPr lang="en-GB"/>
          </a:p>
        </p:txBody>
      </p:sp>
    </p:spTree>
    <p:extLst>
      <p:ext uri="{BB962C8B-B14F-4D97-AF65-F5344CB8AC3E}">
        <p14:creationId xmlns:p14="http://schemas.microsoft.com/office/powerpoint/2010/main" val="25974818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GB" smtClean="0"/>
              <a:t>08/10/2013</a:t>
            </a:r>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5FE9E47-1F79-40BA-B064-BFB9738DB6AD}" type="slidenum">
              <a:rPr lang="en-GB" smtClean="0"/>
              <a:pPr/>
              <a:t>‹#›</a:t>
            </a:fld>
            <a:endParaRPr lang="en-GB"/>
          </a:p>
        </p:txBody>
      </p:sp>
    </p:spTree>
    <p:extLst>
      <p:ext uri="{BB962C8B-B14F-4D97-AF65-F5344CB8AC3E}">
        <p14:creationId xmlns:p14="http://schemas.microsoft.com/office/powerpoint/2010/main" val="382006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GB" smtClean="0"/>
              <a:t>08/10/2013</a:t>
            </a:r>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5FE9E47-1F79-40BA-B064-BFB9738DB6AD}" type="slidenum">
              <a:rPr lang="en-GB" smtClean="0"/>
              <a:pPr/>
              <a:t>‹#›</a:t>
            </a:fld>
            <a:endParaRPr lang="en-GB"/>
          </a:p>
        </p:txBody>
      </p:sp>
    </p:spTree>
    <p:extLst>
      <p:ext uri="{BB962C8B-B14F-4D97-AF65-F5344CB8AC3E}">
        <p14:creationId xmlns:p14="http://schemas.microsoft.com/office/powerpoint/2010/main" val="1126523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GB" smtClean="0"/>
              <a:t>08/10/2013</a:t>
            </a:r>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FE9E47-1F79-40BA-B064-BFB9738DB6AD}" type="slidenum">
              <a:rPr lang="en-GB" smtClean="0"/>
              <a:pPr/>
              <a:t>‹#›</a:t>
            </a:fld>
            <a:endParaRPr lang="en-GB"/>
          </a:p>
        </p:txBody>
      </p:sp>
    </p:spTree>
    <p:extLst>
      <p:ext uri="{BB962C8B-B14F-4D97-AF65-F5344CB8AC3E}">
        <p14:creationId xmlns:p14="http://schemas.microsoft.com/office/powerpoint/2010/main" val="25446908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99792" y="0"/>
            <a:ext cx="3167995" cy="14847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descr="C:\Users\UKonline\Desktop\Tara\cultural%20awareness%20logo.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35696" y="2276872"/>
            <a:ext cx="5627067" cy="35413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44486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31440"/>
            <a:ext cx="9289032" cy="7386638"/>
          </a:xfrm>
          <a:prstGeom prst="rect">
            <a:avLst/>
          </a:prstGeom>
        </p:spPr>
        <p:txBody>
          <a:bodyPr wrap="square">
            <a:spAutoFit/>
          </a:bodyPr>
          <a:lstStyle/>
          <a:p>
            <a:endParaRPr lang="en-GB" dirty="0" smtClean="0"/>
          </a:p>
          <a:p>
            <a:pPr algn="ctr"/>
            <a:endParaRPr lang="en-GB" b="1" dirty="0" smtClean="0"/>
          </a:p>
          <a:p>
            <a:endParaRPr lang="en-GB" dirty="0" smtClean="0"/>
          </a:p>
          <a:p>
            <a:pPr>
              <a:buFont typeface="Wingdings" pitchFamily="2" charset="2"/>
              <a:buChar char="Ø"/>
            </a:pPr>
            <a:r>
              <a:rPr lang="en-GB" sz="2800" dirty="0" smtClean="0"/>
              <a:t>Suspend judgments. Collect as much information as possible so you can describe the situation accurately before judging it.</a:t>
            </a:r>
          </a:p>
          <a:p>
            <a:endParaRPr lang="en-GB" sz="2800" dirty="0" smtClean="0"/>
          </a:p>
          <a:p>
            <a:pPr>
              <a:buFont typeface="Wingdings" pitchFamily="2" charset="2"/>
              <a:buChar char="Ø"/>
            </a:pPr>
            <a:r>
              <a:rPr lang="en-GB" sz="2800" dirty="0" smtClean="0"/>
              <a:t>Empathy. In order to understand another person, we need to    try standing in their shoes. Through empathy we learn of how other people would like to be treated by us.</a:t>
            </a:r>
          </a:p>
          <a:p>
            <a:endParaRPr lang="en-GB" sz="2800" dirty="0" smtClean="0"/>
          </a:p>
          <a:p>
            <a:pPr>
              <a:buFont typeface="Wingdings" pitchFamily="2" charset="2"/>
              <a:buChar char="Ø"/>
            </a:pPr>
            <a:r>
              <a:rPr lang="en-GB" sz="2800" dirty="0" smtClean="0"/>
              <a:t>Systematically check your assumptions. Ask your colleagues for feedback and constantly check your assumptions to make sure that you clearly understand the situation.</a:t>
            </a:r>
          </a:p>
          <a:p>
            <a:endParaRPr lang="en-GB" sz="2800" dirty="0" smtClean="0"/>
          </a:p>
          <a:p>
            <a:pPr>
              <a:buFont typeface="Wingdings" pitchFamily="2" charset="2"/>
              <a:buChar char="Ø"/>
            </a:pPr>
            <a:r>
              <a:rPr lang="en-GB" sz="2800" dirty="0" smtClean="0"/>
              <a:t>Become comfortable with ambiguity. The more complicated and uncertain life is, the more we tend to seek control. Assume that other people are as resourceful as we are and that their way will add to what we know.</a:t>
            </a:r>
            <a:endParaRPr lang="en-GB" sz="2800" dirty="0"/>
          </a:p>
        </p:txBody>
      </p:sp>
    </p:spTree>
    <p:extLst>
      <p:ext uri="{BB962C8B-B14F-4D97-AF65-F5344CB8AC3E}">
        <p14:creationId xmlns:p14="http://schemas.microsoft.com/office/powerpoint/2010/main" val="14666540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87624" y="2204864"/>
            <a:ext cx="6552728" cy="2554545"/>
          </a:xfrm>
          <a:prstGeom prst="rect">
            <a:avLst/>
          </a:prstGeom>
          <a:noFill/>
        </p:spPr>
        <p:txBody>
          <a:bodyPr wrap="square" rtlCol="0">
            <a:spAutoFit/>
          </a:bodyPr>
          <a:lstStyle/>
          <a:p>
            <a:endParaRPr lang="en-GB" sz="8000" dirty="0" smtClean="0"/>
          </a:p>
          <a:p>
            <a:r>
              <a:rPr lang="en-GB" sz="8000" dirty="0" smtClean="0"/>
              <a:t>Group Activity</a:t>
            </a:r>
            <a:endParaRPr lang="en-GB" sz="8000" dirty="0"/>
          </a:p>
        </p:txBody>
      </p:sp>
      <p:pic>
        <p:nvPicPr>
          <p:cNvPr id="5"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99792" y="0"/>
            <a:ext cx="3167995" cy="14847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668946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76672"/>
            <a:ext cx="9144000" cy="7478970"/>
          </a:xfrm>
          <a:prstGeom prst="rect">
            <a:avLst/>
          </a:prstGeom>
        </p:spPr>
        <p:txBody>
          <a:bodyPr wrap="square">
            <a:spAutoFit/>
          </a:bodyPr>
          <a:lstStyle/>
          <a:p>
            <a:endParaRPr lang="en-GB" dirty="0" smtClean="0"/>
          </a:p>
          <a:p>
            <a:pPr algn="ctr"/>
            <a:endParaRPr lang="en-GB" sz="3200" dirty="0" smtClean="0"/>
          </a:p>
          <a:p>
            <a:pPr algn="ctr"/>
            <a:endParaRPr lang="en-GB" sz="3200" dirty="0" smtClean="0"/>
          </a:p>
          <a:p>
            <a:pPr algn="ctr"/>
            <a:r>
              <a:rPr lang="en-GB" sz="3200" dirty="0" smtClean="0"/>
              <a:t>Benefits</a:t>
            </a:r>
          </a:p>
          <a:p>
            <a:pPr>
              <a:buFont typeface="Arial" pitchFamily="34" charset="0"/>
              <a:buChar char="•"/>
            </a:pPr>
            <a:r>
              <a:rPr lang="en-GB" sz="2800" dirty="0" smtClean="0"/>
              <a:t> Greater cultural awareness and consideration, by everyone involved in the strategic planning and practical delivery of all services, provides a better experience for existing users and encourages others to participate therefore has a key role to play in achieving genuine equality of opportunity for other cultures.</a:t>
            </a:r>
          </a:p>
          <a:p>
            <a:endParaRPr lang="en-GB" dirty="0"/>
          </a:p>
          <a:p>
            <a:endParaRPr lang="en-GB" dirty="0" smtClean="0"/>
          </a:p>
          <a:p>
            <a:endParaRPr lang="en-GB" dirty="0"/>
          </a:p>
          <a:p>
            <a:endParaRPr lang="en-GB" dirty="0" smtClean="0"/>
          </a:p>
          <a:p>
            <a:endParaRPr lang="en-GB" dirty="0"/>
          </a:p>
          <a:p>
            <a:endParaRPr lang="en-GB" dirty="0" smtClean="0"/>
          </a:p>
          <a:p>
            <a:endParaRPr lang="en-GB" dirty="0"/>
          </a:p>
          <a:p>
            <a:endParaRPr lang="en-GB" dirty="0" smtClean="0"/>
          </a:p>
          <a:p>
            <a:endParaRPr lang="en-GB" dirty="0"/>
          </a:p>
          <a:p>
            <a:endParaRPr lang="en-GB" dirty="0" smtClean="0"/>
          </a:p>
          <a:p>
            <a:endParaRPr lang="en-GB" dirty="0"/>
          </a:p>
        </p:txBody>
      </p:sp>
      <p:sp>
        <p:nvSpPr>
          <p:cNvPr id="5" name="TextBox 4"/>
          <p:cNvSpPr txBox="1"/>
          <p:nvPr/>
        </p:nvSpPr>
        <p:spPr>
          <a:xfrm>
            <a:off x="2411760" y="4365104"/>
            <a:ext cx="6444208" cy="2246769"/>
          </a:xfrm>
          <a:prstGeom prst="rect">
            <a:avLst/>
          </a:prstGeom>
          <a:noFill/>
        </p:spPr>
        <p:txBody>
          <a:bodyPr wrap="square" rtlCol="0">
            <a:spAutoFit/>
          </a:bodyPr>
          <a:lstStyle/>
          <a:p>
            <a:endParaRPr lang="en-GB" sz="2800" dirty="0" smtClean="0"/>
          </a:p>
          <a:p>
            <a:pPr>
              <a:buFont typeface="Arial" pitchFamily="34" charset="0"/>
              <a:buChar char="•"/>
            </a:pPr>
            <a:r>
              <a:rPr lang="en-GB" sz="2800" dirty="0" smtClean="0"/>
              <a:t> The awareness of cultural difference is vital for success. Cultural Competence helps you to understand how and why people think the way they do.</a:t>
            </a:r>
            <a:endParaRPr lang="en-GB" sz="2800" dirty="0"/>
          </a:p>
        </p:txBody>
      </p:sp>
      <p:pic>
        <p:nvPicPr>
          <p:cNvPr id="6"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99792" y="0"/>
            <a:ext cx="3167995" cy="14847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362819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483768" y="1052737"/>
            <a:ext cx="6660232" cy="3139321"/>
          </a:xfrm>
          <a:prstGeom prst="rect">
            <a:avLst/>
          </a:prstGeom>
        </p:spPr>
        <p:txBody>
          <a:bodyPr wrap="square">
            <a:spAutoFit/>
          </a:bodyPr>
          <a:lstStyle/>
          <a:p>
            <a:endParaRPr lang="en-GB" dirty="0" smtClean="0"/>
          </a:p>
          <a:p>
            <a:endParaRPr lang="en-GB" dirty="0" smtClean="0"/>
          </a:p>
          <a:p>
            <a:pPr>
              <a:buFont typeface="Arial" pitchFamily="34" charset="0"/>
              <a:buChar char="•"/>
            </a:pPr>
            <a:r>
              <a:rPr lang="en-GB" sz="2400" dirty="0" smtClean="0"/>
              <a:t> Cultural Awareness is the foundation of communication and it involves the ability of standing back from ourselves and becoming aware of our cultural values, beliefs and perceptions. Why do we do things in that way? How do we see the world? Why do we react in that particular way?</a:t>
            </a:r>
          </a:p>
          <a:p>
            <a:endParaRPr lang="en-GB" dirty="0" smtClean="0"/>
          </a:p>
        </p:txBody>
      </p:sp>
      <p:sp>
        <p:nvSpPr>
          <p:cNvPr id="4" name="Rectangle 3"/>
          <p:cNvSpPr/>
          <p:nvPr/>
        </p:nvSpPr>
        <p:spPr>
          <a:xfrm>
            <a:off x="0" y="4293096"/>
            <a:ext cx="7308304" cy="1938992"/>
          </a:xfrm>
          <a:prstGeom prst="rect">
            <a:avLst/>
          </a:prstGeom>
        </p:spPr>
        <p:txBody>
          <a:bodyPr wrap="square">
            <a:spAutoFit/>
          </a:bodyPr>
          <a:lstStyle/>
          <a:p>
            <a:pPr>
              <a:buFont typeface="Arial" pitchFamily="34" charset="0"/>
              <a:buChar char="•"/>
            </a:pPr>
            <a:r>
              <a:rPr lang="en-GB" sz="2400" dirty="0" smtClean="0"/>
              <a:t> Cultural awareness becomes central when we have to interact with people from other cultures. People see, interpret and evaluate things in a different ways. What is considered an appropriate behaviour in one culture is frequently inappropriate in another one. </a:t>
            </a:r>
            <a:endParaRPr lang="en-GB" sz="2400" dirty="0"/>
          </a:p>
        </p:txBody>
      </p:sp>
      <p:pic>
        <p:nvPicPr>
          <p:cNvPr id="6"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99792" y="0"/>
            <a:ext cx="3167995" cy="14847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046426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700808"/>
            <a:ext cx="9144000" cy="4832092"/>
          </a:xfrm>
          <a:prstGeom prst="rect">
            <a:avLst/>
          </a:prstGeom>
        </p:spPr>
        <p:txBody>
          <a:bodyPr wrap="square">
            <a:spAutoFit/>
          </a:bodyPr>
          <a:lstStyle/>
          <a:p>
            <a:r>
              <a:rPr lang="en-GB" sz="2800" dirty="0" smtClean="0"/>
              <a:t>Build your cultural knowledge: Try and learn a bit more about other cultures and countries. Information is easily found on the internet and in books. You can also ask your colleagues. Start to build some sort of cultural awareness.</a:t>
            </a:r>
          </a:p>
          <a:p>
            <a:pPr algn="r"/>
            <a:endParaRPr lang="en-GB" sz="2800" dirty="0" smtClean="0"/>
          </a:p>
          <a:p>
            <a:pPr algn="r"/>
            <a:endParaRPr lang="en-GB" sz="2800" dirty="0" smtClean="0"/>
          </a:p>
          <a:p>
            <a:pPr algn="r"/>
            <a:r>
              <a:rPr lang="en-GB" sz="2800" dirty="0" smtClean="0"/>
              <a:t>Treat people as individuals: Information in other cultures is usually based on generalisations. This means that the information will not apply to every single member of that culture. Be aware of this and try and deal with people as individuals.</a:t>
            </a:r>
          </a:p>
        </p:txBody>
      </p:sp>
      <p:pic>
        <p:nvPicPr>
          <p:cNvPr id="5"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99792" y="0"/>
            <a:ext cx="3167995" cy="14847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75933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31640" y="2636912"/>
            <a:ext cx="6480720" cy="3539430"/>
          </a:xfrm>
          <a:prstGeom prst="rect">
            <a:avLst/>
          </a:prstGeom>
        </p:spPr>
        <p:txBody>
          <a:bodyPr wrap="square">
            <a:spAutoFit/>
          </a:bodyPr>
          <a:lstStyle/>
          <a:p>
            <a:r>
              <a:rPr lang="en-GB" sz="2800" b="1" dirty="0" smtClean="0"/>
              <a:t>Remember</a:t>
            </a:r>
            <a:r>
              <a:rPr lang="en-GB" sz="2800" b="1" smtClean="0"/>
              <a:t>: </a:t>
            </a:r>
          </a:p>
          <a:p>
            <a:endParaRPr lang="en-GB" sz="2800" b="1" dirty="0" smtClean="0"/>
          </a:p>
          <a:p>
            <a:r>
              <a:rPr lang="en-GB" sz="2800" dirty="0" smtClean="0"/>
              <a:t>Cultural awareness is the ability to look outside of ourselves and be aware of the cultural values, and customs of the culture we are in. What may be normal and acceptable to us, may be unusual or unacceptable in another culture.</a:t>
            </a:r>
            <a:endParaRPr lang="en-GB" sz="2800" dirty="0"/>
          </a:p>
        </p:txBody>
      </p:sp>
      <p:pic>
        <p:nvPicPr>
          <p:cNvPr id="4"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99792" y="0"/>
            <a:ext cx="3167995" cy="14847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5" descr="C:\Users\UKonline\Desktop\Tara\MPj04373320000[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96125" y="4810125"/>
            <a:ext cx="2047875" cy="2047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08264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5536" y="332656"/>
            <a:ext cx="7992888" cy="4247317"/>
          </a:xfrm>
          <a:prstGeom prst="rect">
            <a:avLst/>
          </a:prstGeom>
          <a:noFill/>
        </p:spPr>
        <p:txBody>
          <a:bodyPr wrap="square" rtlCol="0">
            <a:spAutoFit/>
          </a:bodyPr>
          <a:lstStyle/>
          <a:p>
            <a:pPr algn="ctr"/>
            <a:endParaRPr lang="en-GB" sz="5400" dirty="0" smtClean="0"/>
          </a:p>
          <a:p>
            <a:pPr algn="ctr"/>
            <a:endParaRPr lang="en-GB" sz="5400" dirty="0"/>
          </a:p>
          <a:p>
            <a:pPr algn="ctr"/>
            <a:endParaRPr lang="en-GB" sz="5400" b="1" dirty="0" smtClean="0"/>
          </a:p>
          <a:p>
            <a:pPr algn="ctr"/>
            <a:r>
              <a:rPr lang="en-GB" sz="5400" b="1" dirty="0" smtClean="0"/>
              <a:t>What does culture awareness mean to you?</a:t>
            </a:r>
            <a:endParaRPr lang="en-GB" sz="5400" b="1" dirty="0"/>
          </a:p>
        </p:txBody>
      </p:sp>
      <p:pic>
        <p:nvPicPr>
          <p:cNvPr id="4"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99792" y="0"/>
            <a:ext cx="3167995" cy="14847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974513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3608" y="1484784"/>
            <a:ext cx="5814392" cy="4524315"/>
          </a:xfrm>
          <a:prstGeom prst="rect">
            <a:avLst/>
          </a:prstGeom>
        </p:spPr>
        <p:txBody>
          <a:bodyPr wrap="square">
            <a:spAutoFit/>
          </a:bodyPr>
          <a:lstStyle/>
          <a:p>
            <a:endParaRPr lang="en-GB" sz="3200" dirty="0" smtClean="0"/>
          </a:p>
          <a:p>
            <a:endParaRPr lang="en-GB" sz="3200" dirty="0" smtClean="0"/>
          </a:p>
          <a:p>
            <a:r>
              <a:rPr lang="en-GB" sz="3200" dirty="0" smtClean="0"/>
              <a:t>Someone's cultural awareness is their understanding of the differences between themselves and people from other countries or other backgrounds, especially differences in attitudes and values.</a:t>
            </a:r>
            <a:endParaRPr lang="en-GB" sz="3200" dirty="0"/>
          </a:p>
        </p:txBody>
      </p:sp>
      <p:pic>
        <p:nvPicPr>
          <p:cNvPr id="2050" name="Picture 2" descr="E:\Tara\cultural-awareness-01.png"/>
          <p:cNvPicPr>
            <a:picLocks noChangeAspect="1" noChangeArrowheads="1"/>
          </p:cNvPicPr>
          <p:nvPr/>
        </p:nvPicPr>
        <p:blipFill>
          <a:blip r:embed="rId3" cstate="print"/>
          <a:srcRect/>
          <a:stretch>
            <a:fillRect/>
          </a:stretch>
        </p:blipFill>
        <p:spPr bwMode="auto">
          <a:xfrm>
            <a:off x="3131840" y="0"/>
            <a:ext cx="2987824" cy="1991883"/>
          </a:xfrm>
          <a:prstGeom prst="rect">
            <a:avLst/>
          </a:prstGeom>
          <a:noFill/>
        </p:spPr>
      </p:pic>
      <p:pic>
        <p:nvPicPr>
          <p:cNvPr id="5"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2123728" cy="995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20272" y="0"/>
            <a:ext cx="2123728" cy="995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555056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080" y="14250"/>
            <a:ext cx="9063920" cy="7171194"/>
          </a:xfrm>
          <a:prstGeom prst="rect">
            <a:avLst/>
          </a:prstGeom>
        </p:spPr>
        <p:txBody>
          <a:bodyPr wrap="square">
            <a:spAutoFit/>
          </a:bodyPr>
          <a:lstStyle/>
          <a:p>
            <a:endParaRPr lang="en-GB" dirty="0" smtClean="0"/>
          </a:p>
          <a:p>
            <a:pPr algn="ctr"/>
            <a:r>
              <a:rPr lang="en-GB" sz="2800" b="1" dirty="0" smtClean="0">
                <a:latin typeface="Agency FB" pitchFamily="34" charset="0"/>
              </a:rPr>
              <a:t>Degrees of Cultural Awareness</a:t>
            </a:r>
          </a:p>
          <a:p>
            <a:endParaRPr lang="en-GB" dirty="0" smtClean="0"/>
          </a:p>
          <a:p>
            <a:pPr algn="ctr"/>
            <a:endParaRPr lang="en-GB" dirty="0" smtClean="0"/>
          </a:p>
          <a:p>
            <a:pPr algn="ctr"/>
            <a:r>
              <a:rPr lang="en-GB" dirty="0" smtClean="0"/>
              <a:t>There are several levels of cultural awareness that reflect how people grow to perceive cultural differences.</a:t>
            </a:r>
          </a:p>
          <a:p>
            <a:endParaRPr lang="en-GB" dirty="0" smtClean="0"/>
          </a:p>
          <a:p>
            <a:r>
              <a:rPr lang="en-GB" b="1" dirty="0" smtClean="0"/>
              <a:t>My way is the only way </a:t>
            </a:r>
            <a:r>
              <a:rPr lang="en-GB" dirty="0" smtClean="0"/>
              <a:t>- At the first level, people are aware of their way of doing things, and their way is the only way. At this stage, they ignore the impact of cultural differences. </a:t>
            </a:r>
          </a:p>
          <a:p>
            <a:endParaRPr lang="en-GB" dirty="0" smtClean="0"/>
          </a:p>
          <a:p>
            <a:r>
              <a:rPr lang="en-GB" b="1" dirty="0" smtClean="0"/>
              <a:t>I know their way, but my way is better </a:t>
            </a:r>
            <a:r>
              <a:rPr lang="en-GB" dirty="0" smtClean="0"/>
              <a:t>- At the second level, people are aware of other ways of doing things, but still consider their way as the best one. In this stage, cultural differences are perceived as source of problems and people tend to ignore them or reduce their significance. </a:t>
            </a:r>
          </a:p>
          <a:p>
            <a:endParaRPr lang="en-GB" dirty="0" smtClean="0"/>
          </a:p>
          <a:p>
            <a:r>
              <a:rPr lang="en-GB" b="1" dirty="0" smtClean="0"/>
              <a:t>My Way and Their Way </a:t>
            </a:r>
            <a:r>
              <a:rPr lang="en-GB" dirty="0" smtClean="0"/>
              <a:t>- At this level people are aware of their own way of doing things and others’ ways of doing things, and they choose the best way according to the situation. At this stage people realise that cultural differences can lead both to problems and benefits and are willing to use cultural diversity to create new solutions and alternatives.</a:t>
            </a:r>
          </a:p>
          <a:p>
            <a:endParaRPr lang="en-GB" dirty="0" smtClean="0"/>
          </a:p>
          <a:p>
            <a:r>
              <a:rPr lang="en-GB" b="1" dirty="0" smtClean="0"/>
              <a:t>Our Way </a:t>
            </a:r>
            <a:r>
              <a:rPr lang="en-GB" dirty="0" smtClean="0"/>
              <a:t>- This fourth and final stage brings people from different cultural background together for the creation of a culture of shared meanings. People dialogue repeatedly with others, create new meanings, new rules to meet the needs of a particular situation. </a:t>
            </a:r>
          </a:p>
          <a:p>
            <a:endParaRPr lang="en-GB" dirty="0" smtClean="0"/>
          </a:p>
          <a:p>
            <a:endParaRPr lang="en-GB" dirty="0" smtClean="0"/>
          </a:p>
          <a:p>
            <a:endParaRPr lang="en-GB" dirty="0"/>
          </a:p>
        </p:txBody>
      </p:sp>
      <p:pic>
        <p:nvPicPr>
          <p:cNvPr id="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2123728" cy="995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472706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6" descr="C:\Users\UKonline\Desktop\Tara\culture_shock.gif"/>
          <p:cNvPicPr>
            <a:picLocks noChangeAspect="1" noChangeArrowheads="1"/>
          </p:cNvPicPr>
          <p:nvPr/>
        </p:nvPicPr>
        <p:blipFill>
          <a:blip r:embed="rId3" cstate="print">
            <a:extLst>
              <a:ext uri="{28A0092B-C50C-407E-A947-70E740481C1C}">
                <a14:useLocalDpi xmlns:a14="http://schemas.microsoft.com/office/drawing/2010/main" val="0"/>
              </a:ext>
            </a:extLst>
          </a:blip>
          <a:srcRect l="6545" t="9450"/>
          <a:stretch>
            <a:fillRect/>
          </a:stretch>
        </p:blipFill>
        <p:spPr bwMode="auto">
          <a:xfrm>
            <a:off x="0" y="1772816"/>
            <a:ext cx="9144000" cy="4559174"/>
          </a:xfrm>
          <a:prstGeom prst="rect">
            <a:avLst/>
          </a:prstGeom>
          <a:solidFill>
            <a:schemeClr val="bg2"/>
          </a:solidFill>
          <a:ln>
            <a:solidFill>
              <a:schemeClr val="bg2"/>
            </a:solidFill>
          </a:ln>
          <a:extLst/>
        </p:spPr>
      </p:pic>
      <p:pic>
        <p:nvPicPr>
          <p:cNvPr id="3"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99792" y="0"/>
            <a:ext cx="3167995" cy="14847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03648" y="1628800"/>
            <a:ext cx="7056784" cy="2862322"/>
          </a:xfrm>
          <a:prstGeom prst="rect">
            <a:avLst/>
          </a:prstGeom>
          <a:noFill/>
        </p:spPr>
        <p:txBody>
          <a:bodyPr wrap="square" rtlCol="0">
            <a:spAutoFit/>
          </a:bodyPr>
          <a:lstStyle/>
          <a:p>
            <a:endParaRPr lang="en-GB" dirty="0" smtClean="0"/>
          </a:p>
          <a:p>
            <a:endParaRPr lang="en-GB" dirty="0" smtClean="0"/>
          </a:p>
          <a:p>
            <a:pPr algn="ctr"/>
            <a:r>
              <a:rPr lang="en-GB" sz="4800" dirty="0" smtClean="0"/>
              <a:t>Group Activity </a:t>
            </a:r>
          </a:p>
          <a:p>
            <a:pPr algn="ctr"/>
            <a:r>
              <a:rPr lang="en-GB" sz="3200" dirty="0" smtClean="0"/>
              <a:t>write down, what you have </a:t>
            </a:r>
            <a:r>
              <a:rPr lang="en-GB" sz="3200" dirty="0"/>
              <a:t>ever heard about </a:t>
            </a:r>
            <a:r>
              <a:rPr lang="en-GB" sz="3200" dirty="0" smtClean="0"/>
              <a:t>other cultures, positive</a:t>
            </a:r>
          </a:p>
          <a:p>
            <a:pPr algn="ctr"/>
            <a:r>
              <a:rPr lang="en-GB" sz="3200" dirty="0" smtClean="0"/>
              <a:t>and negative, </a:t>
            </a:r>
            <a:endParaRPr lang="en-GB" sz="3200" dirty="0"/>
          </a:p>
        </p:txBody>
      </p:sp>
      <p:pic>
        <p:nvPicPr>
          <p:cNvPr id="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99792" y="0"/>
            <a:ext cx="3167995" cy="14847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501822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423235"/>
            <a:ext cx="9144000" cy="5016758"/>
          </a:xfrm>
          <a:prstGeom prst="rect">
            <a:avLst/>
          </a:prstGeom>
        </p:spPr>
        <p:txBody>
          <a:bodyPr wrap="square">
            <a:spAutoFit/>
          </a:bodyPr>
          <a:lstStyle/>
          <a:p>
            <a:pPr algn="ctr"/>
            <a:r>
              <a:rPr lang="en-GB" sz="2000" b="1" dirty="0" smtClean="0">
                <a:solidFill>
                  <a:srgbClr val="FF6600"/>
                </a:solidFill>
                <a:effectLst/>
              </a:rPr>
              <a:t>Key Considerations</a:t>
            </a:r>
            <a:endParaRPr lang="en-GB" sz="2000" b="1" dirty="0" smtClean="0"/>
          </a:p>
          <a:p>
            <a:pPr>
              <a:buFont typeface="Arial"/>
              <a:buChar char="•"/>
            </a:pPr>
            <a:r>
              <a:rPr lang="en-GB" sz="2000" dirty="0" smtClean="0"/>
              <a:t>Be aware of your own cultural influences.</a:t>
            </a:r>
          </a:p>
          <a:p>
            <a:pPr>
              <a:buFont typeface="Arial"/>
              <a:buChar char="•"/>
            </a:pPr>
            <a:r>
              <a:rPr lang="en-GB" sz="2000" dirty="0" smtClean="0"/>
              <a:t>Be aware of judging other people's behaviour and beliefs according to the standards of your own culture.</a:t>
            </a:r>
          </a:p>
          <a:p>
            <a:pPr>
              <a:buFont typeface="Arial"/>
              <a:buChar char="•"/>
            </a:pPr>
            <a:r>
              <a:rPr lang="en-GB" sz="2000" dirty="0" smtClean="0"/>
              <a:t>Be aware of making assumptions about cultural influences and applying generalisations to individuals.</a:t>
            </a:r>
          </a:p>
          <a:p>
            <a:pPr>
              <a:buFont typeface="Arial"/>
              <a:buChar char="•"/>
            </a:pPr>
            <a:r>
              <a:rPr lang="en-GB" sz="2000" dirty="0" smtClean="0"/>
              <a:t>Understand that the behaviour and beliefs of people within each culture can vary considerably.</a:t>
            </a:r>
          </a:p>
          <a:p>
            <a:pPr>
              <a:buFont typeface="Arial"/>
              <a:buChar char="•"/>
            </a:pPr>
            <a:r>
              <a:rPr lang="en-GB" sz="2000" dirty="0" smtClean="0"/>
              <a:t>Understand that the extent to which people adopt practices of their new country and retain those from their cultural background can vary within communities, even within families.</a:t>
            </a:r>
          </a:p>
          <a:p>
            <a:pPr>
              <a:buFont typeface="Arial"/>
              <a:buChar char="•"/>
            </a:pPr>
            <a:r>
              <a:rPr lang="en-GB" sz="2000" dirty="0" smtClean="0"/>
              <a:t>Understand that not all people identify with their cultural or religious background.</a:t>
            </a:r>
          </a:p>
          <a:p>
            <a:pPr>
              <a:buFont typeface="Arial"/>
              <a:buChar char="•"/>
            </a:pPr>
            <a:r>
              <a:rPr lang="en-GB" sz="2000" dirty="0" smtClean="0"/>
              <a:t>Understand that culture itself is a fluid entity, undergoing transformations as a result of globalisation, migration and the diaspora influence.</a:t>
            </a:r>
          </a:p>
          <a:p>
            <a:pPr>
              <a:buFont typeface="Arial"/>
              <a:buChar char="•"/>
            </a:pPr>
            <a:r>
              <a:rPr lang="en-GB" sz="2000" dirty="0" smtClean="0"/>
              <a:t>Increase your knowledge about different cultural practices and issues through cultural background information sessions and/or resources and cultural awareness training.</a:t>
            </a:r>
            <a:endParaRPr lang="en-GB" sz="2000" dirty="0"/>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27785" y="133798"/>
            <a:ext cx="2880320" cy="128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76005" y="0"/>
            <a:ext cx="3167995" cy="14847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215981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79912" y="4005064"/>
            <a:ext cx="4932040" cy="2585323"/>
          </a:xfrm>
          <a:prstGeom prst="rect">
            <a:avLst/>
          </a:prstGeom>
        </p:spPr>
        <p:txBody>
          <a:bodyPr wrap="square">
            <a:spAutoFit/>
          </a:bodyPr>
          <a:lstStyle/>
          <a:p>
            <a:r>
              <a:rPr lang="en-GB" dirty="0"/>
              <a:t>Learners are worried to come into class due to their ethnic identity.</a:t>
            </a:r>
          </a:p>
          <a:p>
            <a:endParaRPr lang="en-GB" dirty="0" smtClean="0"/>
          </a:p>
          <a:p>
            <a:r>
              <a:rPr lang="en-GB" dirty="0" smtClean="0"/>
              <a:t>Community Leader:</a:t>
            </a:r>
          </a:p>
          <a:p>
            <a:endParaRPr lang="en-GB" dirty="0"/>
          </a:p>
          <a:p>
            <a:r>
              <a:rPr lang="en-GB" dirty="0" smtClean="0"/>
              <a:t>“They should have someone who understands</a:t>
            </a:r>
          </a:p>
          <a:p>
            <a:r>
              <a:rPr lang="en-GB" dirty="0" smtClean="0"/>
              <a:t>the way learners from other cultures are, someone that they can talk to, that won’t be prejudiced about other cultures.”</a:t>
            </a:r>
          </a:p>
        </p:txBody>
      </p:sp>
      <p:sp>
        <p:nvSpPr>
          <p:cNvPr id="3" name="Rectangle 2"/>
          <p:cNvSpPr/>
          <p:nvPr/>
        </p:nvSpPr>
        <p:spPr>
          <a:xfrm>
            <a:off x="467544" y="1484784"/>
            <a:ext cx="5220072" cy="2308324"/>
          </a:xfrm>
          <a:prstGeom prst="rect">
            <a:avLst/>
          </a:prstGeom>
        </p:spPr>
        <p:txBody>
          <a:bodyPr wrap="square">
            <a:spAutoFit/>
          </a:bodyPr>
          <a:lstStyle/>
          <a:p>
            <a:r>
              <a:rPr lang="en-GB" dirty="0"/>
              <a:t>“A fish only discovers its need for water when it is no longer in it.</a:t>
            </a:r>
          </a:p>
          <a:p>
            <a:r>
              <a:rPr lang="en-GB" dirty="0"/>
              <a:t>Our own culture is like water for the fish. It sustains us. We </a:t>
            </a:r>
            <a:r>
              <a:rPr lang="en-GB" dirty="0" smtClean="0"/>
              <a:t>live and </a:t>
            </a:r>
            <a:r>
              <a:rPr lang="en-GB" dirty="0"/>
              <a:t>breathe through it.”</a:t>
            </a:r>
          </a:p>
          <a:p>
            <a:endParaRPr lang="en-GB" dirty="0" smtClean="0"/>
          </a:p>
          <a:p>
            <a:r>
              <a:rPr lang="en-GB" dirty="0" smtClean="0"/>
              <a:t>by </a:t>
            </a:r>
            <a:r>
              <a:rPr lang="en-GB" dirty="0"/>
              <a:t>Stephanie </a:t>
            </a:r>
            <a:r>
              <a:rPr lang="en-GB" dirty="0" err="1"/>
              <a:t>Quappe</a:t>
            </a:r>
            <a:r>
              <a:rPr lang="en-GB" dirty="0"/>
              <a:t> and Giovanna </a:t>
            </a:r>
            <a:r>
              <a:rPr lang="en-GB" dirty="0" err="1"/>
              <a:t>Cantatore</a:t>
            </a:r>
            <a:endParaRPr lang="en-GB" dirty="0"/>
          </a:p>
          <a:p>
            <a:endParaRPr lang="en-GB" dirty="0" smtClean="0"/>
          </a:p>
          <a:p>
            <a:endParaRPr lang="en-GB" dirty="0"/>
          </a:p>
        </p:txBody>
      </p:sp>
      <p:pic>
        <p:nvPicPr>
          <p:cNvPr id="4"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99792" y="0"/>
            <a:ext cx="3167995" cy="14847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7" descr="C:\Users\UKonline\Desktop\Tara\S819.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7584" y="4005064"/>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0310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5447645"/>
          </a:xfrm>
          <a:prstGeom prst="rect">
            <a:avLst/>
          </a:prstGeom>
        </p:spPr>
        <p:txBody>
          <a:bodyPr wrap="square">
            <a:spAutoFit/>
          </a:bodyPr>
          <a:lstStyle/>
          <a:p>
            <a:pPr algn="ctr"/>
            <a:r>
              <a:rPr lang="en-GB" sz="3200" b="1" dirty="0" smtClean="0"/>
              <a:t>How do we manage cultural diversity?</a:t>
            </a:r>
          </a:p>
          <a:p>
            <a:pPr algn="ctr"/>
            <a:endParaRPr lang="en-GB" sz="3200" dirty="0" smtClean="0"/>
          </a:p>
          <a:p>
            <a:pPr algn="ctr"/>
            <a:endParaRPr lang="en-GB" sz="3200" dirty="0" smtClean="0"/>
          </a:p>
          <a:p>
            <a:pPr algn="ctr"/>
            <a:endParaRPr lang="en-GB" sz="2800" dirty="0" smtClean="0"/>
          </a:p>
          <a:p>
            <a:pPr algn="ctr"/>
            <a:endParaRPr lang="en-GB" sz="3200" dirty="0" smtClean="0"/>
          </a:p>
          <a:p>
            <a:pPr>
              <a:buFont typeface="Wingdings" pitchFamily="2" charset="2"/>
              <a:buChar char="Ø"/>
            </a:pPr>
            <a:r>
              <a:rPr lang="en-GB" sz="3200" dirty="0" smtClean="0"/>
              <a:t>We are generally aware that the first step in managing diversity is to recognise it and not to fear it.</a:t>
            </a:r>
          </a:p>
          <a:p>
            <a:pPr algn="ctr"/>
            <a:endParaRPr lang="en-GB" sz="3200" dirty="0" smtClean="0"/>
          </a:p>
          <a:p>
            <a:pPr algn="ctr"/>
            <a:endParaRPr lang="en-GB" sz="3200" dirty="0" smtClean="0"/>
          </a:p>
          <a:p>
            <a:pPr algn="ctr"/>
            <a:endParaRPr lang="en-GB" sz="3200" dirty="0" smtClean="0"/>
          </a:p>
          <a:p>
            <a:pPr algn="ctr"/>
            <a:endParaRPr lang="en-GB" sz="3200" dirty="0" smtClean="0"/>
          </a:p>
        </p:txBody>
      </p:sp>
      <p:sp>
        <p:nvSpPr>
          <p:cNvPr id="3" name="Rectangle 2"/>
          <p:cNvSpPr/>
          <p:nvPr/>
        </p:nvSpPr>
        <p:spPr>
          <a:xfrm>
            <a:off x="0" y="2551837"/>
            <a:ext cx="9144000" cy="7355860"/>
          </a:xfrm>
          <a:prstGeom prst="rect">
            <a:avLst/>
          </a:prstGeom>
        </p:spPr>
        <p:txBody>
          <a:bodyPr wrap="square">
            <a:spAutoFit/>
          </a:bodyPr>
          <a:lstStyle/>
          <a:p>
            <a:endParaRPr lang="en-GB" sz="2800" dirty="0" smtClean="0"/>
          </a:p>
          <a:p>
            <a:endParaRPr lang="en-GB" sz="2800" dirty="0" smtClean="0"/>
          </a:p>
          <a:p>
            <a:endParaRPr lang="en-GB" sz="3200" dirty="0" smtClean="0"/>
          </a:p>
          <a:p>
            <a:pPr>
              <a:buFont typeface="Wingdings" pitchFamily="2" charset="2"/>
              <a:buChar char="Ø"/>
            </a:pPr>
            <a:r>
              <a:rPr lang="en-GB" sz="3200" dirty="0" smtClean="0"/>
              <a:t>Admit that you don’t know. Knowing that we don’t know everything, that a situation does not make sense, that our assumptions may be wrong is part of the process of becoming culturally aware. Assume differences, not similarities.</a:t>
            </a:r>
          </a:p>
          <a:p>
            <a:endParaRPr lang="en-GB" sz="2800" dirty="0" smtClean="0"/>
          </a:p>
          <a:p>
            <a:endParaRPr lang="en-GB" sz="2800" dirty="0" smtClean="0"/>
          </a:p>
          <a:p>
            <a:endParaRPr lang="en-GB" sz="2800" dirty="0" smtClean="0"/>
          </a:p>
          <a:p>
            <a:endParaRPr lang="en-GB" sz="2800" dirty="0" smtClean="0"/>
          </a:p>
          <a:p>
            <a:endParaRPr lang="en-GB" sz="2800" dirty="0" smtClean="0"/>
          </a:p>
          <a:p>
            <a:endParaRPr lang="en-GB" sz="2800" dirty="0" smtClean="0"/>
          </a:p>
          <a:p>
            <a:endParaRPr lang="en-GB" sz="2800" dirty="0" smtClean="0"/>
          </a:p>
          <a:p>
            <a:endParaRPr lang="en-GB" sz="2800" dirty="0" smtClean="0"/>
          </a:p>
        </p:txBody>
      </p:sp>
      <p:sp>
        <p:nvSpPr>
          <p:cNvPr id="4" name="Rectangle 3"/>
          <p:cNvSpPr/>
          <p:nvPr/>
        </p:nvSpPr>
        <p:spPr>
          <a:xfrm>
            <a:off x="0" y="620688"/>
            <a:ext cx="9144000" cy="1077218"/>
          </a:xfrm>
          <a:prstGeom prst="rect">
            <a:avLst/>
          </a:prstGeom>
        </p:spPr>
        <p:txBody>
          <a:bodyPr wrap="square">
            <a:spAutoFit/>
          </a:bodyPr>
          <a:lstStyle/>
          <a:p>
            <a:pPr>
              <a:buFont typeface="Wingdings" pitchFamily="2" charset="2"/>
              <a:buChar char="Ø"/>
            </a:pPr>
            <a:r>
              <a:rPr lang="en-GB" sz="3200" dirty="0" smtClean="0"/>
              <a:t>Think  of ways of embedding the culture into your work and not viewing it as an add-on</a:t>
            </a:r>
            <a:endParaRPr lang="en-GB" sz="3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188</TotalTime>
  <Words>1074</Words>
  <Application>Microsoft Office PowerPoint</Application>
  <PresentationFormat>On-screen Show (4:3)</PresentationFormat>
  <Paragraphs>133</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UKonline</dc:creator>
  <cp:lastModifiedBy>Andrew Triganza Scott</cp:lastModifiedBy>
  <cp:revision>20</cp:revision>
  <dcterms:created xsi:type="dcterms:W3CDTF">2013-10-07T09:53:06Z</dcterms:created>
  <dcterms:modified xsi:type="dcterms:W3CDTF">2015-09-24T14:15:46Z</dcterms:modified>
</cp:coreProperties>
</file>