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50" r:id="rId3"/>
    <p:sldMasterId id="2147483651" r:id="rId4"/>
    <p:sldMasterId id="2147483652" r:id="rId5"/>
    <p:sldMasterId id="2147483653" r:id="rId6"/>
    <p:sldMasterId id="2147483654" r:id="rId7"/>
    <p:sldMasterId id="2147483655" r:id="rId8"/>
    <p:sldMasterId id="2147483657" r:id="rId9"/>
    <p:sldMasterId id="2147483658" r:id="rId10"/>
  </p:sldMasterIdLst>
  <p:notesMasterIdLst>
    <p:notesMasterId r:id="rId47"/>
  </p:notesMasterIdLst>
  <p:handoutMasterIdLst>
    <p:handoutMasterId r:id="rId48"/>
  </p:handoutMasterIdLst>
  <p:sldIdLst>
    <p:sldId id="256" r:id="rId11"/>
    <p:sldId id="414" r:id="rId12"/>
    <p:sldId id="415" r:id="rId13"/>
    <p:sldId id="361" r:id="rId14"/>
    <p:sldId id="257" r:id="rId15"/>
    <p:sldId id="362" r:id="rId16"/>
    <p:sldId id="363" r:id="rId17"/>
    <p:sldId id="367" r:id="rId18"/>
    <p:sldId id="258" r:id="rId19"/>
    <p:sldId id="368" r:id="rId20"/>
    <p:sldId id="369" r:id="rId21"/>
    <p:sldId id="370" r:id="rId22"/>
    <p:sldId id="371" r:id="rId23"/>
    <p:sldId id="260" r:id="rId24"/>
    <p:sldId id="372" r:id="rId25"/>
    <p:sldId id="264" r:id="rId26"/>
    <p:sldId id="263" r:id="rId27"/>
    <p:sldId id="265" r:id="rId28"/>
    <p:sldId id="266" r:id="rId29"/>
    <p:sldId id="267" r:id="rId30"/>
    <p:sldId id="268" r:id="rId31"/>
    <p:sldId id="269" r:id="rId32"/>
    <p:sldId id="276" r:id="rId33"/>
    <p:sldId id="401" r:id="rId34"/>
    <p:sldId id="402" r:id="rId35"/>
    <p:sldId id="403" r:id="rId36"/>
    <p:sldId id="404" r:id="rId37"/>
    <p:sldId id="333" r:id="rId38"/>
    <p:sldId id="407" r:id="rId39"/>
    <p:sldId id="408" r:id="rId40"/>
    <p:sldId id="409" r:id="rId41"/>
    <p:sldId id="339" r:id="rId42"/>
    <p:sldId id="337" r:id="rId43"/>
    <p:sldId id="334" r:id="rId44"/>
    <p:sldId id="413" r:id="rId45"/>
    <p:sldId id="358" r:id="rId46"/>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99AB"/>
    <a:srgbClr val="ADA194"/>
    <a:srgbClr val="1263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8" autoAdjust="0"/>
    <p:restoredTop sz="97152" autoAdjust="0"/>
  </p:normalViewPr>
  <p:slideViewPr>
    <p:cSldViewPr snapToGrid="0">
      <p:cViewPr varScale="1">
        <p:scale>
          <a:sx n="68" d="100"/>
          <a:sy n="68" d="100"/>
        </p:scale>
        <p:origin x="-14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1522"/>
    </p:cViewPr>
  </p:sorterViewPr>
  <p:notesViewPr>
    <p:cSldViewPr snapToGrid="0">
      <p:cViewPr>
        <p:scale>
          <a:sx n="66" d="100"/>
          <a:sy n="66" d="100"/>
        </p:scale>
        <p:origin x="-160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3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730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730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730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311FC29-A948-4462-95B6-DF34A0EB0011}" type="slidenum">
              <a:rPr lang="en-US"/>
              <a:pPr>
                <a:defRPr/>
              </a:pPr>
              <a:t>‹#›</a:t>
            </a:fld>
            <a:endParaRPr lang="en-US"/>
          </a:p>
        </p:txBody>
      </p:sp>
    </p:spTree>
    <p:extLst>
      <p:ext uri="{BB962C8B-B14F-4D97-AF65-F5344CB8AC3E}">
        <p14:creationId xmlns:p14="http://schemas.microsoft.com/office/powerpoint/2010/main" val="1308602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61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7" name="Rectangle 5"/>
          <p:cNvSpPr>
            <a:spLocks noGrp="1" noChangeArrowheads="1"/>
          </p:cNvSpPr>
          <p:nvPr>
            <p:ph type="body" sz="quarter" idx="3"/>
          </p:nvPr>
        </p:nvSpPr>
        <p:spPr bwMode="auto">
          <a:xfrm>
            <a:off x="914400" y="4572000"/>
            <a:ext cx="50292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61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61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C82F87C-9B5F-4B9C-94CB-F6A9940F6C1F}" type="slidenum">
              <a:rPr lang="en-US"/>
              <a:pPr>
                <a:defRPr/>
              </a:pPr>
              <a:t>‹#›</a:t>
            </a:fld>
            <a:endParaRPr lang="en-US"/>
          </a:p>
        </p:txBody>
      </p:sp>
    </p:spTree>
    <p:extLst>
      <p:ext uri="{BB962C8B-B14F-4D97-AF65-F5344CB8AC3E}">
        <p14:creationId xmlns:p14="http://schemas.microsoft.com/office/powerpoint/2010/main" val="3519132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D743B306-B983-486A-9285-2DCFCEFC7B20}" type="slidenum">
              <a:rPr lang="en-US" altLang="en-US" sz="1200" smtClean="0"/>
              <a:pPr eaLnBrk="1" hangingPunct="1"/>
              <a:t>1</a:t>
            </a:fld>
            <a:endParaRPr lang="en-US" altLang="en-US" sz="1200" smtClean="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E357A450-BAA5-46C2-97AF-D2C2C1B603CE}" type="slidenum">
              <a:rPr lang="en-US" altLang="en-US" sz="1200" smtClean="0"/>
              <a:pPr eaLnBrk="1" hangingPunct="1"/>
              <a:t>12</a:t>
            </a:fld>
            <a:endParaRPr lang="en-US" altLang="en-US" sz="1200" smtClean="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smtClean="0"/>
              <a:t>Short course manual page 12</a:t>
            </a:r>
          </a:p>
          <a:p>
            <a:pPr eaLnBrk="1" hangingPunct="1">
              <a:buFont typeface="Wingdings" pitchFamily="2" charset="2"/>
              <a:buChar char="§"/>
            </a:pPr>
            <a:r>
              <a:rPr lang="en-US" altLang="en-US" smtClean="0"/>
              <a:t>  emphasize parallel thinking….the process of all using the same hat at the same time to maximize the thinking power and help individuals switch their thinking from one mode to another</a:t>
            </a:r>
          </a:p>
          <a:p>
            <a:pPr eaLnBrk="1" hangingPunct="1"/>
            <a:endParaRPr lang="en-US" altLang="en-US" b="1" u="sng"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AD75CD53-BE8E-442C-9305-373B12322A8E}" type="slidenum">
              <a:rPr lang="en-US" altLang="en-US" sz="1200" smtClean="0"/>
              <a:pPr eaLnBrk="1" hangingPunct="1"/>
              <a:t>13</a:t>
            </a:fld>
            <a:endParaRPr lang="en-US" altLang="en-US" sz="1200" smtClean="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smtClean="0"/>
              <a:t>Page 12 continued</a:t>
            </a:r>
          </a:p>
          <a:p>
            <a:pPr eaLnBrk="1" hangingPunct="1"/>
            <a:r>
              <a:rPr lang="en-US" altLang="en-US" smtClean="0"/>
              <a:t>Explain how the diagram relates to Parallel Thinking.</a:t>
            </a:r>
          </a:p>
          <a:p>
            <a:pPr eaLnBrk="1" hangingPunct="1"/>
            <a:endParaRPr lang="en-CA" altLang="en-US" smtClean="0"/>
          </a:p>
          <a:p>
            <a:pPr eaLnBrk="1" hangingPunct="1"/>
            <a:endParaRPr lang="en-US" altLang="en-US" smtClean="0"/>
          </a:p>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72F6CA6D-5E38-401D-8289-A40FC276BD8D}" type="slidenum">
              <a:rPr lang="en-US" altLang="en-US" sz="1200" smtClean="0"/>
              <a:pPr eaLnBrk="1" hangingPunct="1"/>
              <a:t>14</a:t>
            </a:fld>
            <a:endParaRPr lang="en-US" altLang="en-US" sz="1200" smtClean="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smtClean="0"/>
              <a:t>Short course manual page 13</a:t>
            </a:r>
          </a:p>
          <a:p>
            <a:pPr eaLnBrk="1" hangingPunct="1">
              <a:buFont typeface="Wingdings" pitchFamily="2" charset="2"/>
              <a:buChar char="§"/>
            </a:pPr>
            <a:r>
              <a:rPr lang="en-US" altLang="en-US" smtClean="0"/>
              <a:t>This page explains the concept of the hats.  Highlight key points under each headline. </a:t>
            </a:r>
          </a:p>
          <a:p>
            <a:pPr eaLnBrk="1" hangingPunct="1">
              <a:buFont typeface="Wingdings" pitchFamily="2" charset="2"/>
              <a:buChar char="§"/>
            </a:pPr>
            <a:r>
              <a:rPr lang="en-US" altLang="en-US" u="sng" smtClean="0"/>
              <a:t>Six Hats</a:t>
            </a:r>
            <a:r>
              <a:rPr lang="en-US" altLang="en-US" smtClean="0"/>
              <a:t>: each a different color, each signals a different process, one mode at a time, change modes by changing hats</a:t>
            </a:r>
          </a:p>
          <a:p>
            <a:pPr eaLnBrk="1" hangingPunct="1">
              <a:buFont typeface="Wingdings" pitchFamily="2" charset="2"/>
              <a:buChar char="§"/>
            </a:pPr>
            <a:r>
              <a:rPr lang="en-US" altLang="en-US" u="sng" smtClean="0"/>
              <a:t>Powerful Tool</a:t>
            </a:r>
            <a:r>
              <a:rPr lang="en-US" altLang="en-US" smtClean="0"/>
              <a:t>: Golf clubs is one metaphor to show  the value of having several tools. So is carpentry—you could try to hammer with a saw, but it’s not easy. Need several tools.</a:t>
            </a:r>
          </a:p>
          <a:p>
            <a:pPr eaLnBrk="1" hangingPunct="1">
              <a:buFont typeface="Wingdings" pitchFamily="2" charset="2"/>
              <a:buChar char="§"/>
            </a:pPr>
            <a:r>
              <a:rPr lang="en-US" altLang="en-US" u="sng" smtClean="0"/>
              <a:t>Not Categories</a:t>
            </a:r>
            <a:r>
              <a:rPr lang="en-US" altLang="en-US" smtClean="0"/>
              <a:t>: Emphasize that the hats are modes of thinking.  We are not trying to categorize individuals.  Ask if anyone has taken Myers Briggs, where they are labeled an ENFP or ISTJ.  The Six Hats system  is different.  We should never refer to an individual as a black hat thinker or a red hat thinker.  We all have the ability to think in the six different modes, and we are trying to raise our skill level in all six modalities.</a:t>
            </a:r>
            <a:endParaRPr lang="en-CA" altLang="en-US" u="sng" smtClean="0"/>
          </a:p>
          <a:p>
            <a:pPr eaLnBrk="1" hangingPunct="1">
              <a:buFont typeface="Wingdings" pitchFamily="2" charset="2"/>
              <a:buChar char="§"/>
            </a:pPr>
            <a:r>
              <a:rPr lang="en-US" altLang="en-US" u="sng" smtClean="0"/>
              <a:t>Why Hats?</a:t>
            </a:r>
            <a:r>
              <a:rPr lang="en-US" altLang="en-US" smtClean="0"/>
              <a:t> In some cultures there is already a link—’Thinking caps.” Also in many cultures, hats indicate roles, like law enforcement, firefighters, health officials, etc. Hats are easy to put on and take off and they are worn over the thinking part of your body.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13058FFF-8496-4BF8-9A80-DCBCA3D5E4D3}" type="slidenum">
              <a:rPr lang="en-US" altLang="en-US" sz="1200" smtClean="0"/>
              <a:pPr eaLnBrk="1" hangingPunct="1"/>
              <a:t>15</a:t>
            </a:fld>
            <a:endParaRPr lang="en-US" altLang="en-US" sz="1200" smtClean="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smtClean="0"/>
              <a:t>Short course manual page 14</a:t>
            </a:r>
          </a:p>
          <a:p>
            <a:pPr eaLnBrk="1" hangingPunct="1">
              <a:buFont typeface="Wingdings" pitchFamily="2" charset="2"/>
              <a:buChar char="§"/>
            </a:pPr>
            <a:endParaRPr lang="en-US" altLang="en-US" b="1" u="sng" smtClean="0"/>
          </a:p>
          <a:p>
            <a:pPr eaLnBrk="1" hangingPunct="1">
              <a:buFont typeface="Wingdings" pitchFamily="2" charset="2"/>
              <a:buChar char="§"/>
            </a:pPr>
            <a:r>
              <a:rPr lang="en-US" altLang="en-US" smtClean="0"/>
              <a:t>  You can choose to show the video of Edward describing briefly each of the hats,  or you can show the slides introducing each of the hats (see next six slides). </a:t>
            </a:r>
          </a:p>
          <a:p>
            <a:pPr eaLnBrk="1" hangingPunct="1">
              <a:buFont typeface="Wingdings" pitchFamily="2" charset="2"/>
              <a:buChar char="§"/>
            </a:pPr>
            <a:r>
              <a:rPr lang="en-US" altLang="en-US" smtClean="0"/>
              <a:t>  Ask which two hats participants feel most comfortable wearing, have them each share their preferred hats and talk about the learning…I.e., we are all different, it is good to have a mix on a team, we all have the ability to use the six modes effectively</a:t>
            </a:r>
          </a:p>
          <a:p>
            <a:pPr eaLnBrk="1" hangingPunct="1"/>
            <a:endParaRPr lang="en-CA" altLang="en-US" smtClean="0"/>
          </a:p>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809417FD-63B6-47CE-B1B3-8410A31A131B}" type="slidenum">
              <a:rPr lang="en-US" altLang="en-US" sz="1200" smtClean="0"/>
              <a:pPr eaLnBrk="1" hangingPunct="1"/>
              <a:t>16</a:t>
            </a:fld>
            <a:endParaRPr lang="en-US" altLang="en-US" sz="1200" smtClean="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u="sng" smtClean="0"/>
              <a:t>Short course manual</a:t>
            </a:r>
            <a:r>
              <a:rPr lang="en-US" altLang="en-US" smtClean="0"/>
              <a:t> </a:t>
            </a:r>
            <a:r>
              <a:rPr lang="en-US" altLang="en-US" sz="1400" b="1" u="sng" smtClean="0"/>
              <a:t>Page 14, overview</a:t>
            </a:r>
          </a:p>
          <a:p>
            <a:pPr eaLnBrk="1" hangingPunct="1"/>
            <a:r>
              <a:rPr lang="en-US" altLang="en-US" smtClean="0"/>
              <a:t>Use this and the next five sides to support a brief overview. After these slides, you’ll find slides covering each hat in more detail.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3E188D9F-CF1A-45F6-93B4-120CCA176EA8}" type="slidenum">
              <a:rPr lang="en-US" altLang="en-US" sz="1200" smtClean="0"/>
              <a:pPr eaLnBrk="1" hangingPunct="1"/>
              <a:t>17</a:t>
            </a:fld>
            <a:endParaRPr lang="en-US" altLang="en-US" sz="1200" smtClean="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smtClean="0"/>
              <a:t>Short course manual</a:t>
            </a:r>
            <a:r>
              <a:rPr lang="en-US" altLang="en-US" smtClean="0"/>
              <a:t> </a:t>
            </a:r>
            <a:r>
              <a:rPr lang="en-US" altLang="en-US" b="1" u="sng" smtClean="0"/>
              <a:t>Page 14, overview</a:t>
            </a:r>
          </a:p>
          <a:p>
            <a:pPr eaLnBrk="1" hangingPunct="1"/>
            <a:r>
              <a:rPr lang="en-US" altLang="en-US" smtClean="0"/>
              <a:t>O.P.V. is a CoRT tool that has been introduced to broaden the scan of the white hat. You can do an O.P.V. any time, by itself or under several hats. White Hat O.P.V. will look for any information we have about what other people actually think, or what we need to find out about their views.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03948209-BDBD-4713-BC9C-2DBA00041781}" type="slidenum">
              <a:rPr lang="en-US" altLang="en-US" sz="1200" smtClean="0"/>
              <a:pPr eaLnBrk="1" hangingPunct="1"/>
              <a:t>18</a:t>
            </a:fld>
            <a:endParaRPr lang="en-US" altLang="en-US" sz="1200" smtClean="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u="sng" smtClean="0"/>
              <a:t>Short course manual</a:t>
            </a:r>
            <a:r>
              <a:rPr lang="en-US" altLang="en-US" smtClean="0"/>
              <a:t> </a:t>
            </a:r>
            <a:r>
              <a:rPr lang="en-US" altLang="en-US" sz="1400" b="1" u="sng" smtClean="0"/>
              <a:t>Page 14, overview</a:t>
            </a:r>
          </a:p>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254BDF8F-407C-4CBB-BF27-830B6F43CB95}" type="slidenum">
              <a:rPr lang="en-US" altLang="en-US" sz="1200" smtClean="0"/>
              <a:pPr eaLnBrk="1" hangingPunct="1"/>
              <a:t>19</a:t>
            </a:fld>
            <a:endParaRPr lang="en-US" altLang="en-US" sz="1200" smtClean="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u="sng" smtClean="0"/>
              <a:t>Short course manual</a:t>
            </a:r>
            <a:r>
              <a:rPr lang="en-US" altLang="en-US" smtClean="0"/>
              <a:t> </a:t>
            </a:r>
            <a:r>
              <a:rPr lang="en-US" altLang="en-US" sz="1400" b="1" u="sng" smtClean="0"/>
              <a:t>Page 14, overview</a:t>
            </a:r>
          </a:p>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57677D13-6D92-4296-9614-CB96276E356A}" type="slidenum">
              <a:rPr lang="en-US" altLang="en-US" sz="1200" smtClean="0"/>
              <a:pPr eaLnBrk="1" hangingPunct="1"/>
              <a:t>20</a:t>
            </a:fld>
            <a:endParaRPr lang="en-US" altLang="en-US" sz="1200" smtClean="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u="sng" smtClean="0"/>
              <a:t>Short course manual</a:t>
            </a:r>
            <a:r>
              <a:rPr lang="en-US" altLang="en-US" smtClean="0"/>
              <a:t> </a:t>
            </a:r>
            <a:r>
              <a:rPr lang="en-US" altLang="en-US" sz="1400" b="1" u="sng" smtClean="0"/>
              <a:t>Page 14, overview</a:t>
            </a:r>
          </a:p>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4F6D0787-3423-41E2-9D42-C0C71A46616C}" type="slidenum">
              <a:rPr lang="en-US" altLang="en-US" sz="1200" smtClean="0"/>
              <a:pPr eaLnBrk="1" hangingPunct="1"/>
              <a:t>21</a:t>
            </a:fld>
            <a:endParaRPr lang="en-US" altLang="en-US" sz="1200" smtClean="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u="sng" smtClean="0"/>
              <a:t>Short course manual</a:t>
            </a:r>
            <a:r>
              <a:rPr lang="en-US" altLang="en-US" smtClean="0"/>
              <a:t> </a:t>
            </a:r>
            <a:r>
              <a:rPr lang="en-US" altLang="en-US" sz="1400" b="1" u="sng" smtClean="0"/>
              <a:t>Page 14, overview</a:t>
            </a:r>
          </a:p>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FA866041-D617-4847-9D3F-013C34424A9D}" type="slidenum">
              <a:rPr lang="en-US" altLang="en-US" sz="1200" smtClean="0"/>
              <a:pPr eaLnBrk="1" hangingPunct="1"/>
              <a:t>4</a:t>
            </a:fld>
            <a:endParaRPr lang="en-US" altLang="en-US" sz="1200"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smtClean="0"/>
              <a:t>Short course manual pages 4 &amp; 5</a:t>
            </a:r>
          </a:p>
          <a:p>
            <a:pPr eaLnBrk="1" hangingPunct="1"/>
            <a:r>
              <a:rPr lang="en-US" altLang="en-US" smtClean="0"/>
              <a:t>Dr. de Bono</a:t>
            </a:r>
          </a:p>
          <a:p>
            <a:pPr eaLnBrk="1" hangingPunct="1">
              <a:buFont typeface="Wingdings" pitchFamily="2" charset="2"/>
              <a:buChar char="§"/>
            </a:pPr>
            <a:r>
              <a:rPr lang="en-US" altLang="en-US" smtClean="0"/>
              <a:t>  has doctorates in endocrinology, philosophy and psychology.</a:t>
            </a:r>
          </a:p>
          <a:p>
            <a:pPr eaLnBrk="1" hangingPunct="1">
              <a:buFont typeface="Wingdings" pitchFamily="2" charset="2"/>
              <a:buChar char="§"/>
            </a:pPr>
            <a:r>
              <a:rPr lang="en-US" altLang="en-US" smtClean="0"/>
              <a:t>  created the term Lateral Thinking and the tools to help people think Laterally </a:t>
            </a:r>
          </a:p>
          <a:p>
            <a:pPr eaLnBrk="1" hangingPunct="1">
              <a:buFont typeface="Wingdings" pitchFamily="2" charset="2"/>
              <a:buChar char="§"/>
            </a:pPr>
            <a:r>
              <a:rPr lang="en-US" altLang="en-US" smtClean="0"/>
              <a:t> wrote </a:t>
            </a:r>
            <a:r>
              <a:rPr lang="en-US" altLang="en-US" i="1" smtClean="0"/>
              <a:t>Mechanism of the Mind</a:t>
            </a:r>
            <a:r>
              <a:rPr lang="en-US" altLang="en-US" smtClean="0"/>
              <a:t> in 1969 showing how the brain works as a self organizing system</a:t>
            </a:r>
          </a:p>
          <a:p>
            <a:pPr eaLnBrk="1" hangingPunct="1">
              <a:buFont typeface="Wingdings" pitchFamily="2" charset="2"/>
              <a:buChar char="§"/>
            </a:pPr>
            <a:r>
              <a:rPr lang="en-US" altLang="en-US" smtClean="0"/>
              <a:t>  developed a program for children called </a:t>
            </a:r>
            <a:r>
              <a:rPr lang="en-US" altLang="en-US" i="1" smtClean="0"/>
              <a:t>CORT </a:t>
            </a:r>
            <a:r>
              <a:rPr lang="en-US" altLang="en-US" smtClean="0"/>
              <a:t>(cognitive research trust) that is taught in some countries by law an hour a day.</a:t>
            </a:r>
          </a:p>
          <a:p>
            <a:pPr eaLnBrk="1" hangingPunct="1">
              <a:buFont typeface="Wingdings" pitchFamily="2" charset="2"/>
              <a:buChar char="§"/>
            </a:pPr>
            <a:r>
              <a:rPr lang="en-US" altLang="en-US" smtClean="0"/>
              <a:t>  created Six Hats, a program on the school curriculum on Australia and Singapore</a:t>
            </a:r>
          </a:p>
          <a:p>
            <a:pPr eaLnBrk="1" hangingPunct="1">
              <a:buFont typeface="Wingdings" pitchFamily="2" charset="2"/>
              <a:buChar char="§"/>
            </a:pPr>
            <a:r>
              <a:rPr lang="en-US" altLang="en-US" smtClean="0"/>
              <a:t>  most popular books are </a:t>
            </a:r>
            <a:r>
              <a:rPr lang="en-US" altLang="en-US" i="1" smtClean="0"/>
              <a:t>Six Thinking Hats, Lateral Thinking</a:t>
            </a:r>
            <a:r>
              <a:rPr lang="en-US" altLang="en-US" smtClean="0"/>
              <a:t> and </a:t>
            </a:r>
            <a:r>
              <a:rPr lang="en-US" altLang="en-US" i="1" smtClean="0"/>
              <a:t>Serious Creativity</a:t>
            </a:r>
          </a:p>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4EB172CE-204C-4D1B-8F03-F018BCF0836C}" type="slidenum">
              <a:rPr lang="en-US" altLang="en-US" sz="1200" smtClean="0"/>
              <a:pPr eaLnBrk="1" hangingPunct="1"/>
              <a:t>22</a:t>
            </a:fld>
            <a:endParaRPr lang="en-US" altLang="en-US" sz="1200" smtClean="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smtClean="0"/>
              <a:t>Short course manual page 15 exercise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215EDB69-664D-4ABC-B8B7-E64BB4FE9F87}" type="slidenum">
              <a:rPr lang="en-US" altLang="en-US" sz="1200" smtClean="0"/>
              <a:pPr eaLnBrk="1" hangingPunct="1"/>
              <a:t>23</a:t>
            </a:fld>
            <a:endParaRPr lang="en-US" altLang="en-US" sz="1200" smtClean="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u="sng" smtClean="0"/>
              <a:t>Short course manual page 15 exercise continued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1A611309-6142-415A-9373-F9244096CEFD}" type="slidenum">
              <a:rPr lang="en-US" altLang="en-US" sz="1200" smtClean="0"/>
              <a:pPr eaLnBrk="1" hangingPunct="1"/>
              <a:t>24</a:t>
            </a:fld>
            <a:endParaRPr lang="en-US" altLang="en-US" sz="1200" smtClean="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u="sng" smtClean="0"/>
              <a:t>Short course manual, page 44</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573C92D5-2DAA-4C7B-B46A-9B2A3D32FE89}" type="slidenum">
              <a:rPr lang="en-US" altLang="en-US" sz="1200" smtClean="0"/>
              <a:pPr eaLnBrk="1" hangingPunct="1"/>
              <a:t>25</a:t>
            </a:fld>
            <a:endParaRPr lang="en-US" altLang="en-US" sz="1200" smtClean="0"/>
          </a:p>
        </p:txBody>
      </p:sp>
      <p:sp>
        <p:nvSpPr>
          <p:cNvPr id="72707" name="Rectangle 2"/>
          <p:cNvSpPr>
            <a:spLocks noChangeArrowheads="1" noTextEdit="1"/>
          </p:cNvSpPr>
          <p:nvPr>
            <p:ph type="sldImg"/>
          </p:nvPr>
        </p:nvSpPr>
        <p:spPr>
          <a:solidFill>
            <a:srgbClr val="FFFFFF"/>
          </a:solidFill>
          <a:ln/>
        </p:spPr>
      </p:sp>
      <p:sp>
        <p:nvSpPr>
          <p:cNvPr id="72708" name="Rectangle 3"/>
          <p:cNvSpPr>
            <a:spLocks noChangeArrowheads="1"/>
          </p:cNvSpPr>
          <p:nvPr>
            <p:ph type="body" idx="1"/>
          </p:nvPr>
        </p:nvSpPr>
        <p:spPr>
          <a:xfrm>
            <a:off x="1143000" y="4648200"/>
            <a:ext cx="4800600" cy="4114800"/>
          </a:xfrm>
          <a:solidFill>
            <a:srgbClr val="FFFFFF"/>
          </a:solidFill>
          <a:ln>
            <a:solidFill>
              <a:srgbClr val="000000"/>
            </a:solidFill>
          </a:ln>
        </p:spPr>
        <p:txBody>
          <a:bodyPr/>
          <a:lstStyle/>
          <a:p>
            <a:pPr eaLnBrk="1" hangingPunct="1"/>
            <a:r>
              <a:rPr lang="en-US" altLang="en-US" sz="1400" b="1" u="sng" smtClean="0"/>
              <a:t>Short course manual, page 50</a:t>
            </a:r>
            <a:endParaRPr lang="en-US" altLang="en-US" smtClean="0"/>
          </a:p>
          <a:p>
            <a:pPr eaLnBrk="1" hangingPunct="1">
              <a:buFont typeface="Wingdings" pitchFamily="2" charset="2"/>
              <a:buChar char="§"/>
            </a:pPr>
            <a:endParaRPr lang="en-US" altLang="en-US" smtClean="0"/>
          </a:p>
          <a:p>
            <a:pPr eaLnBrk="1" hangingPunct="1">
              <a:buFont typeface="Wingdings" pitchFamily="2" charset="2"/>
              <a:buChar char="§"/>
            </a:pPr>
            <a:r>
              <a:rPr lang="en-US" altLang="en-US" smtClean="0"/>
              <a:t>  Conversational use is less common, and usually used by those who are very familiar with the hats. </a:t>
            </a:r>
          </a:p>
          <a:p>
            <a:pPr eaLnBrk="1" hangingPunct="1">
              <a:buFont typeface="Wingdings" pitchFamily="2" charset="2"/>
              <a:buChar char="§"/>
            </a:pPr>
            <a:r>
              <a:rPr lang="en-US" altLang="en-US" smtClean="0"/>
              <a:t>  Conversational use of the hats is valuable in helping to get people to think collaboratively, to get thinking out of a rut, to signal a thinking mode that  you are about to use, and more. </a:t>
            </a:r>
            <a:endParaRPr lang="en-CA"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5BE3EE2E-F189-4ED2-AA0F-0F0C1496ADB1}" type="slidenum">
              <a:rPr lang="en-US" altLang="en-US" sz="1200" smtClean="0"/>
              <a:pPr eaLnBrk="1" hangingPunct="1"/>
              <a:t>26</a:t>
            </a:fld>
            <a:endParaRPr lang="en-US" altLang="en-US" sz="1200" smtClean="0"/>
          </a:p>
        </p:txBody>
      </p:sp>
      <p:sp>
        <p:nvSpPr>
          <p:cNvPr id="73731" name="Rectangle 2"/>
          <p:cNvSpPr>
            <a:spLocks noChangeArrowheads="1" noTextEdit="1"/>
          </p:cNvSpPr>
          <p:nvPr>
            <p:ph type="sldImg"/>
          </p:nvPr>
        </p:nvSpPr>
        <p:spPr>
          <a:solidFill>
            <a:srgbClr val="FFFFFF"/>
          </a:solidFill>
          <a:ln/>
        </p:spPr>
      </p:sp>
      <p:sp>
        <p:nvSpPr>
          <p:cNvPr id="73732" name="Rectangle 3"/>
          <p:cNvSpPr>
            <a:spLocks noChangeArrowheads="1"/>
          </p:cNvSpPr>
          <p:nvPr>
            <p:ph type="body" idx="1"/>
          </p:nvPr>
        </p:nvSpPr>
        <p:spPr>
          <a:xfrm>
            <a:off x="1143000" y="4572000"/>
            <a:ext cx="4953000" cy="4114800"/>
          </a:xfrm>
          <a:solidFill>
            <a:srgbClr val="FFFFFF"/>
          </a:solidFill>
          <a:ln>
            <a:solidFill>
              <a:srgbClr val="000000"/>
            </a:solidFill>
          </a:ln>
        </p:spPr>
        <p:txBody>
          <a:bodyPr/>
          <a:lstStyle/>
          <a:p>
            <a:pPr eaLnBrk="1" hangingPunct="1"/>
            <a:r>
              <a:rPr lang="en-US" altLang="en-US" sz="1400" b="1" u="sng" smtClean="0"/>
              <a:t>Short Course manual, page 51</a:t>
            </a:r>
            <a:endParaRPr lang="en-US" altLang="en-US" smtClean="0"/>
          </a:p>
          <a:p>
            <a:pPr eaLnBrk="1" hangingPunct="1"/>
            <a:endParaRPr lang="en-US" altLang="en-US" smtClean="0"/>
          </a:p>
          <a:p>
            <a:pPr eaLnBrk="1" hangingPunct="1">
              <a:buFont typeface="Wingdings" pitchFamily="2" charset="2"/>
              <a:buChar char="§"/>
            </a:pPr>
            <a:r>
              <a:rPr lang="en-US" altLang="en-US" smtClean="0"/>
              <a:t> This is a sobering statistic.  Time is money! </a:t>
            </a:r>
          </a:p>
          <a:p>
            <a:pPr eaLnBrk="1" hangingPunct="1">
              <a:buFont typeface="Wingdings" pitchFamily="2" charset="2"/>
              <a:buChar char="§"/>
            </a:pPr>
            <a:r>
              <a:rPr lang="en-US" altLang="en-US" smtClean="0"/>
              <a:t> Ask the group to raise their hands if they spend 20%, 30 %, etc. time in meetings to illustrate how meeting oriented our culture is.</a:t>
            </a:r>
            <a:endParaRPr lang="en-CA"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3DD56653-B0C7-406A-B4EC-33C2B066E12A}" type="slidenum">
              <a:rPr lang="en-US" altLang="en-US" sz="1200" smtClean="0"/>
              <a:pPr eaLnBrk="1" hangingPunct="1"/>
              <a:t>27</a:t>
            </a:fld>
            <a:endParaRPr lang="en-US" altLang="en-US" sz="1200" smtClean="0"/>
          </a:p>
        </p:txBody>
      </p:sp>
      <p:sp>
        <p:nvSpPr>
          <p:cNvPr id="74755" name="Rectangle 2"/>
          <p:cNvSpPr>
            <a:spLocks noChangeArrowheads="1" noTextEdit="1"/>
          </p:cNvSpPr>
          <p:nvPr>
            <p:ph type="sldImg"/>
          </p:nvPr>
        </p:nvSpPr>
        <p:spPr>
          <a:solidFill>
            <a:srgbClr val="FFFFFF"/>
          </a:solidFill>
          <a:ln/>
        </p:spPr>
      </p:sp>
      <p:sp>
        <p:nvSpPr>
          <p:cNvPr id="74756" name="Rectangle 3"/>
          <p:cNvSpPr>
            <a:spLocks noChangeArrowheads="1"/>
          </p:cNvSpPr>
          <p:nvPr>
            <p:ph type="body" idx="1"/>
          </p:nvPr>
        </p:nvSpPr>
        <p:spPr>
          <a:xfrm>
            <a:off x="1066800" y="4572000"/>
            <a:ext cx="4724400" cy="4114800"/>
          </a:xfrm>
          <a:solidFill>
            <a:srgbClr val="FFFFFF"/>
          </a:solidFill>
          <a:ln>
            <a:solidFill>
              <a:srgbClr val="000000"/>
            </a:solidFill>
          </a:ln>
        </p:spPr>
        <p:txBody>
          <a:bodyPr/>
          <a:lstStyle/>
          <a:p>
            <a:pPr eaLnBrk="1" hangingPunct="1"/>
            <a:r>
              <a:rPr lang="en-US" altLang="en-US" sz="1400" b="1" u="sng" smtClean="0"/>
              <a:t>Short Course manual, page 51</a:t>
            </a:r>
            <a:endParaRPr lang="en-US" altLang="en-US" smtClean="0"/>
          </a:p>
          <a:p>
            <a:pPr eaLnBrk="1" hangingPunct="1"/>
            <a:endParaRPr lang="en-US" altLang="en-US" smtClean="0"/>
          </a:p>
          <a:p>
            <a:pPr eaLnBrk="1" hangingPunct="1">
              <a:buFont typeface="Wingdings" pitchFamily="2" charset="2"/>
              <a:buChar char="§"/>
            </a:pPr>
            <a:r>
              <a:rPr lang="en-US" altLang="en-US" smtClean="0"/>
              <a:t>  Emphasize that many organizations have reaped huge benefits running their meetings using the hats.</a:t>
            </a:r>
          </a:p>
          <a:p>
            <a:pPr eaLnBrk="1" hangingPunct="1"/>
            <a:endParaRPr lang="en-CA"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3635667F-B897-4A74-8256-954FE1577721}" type="slidenum">
              <a:rPr lang="en-US" altLang="en-US" sz="1200" smtClean="0"/>
              <a:pPr eaLnBrk="1" hangingPunct="1"/>
              <a:t>28</a:t>
            </a:fld>
            <a:endParaRPr lang="en-US" altLang="en-US" sz="1200" smtClean="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xfrm>
            <a:off x="914400" y="5003800"/>
            <a:ext cx="5029200" cy="345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b="1" u="sng" smtClean="0"/>
          </a:p>
          <a:p>
            <a:pPr eaLnBrk="1" hangingPunct="1"/>
            <a:r>
              <a:rPr lang="en-US" altLang="en-US" sz="1400" b="1" u="sng" smtClean="0"/>
              <a:t>Short course manual, pages 57 &amp; 58</a:t>
            </a:r>
          </a:p>
          <a:p>
            <a:pPr eaLnBrk="1" hangingPunct="1">
              <a:buFontTx/>
              <a:buChar char="•"/>
            </a:pPr>
            <a:r>
              <a:rPr lang="en-US" altLang="en-US" smtClean="0"/>
              <a:t>  In this next segment we will focus on expanding the green hat. Two lateral thinking tools will be introduced to help us generate more ideas.</a:t>
            </a:r>
          </a:p>
          <a:p>
            <a:pPr eaLnBrk="1" hangingPunct="1">
              <a:buFont typeface="Wingdings" pitchFamily="2" charset="2"/>
              <a:buChar char="§"/>
            </a:pPr>
            <a:r>
              <a:rPr lang="en-US" altLang="en-US" smtClean="0"/>
              <a:t>  These tools help us to move laterally, or sideways, to escape from our routine thinking patterns and open up new connections.</a:t>
            </a:r>
          </a:p>
          <a:p>
            <a:pPr eaLnBrk="1" hangingPunct="1">
              <a:buFont typeface="Wingdings" pitchFamily="2" charset="2"/>
              <a:buChar char="§"/>
            </a:pPr>
            <a:r>
              <a:rPr lang="en-US" altLang="en-US" smtClean="0"/>
              <a:t>  The letter from Edward lays the groundwork for the tools.</a:t>
            </a:r>
          </a:p>
          <a:p>
            <a:pPr eaLnBrk="1" hangingPunct="1"/>
            <a:endParaRPr lang="en-US" altLang="en-US" sz="1400" b="1" u="sng"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3ED4BD41-303C-4429-8996-3FBAAC27CE7B}" type="slidenum">
              <a:rPr lang="en-US" altLang="en-US" sz="1200" smtClean="0"/>
              <a:pPr eaLnBrk="1" hangingPunct="1"/>
              <a:t>29</a:t>
            </a:fld>
            <a:endParaRPr lang="en-US" altLang="en-US" sz="1200" smtClean="0"/>
          </a:p>
        </p:txBody>
      </p:sp>
      <p:sp>
        <p:nvSpPr>
          <p:cNvPr id="76803" name="Rectangle 2"/>
          <p:cNvSpPr>
            <a:spLocks noChangeArrowheads="1" noTextEdit="1"/>
          </p:cNvSpPr>
          <p:nvPr>
            <p:ph type="sldImg"/>
          </p:nvPr>
        </p:nvSpPr>
        <p:spPr>
          <a:xfrm>
            <a:off x="1146175" y="685800"/>
            <a:ext cx="4567238" cy="3427413"/>
          </a:xfrm>
          <a:solidFill>
            <a:srgbClr val="FFFFFF"/>
          </a:solidFill>
          <a:ln/>
        </p:spPr>
      </p:sp>
      <p:sp>
        <p:nvSpPr>
          <p:cNvPr id="76804" name="Rectangle 3"/>
          <p:cNvSpPr>
            <a:spLocks noChangeArrowheads="1"/>
          </p:cNvSpPr>
          <p:nvPr>
            <p:ph type="body" idx="1"/>
          </p:nvPr>
        </p:nvSpPr>
        <p:spPr>
          <a:xfrm>
            <a:off x="1219200" y="4648200"/>
            <a:ext cx="4572000" cy="4114800"/>
          </a:xfrm>
          <a:solidFill>
            <a:srgbClr val="FFFFFF"/>
          </a:solidFill>
          <a:ln>
            <a:solidFill>
              <a:srgbClr val="000000"/>
            </a:solidFill>
          </a:ln>
        </p:spPr>
        <p:txBody>
          <a:bodyPr/>
          <a:lstStyle/>
          <a:p>
            <a:pPr eaLnBrk="1" hangingPunct="1">
              <a:buFont typeface="Wingdings" pitchFamily="2" charset="2"/>
              <a:buChar char="§"/>
            </a:pPr>
            <a:r>
              <a:rPr lang="en-US" altLang="en-US" smtClean="0"/>
              <a:t>The brain is not set up to be creative. 97% of our time is spent in routine patterned activity.  </a:t>
            </a:r>
          </a:p>
          <a:p>
            <a:pPr eaLnBrk="1" hangingPunct="1">
              <a:buFont typeface="Wingdings" pitchFamily="2" charset="2"/>
              <a:buChar char="§"/>
            </a:pPr>
            <a:r>
              <a:rPr lang="en-US" altLang="en-US" smtClean="0"/>
              <a:t>  We need to very deliberately challenge the status quo with a view to doing things differently and better.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1DDA3219-F56D-460A-90DB-0C22C68940F7}" type="slidenum">
              <a:rPr lang="en-US" altLang="en-US" sz="1200" smtClean="0"/>
              <a:pPr eaLnBrk="1" hangingPunct="1"/>
              <a:t>30</a:t>
            </a:fld>
            <a:endParaRPr lang="en-US" altLang="en-US" sz="1200" smtClean="0"/>
          </a:p>
        </p:txBody>
      </p:sp>
      <p:sp>
        <p:nvSpPr>
          <p:cNvPr id="77827" name="Rectangle 2"/>
          <p:cNvSpPr>
            <a:spLocks noChangeArrowheads="1" noTextEdit="1"/>
          </p:cNvSpPr>
          <p:nvPr>
            <p:ph type="sldImg"/>
          </p:nvPr>
        </p:nvSpPr>
        <p:spPr>
          <a:xfrm>
            <a:off x="1146175" y="685800"/>
            <a:ext cx="4567238" cy="3427413"/>
          </a:xfrm>
          <a:solidFill>
            <a:srgbClr val="FFFFFF"/>
          </a:solidFill>
          <a:ln/>
        </p:spPr>
      </p:sp>
      <p:sp>
        <p:nvSpPr>
          <p:cNvPr id="77828" name="Rectangle 3"/>
          <p:cNvSpPr>
            <a:spLocks noChangeArrowheads="1"/>
          </p:cNvSpPr>
          <p:nvPr>
            <p:ph type="body" idx="1"/>
          </p:nvPr>
        </p:nvSpPr>
        <p:spPr>
          <a:xfrm>
            <a:off x="1104900" y="4876800"/>
            <a:ext cx="4648200" cy="4114800"/>
          </a:xfrm>
          <a:solidFill>
            <a:srgbClr val="FFFFFF"/>
          </a:solidFill>
          <a:ln>
            <a:solidFill>
              <a:srgbClr val="000000"/>
            </a:solidFill>
          </a:ln>
        </p:spPr>
        <p:txBody>
          <a:bodyPr/>
          <a:lstStyle/>
          <a:p>
            <a:pPr eaLnBrk="1" hangingPunct="1">
              <a:buFont typeface="Wingdings" pitchFamily="2" charset="2"/>
              <a:buChar char="§"/>
            </a:pPr>
            <a:r>
              <a:rPr lang="en-US" altLang="en-US" smtClean="0"/>
              <a:t>  Edward de Bono has created tools that help us to cross patterns  and spark new ideas.</a:t>
            </a:r>
          </a:p>
          <a:p>
            <a:pPr eaLnBrk="1" hangingPunct="1">
              <a:buFont typeface="Wingdings" pitchFamily="2" charset="2"/>
              <a:buChar char="§"/>
            </a:pPr>
            <a:r>
              <a:rPr lang="en-US" altLang="en-US" smtClean="0"/>
              <a:t>  We must always assume that there is more than one right answer in any given situation.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1853AD15-188E-46C6-AAA8-3CD73DE064DE}" type="slidenum">
              <a:rPr lang="en-US" altLang="en-US" sz="1200" smtClean="0"/>
              <a:pPr eaLnBrk="1" hangingPunct="1"/>
              <a:t>31</a:t>
            </a:fld>
            <a:endParaRPr lang="en-US" altLang="en-US" sz="1200" smtClean="0"/>
          </a:p>
        </p:txBody>
      </p:sp>
      <p:sp>
        <p:nvSpPr>
          <p:cNvPr id="78851" name="Rectangle 2"/>
          <p:cNvSpPr>
            <a:spLocks noChangeArrowheads="1" noTextEdit="1"/>
          </p:cNvSpPr>
          <p:nvPr>
            <p:ph type="sldImg"/>
          </p:nvPr>
        </p:nvSpPr>
        <p:spPr>
          <a:xfrm>
            <a:off x="1146175" y="685800"/>
            <a:ext cx="4567238" cy="3427413"/>
          </a:xfrm>
          <a:solidFill>
            <a:srgbClr val="FFFFFF"/>
          </a:solidFill>
          <a:ln/>
        </p:spPr>
      </p:sp>
      <p:sp>
        <p:nvSpPr>
          <p:cNvPr id="78852" name="Rectangle 3"/>
          <p:cNvSpPr>
            <a:spLocks noChangeArrowheads="1"/>
          </p:cNvSpPr>
          <p:nvPr>
            <p:ph type="body" idx="1"/>
          </p:nvPr>
        </p:nvSpPr>
        <p:spPr>
          <a:xfrm>
            <a:off x="1219200" y="4648200"/>
            <a:ext cx="4572000" cy="4114800"/>
          </a:xfrm>
          <a:solidFill>
            <a:srgbClr val="FFFFFF"/>
          </a:solidFill>
          <a:ln>
            <a:solidFill>
              <a:srgbClr val="000000"/>
            </a:solidFill>
          </a:ln>
        </p:spPr>
        <p:txBody>
          <a:bodyPr/>
          <a:lstStyle/>
          <a:p>
            <a:pPr eaLnBrk="1" hangingPunct="1">
              <a:buFont typeface="Wingdings" pitchFamily="2" charset="2"/>
              <a:buChar char="§"/>
            </a:pPr>
            <a:r>
              <a:rPr lang="en-US" altLang="en-US" smtClean="0"/>
              <a:t>  Concept Extraction is the most fundamental of all the lateral tools.</a:t>
            </a:r>
          </a:p>
          <a:p>
            <a:pPr eaLnBrk="1" hangingPunct="1">
              <a:buFont typeface="Wingdings" pitchFamily="2" charset="2"/>
              <a:buChar char="§"/>
            </a:pPr>
            <a:r>
              <a:rPr lang="en-US" altLang="en-US" smtClean="0"/>
              <a:t>  The tool helps us to identify concepts at the heart of ideas and use the concepts to create further ideas in multiple directions.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0D8A59D1-64DC-468E-97C5-4DC9ED893547}" type="slidenum">
              <a:rPr lang="en-US" altLang="en-US" sz="1200" smtClean="0"/>
              <a:pPr eaLnBrk="1" hangingPunct="1"/>
              <a:t>5</a:t>
            </a:fld>
            <a:endParaRPr lang="en-US" altLang="en-US" sz="1200"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smtClean="0"/>
              <a:t>Short course manual, page 7</a:t>
            </a:r>
          </a:p>
          <a:p>
            <a:pPr eaLnBrk="1" hangingPunct="1"/>
            <a:r>
              <a:rPr lang="en-US" altLang="en-US" smtClean="0"/>
              <a:t>Review the course objectives.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A75D2B50-8DBB-46BB-BDFD-C921F0748A43}" type="slidenum">
              <a:rPr lang="en-US" altLang="en-US" sz="1200" smtClean="0"/>
              <a:pPr eaLnBrk="1" hangingPunct="1"/>
              <a:t>32</a:t>
            </a:fld>
            <a:endParaRPr lang="en-US" altLang="en-US" sz="1200" smtClean="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smtClean="0"/>
              <a:t>Short course manual, page 59</a:t>
            </a:r>
          </a:p>
          <a:p>
            <a:pPr eaLnBrk="1" hangingPunct="1"/>
            <a:r>
              <a:rPr lang="en-US" altLang="en-US" smtClean="0"/>
              <a:t>Suggest that participants extract concepts by asking “This is a way of doing what?” Then “What are some other ways of doing that?”</a:t>
            </a:r>
          </a:p>
          <a:p>
            <a:pPr eaLnBrk="1" hangingPunct="1"/>
            <a:r>
              <a:rPr lang="en-US" altLang="en-US" b="1" smtClean="0"/>
              <a:t>Example</a:t>
            </a:r>
          </a:p>
          <a:p>
            <a:pPr eaLnBrk="1" hangingPunct="1"/>
            <a:r>
              <a:rPr lang="en-US" altLang="en-US" smtClean="0"/>
              <a:t>Focus: Ways to improve commuting by train.</a:t>
            </a:r>
          </a:p>
          <a:p>
            <a:pPr eaLnBrk="1" hangingPunct="1"/>
            <a:r>
              <a:rPr lang="en-US" altLang="en-US" smtClean="0"/>
              <a:t>Idea: Provide televisions throughout the cars</a:t>
            </a:r>
          </a:p>
          <a:p>
            <a:pPr eaLnBrk="1" hangingPunct="1"/>
            <a:r>
              <a:rPr lang="en-US" altLang="en-US" smtClean="0"/>
              <a:t>Extract concept: This is a way of doing what?</a:t>
            </a:r>
          </a:p>
          <a:p>
            <a:pPr eaLnBrk="1" hangingPunct="1"/>
            <a:r>
              <a:rPr lang="en-US" altLang="en-US" smtClean="0"/>
              <a:t>Answer: Keeping people entertained. Providing a distraction.</a:t>
            </a:r>
          </a:p>
          <a:p>
            <a:pPr eaLnBrk="1" hangingPunct="1"/>
            <a:r>
              <a:rPr lang="en-US" altLang="en-US" smtClean="0"/>
              <a:t>Question: What are other ways of keeping people entertained on a commuter train?</a:t>
            </a:r>
          </a:p>
          <a:p>
            <a:pPr eaLnBrk="1" hangingPunct="1"/>
            <a:r>
              <a:rPr lang="en-US" altLang="en-US" smtClean="0"/>
              <a:t>Ideas: Provide free newspapers and magazines, provide earphones hooked up to radio news channels, have a vendor walk the aisles selling refreshments, broadcast stand-up comedy over the P.A. system, play music and get people dancing in the aisles, lead exercises that can be performed in your seats, have daily drawings for funny prizes every so many miles, have a mystery passenger each day and give a prize to the person who figures out who it is.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08EDEE30-FA59-41AF-AE54-C482E0F97144}" type="slidenum">
              <a:rPr lang="en-US" altLang="en-US" sz="1200" smtClean="0"/>
              <a:pPr eaLnBrk="1" hangingPunct="1"/>
              <a:t>33</a:t>
            </a:fld>
            <a:endParaRPr lang="en-US" altLang="en-US" sz="1200" smtClean="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u="sng" smtClean="0"/>
              <a:t>Short course manual, page 59</a:t>
            </a:r>
          </a:p>
          <a:p>
            <a:pPr eaLnBrk="1" hangingPunct="1"/>
            <a:r>
              <a:rPr lang="en-US" altLang="en-US" sz="1400" smtClean="0"/>
              <a:t>Walk the group through this example of a concept fan. Point out how ideas have increased from the original 4 to 10 more ideas on the right.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8A9D6E72-BFD3-4011-B863-C86BBFE4F553}" type="slidenum">
              <a:rPr lang="en-US" altLang="en-US" sz="1200" smtClean="0"/>
              <a:pPr eaLnBrk="1" hangingPunct="1"/>
              <a:t>34</a:t>
            </a:fld>
            <a:endParaRPr lang="en-US" altLang="en-US" sz="1200" smtClean="0"/>
          </a:p>
        </p:txBody>
      </p:sp>
      <p:sp>
        <p:nvSpPr>
          <p:cNvPr id="81923" name="Rectangle 2"/>
          <p:cNvSpPr>
            <a:spLocks noChangeArrowheads="1" noTextEdit="1"/>
          </p:cNvSpPr>
          <p:nvPr>
            <p:ph type="sldImg"/>
          </p:nvPr>
        </p:nvSpPr>
        <p:spPr>
          <a:xfrm>
            <a:off x="1143000" y="762000"/>
            <a:ext cx="4572000" cy="3429000"/>
          </a:xfrm>
          <a:ln/>
        </p:spPr>
      </p:sp>
      <p:sp>
        <p:nvSpPr>
          <p:cNvPr id="81924"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u="sng" smtClean="0"/>
              <a:t>Short course manual, page 62</a:t>
            </a:r>
          </a:p>
          <a:p>
            <a:pPr eaLnBrk="1" hangingPunct="1">
              <a:buFont typeface="Wingdings" pitchFamily="2" charset="2"/>
              <a:buChar char="§"/>
            </a:pPr>
            <a:r>
              <a:rPr lang="en-US" altLang="en-US" smtClean="0"/>
              <a:t> The random word technique is a fun, unique way to generate new ideas.  Some participants will be skeptical, so you must be very skilled at this technique to be able to demonstrate it easily</a:t>
            </a:r>
          </a:p>
          <a:p>
            <a:pPr eaLnBrk="1" hangingPunct="1">
              <a:buFont typeface="Wingdings" pitchFamily="2" charset="2"/>
              <a:buChar char="§"/>
            </a:pPr>
            <a:r>
              <a:rPr lang="en-US" altLang="en-US" smtClean="0"/>
              <a:t>  Sometimes the way to break patterns is to have a random starting point</a:t>
            </a:r>
          </a:p>
          <a:p>
            <a:pPr eaLnBrk="1" hangingPunct="1">
              <a:buFont typeface="Wingdings" pitchFamily="2" charset="2"/>
              <a:buChar char="§"/>
            </a:pPr>
            <a:r>
              <a:rPr lang="en-US" altLang="en-US" smtClean="0"/>
              <a:t>  Give the example of discovering velcro.  The inventor was walking in the woods one day and caught a burr in his pant leg.  He used that random stimulus as a stepping stone to create velcro.</a:t>
            </a:r>
          </a:p>
          <a:p>
            <a:pPr eaLnBrk="1" hangingPunct="1">
              <a:buFont typeface="Wingdings" pitchFamily="2" charset="2"/>
              <a:buChar char="§"/>
            </a:pPr>
            <a:r>
              <a:rPr lang="en-US" altLang="en-US" smtClean="0"/>
              <a:t>Walk through the example on page 62 and answer questions.</a:t>
            </a:r>
          </a:p>
          <a:p>
            <a:pPr eaLnBrk="1" hangingPunct="1">
              <a:buFont typeface="Wingdings" pitchFamily="2" charset="2"/>
              <a:buChar char="§"/>
            </a:pPr>
            <a:r>
              <a:rPr lang="en-US" altLang="en-US" smtClean="0"/>
              <a:t>Stress the need for the random word to be truly randomly chosen.</a:t>
            </a:r>
          </a:p>
          <a:p>
            <a:pPr eaLnBrk="1" hangingPunct="1"/>
            <a:endParaRPr lang="en-US" altLang="en-US" sz="1400" b="1" u="sng"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C985D620-3060-4BD1-8147-9AB2ACB5B535}" type="slidenum">
              <a:rPr lang="en-US" altLang="en-US" sz="1200" smtClean="0"/>
              <a:pPr eaLnBrk="1" hangingPunct="1"/>
              <a:t>35</a:t>
            </a:fld>
            <a:endParaRPr lang="en-US" altLang="en-US" sz="1200" smtClean="0"/>
          </a:p>
        </p:txBody>
      </p:sp>
      <p:sp>
        <p:nvSpPr>
          <p:cNvPr id="82947" name="Rectangle 2"/>
          <p:cNvSpPr>
            <a:spLocks noChangeArrowheads="1" noTextEdit="1"/>
          </p:cNvSpPr>
          <p:nvPr>
            <p:ph type="sldImg"/>
          </p:nvPr>
        </p:nvSpPr>
        <p:spPr>
          <a:xfrm>
            <a:off x="1162050" y="704850"/>
            <a:ext cx="4535488" cy="3403600"/>
          </a:xfrm>
          <a:ln w="12700" cap="flat">
            <a:solidFill>
              <a:schemeClr val="tx1"/>
            </a:solidFill>
          </a:ln>
        </p:spPr>
      </p:sp>
      <p:sp>
        <p:nvSpPr>
          <p:cNvPr id="82948" name="Rectangle 3"/>
          <p:cNvSpPr>
            <a:spLocks noChangeArrowheads="1"/>
          </p:cNvSpPr>
          <p:nvPr>
            <p:ph type="body" idx="1"/>
          </p:nvPr>
        </p:nvSpPr>
        <p:spPr>
          <a:xfrm>
            <a:off x="1162050" y="4656138"/>
            <a:ext cx="5010150" cy="4106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0" tIns="47401" rIns="94800" bIns="47401"/>
          <a:lstStyle/>
          <a:p>
            <a:pPr defTabSz="911225" eaLnBrk="1" hangingPunct="1"/>
            <a:r>
              <a:rPr lang="en-US" altLang="en-US" b="1" u="sng" smtClean="0"/>
              <a:t>Short course manual pages 64 &amp; 65</a:t>
            </a:r>
            <a:endParaRPr lang="en-US" altLang="en-US" smtClean="0"/>
          </a:p>
          <a:p>
            <a:pPr defTabSz="911225" eaLnBrk="1" hangingPunct="1"/>
            <a:endParaRPr lang="en-US" altLang="en-US" smtClean="0"/>
          </a:p>
          <a:p>
            <a:pPr defTabSz="911225" eaLnBrk="1" hangingPunct="1">
              <a:buFont typeface="Wingdings" pitchFamily="2" charset="2"/>
              <a:buChar char="§"/>
            </a:pPr>
            <a:r>
              <a:rPr lang="en-US" altLang="en-US" smtClean="0"/>
              <a:t>  These are templates for practicing the random word.  Choose a fun focus ie improving the bathtub, the refrigerator, the car…so that participants can have some success and feel good about this tool and confident they could try it on their own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25AB2C46-D835-4D92-8BF8-320337B0D1FF}" type="slidenum">
              <a:rPr lang="en-US" altLang="en-US" sz="1200" smtClean="0"/>
              <a:pPr eaLnBrk="1" hangingPunct="1"/>
              <a:t>36</a:t>
            </a:fld>
            <a:endParaRPr lang="en-US" altLang="en-US" sz="1200" smtClean="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400" b="1" u="sn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CF64FFF6-0C65-4537-A689-58C675A89788}" type="slidenum">
              <a:rPr lang="en-US" altLang="en-US" sz="1200" smtClean="0"/>
              <a:pPr eaLnBrk="1" hangingPunct="1"/>
              <a:t>6</a:t>
            </a:fld>
            <a:endParaRPr lang="en-US" altLang="en-US" sz="1200"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smtClean="0"/>
              <a:t>Short course manual, page 8 &amp; top of page 9</a:t>
            </a:r>
          </a:p>
          <a:p>
            <a:pPr eaLnBrk="1" hangingPunct="1"/>
            <a:endParaRPr lang="en-US" altLang="en-US" b="1" u="sng" smtClean="0"/>
          </a:p>
          <a:p>
            <a:pPr eaLnBrk="1" hangingPunct="1">
              <a:buFont typeface="Wingdings" pitchFamily="2" charset="2"/>
              <a:buChar char="§"/>
            </a:pPr>
            <a:r>
              <a:rPr lang="en-US" altLang="en-US" smtClean="0"/>
              <a:t>  this is a great opportunity for participants to examine the way they think, and  how it is impacting their effectiveness on the job</a:t>
            </a:r>
          </a:p>
          <a:p>
            <a:pPr eaLnBrk="1" hangingPunct="1">
              <a:buFont typeface="Wingdings" pitchFamily="2" charset="2"/>
              <a:buChar char="§"/>
            </a:pPr>
            <a:r>
              <a:rPr lang="en-US" altLang="en-US" smtClean="0"/>
              <a:t>  have them share their answers with their neighbor, and then take up as a whole group</a:t>
            </a:r>
          </a:p>
          <a:p>
            <a:pPr eaLnBrk="1" hangingPunct="1">
              <a:buFont typeface="Wingdings" pitchFamily="2" charset="2"/>
              <a:buChar char="§"/>
            </a:pPr>
            <a:r>
              <a:rPr lang="en-US" altLang="en-US" smtClean="0"/>
              <a:t>  when you ask them where they do their best thinking, have them answer aloud.  The learning there will be that most will say in the shower, on the train, in the car, on the treadmill.  Few if any will say at the office.  Could starting point for a discussion around “why is that?”  Answer is at work we are in reactive mode, just trying to get the job done, not taking time out for strategic  and creative thinking</a:t>
            </a:r>
            <a:endParaRPr lang="en-CA" altLang="en-US" smtClean="0"/>
          </a:p>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80E31B3F-5601-4CE2-8A8E-EE041E6A496A}" type="slidenum">
              <a:rPr lang="en-US" altLang="en-US" sz="1200" smtClean="0"/>
              <a:pPr eaLnBrk="1" hangingPunct="1"/>
              <a:t>7</a:t>
            </a:fld>
            <a:endParaRPr lang="en-US" altLang="en-US" sz="1200" smtClean="0"/>
          </a:p>
        </p:txBody>
      </p:sp>
      <p:sp>
        <p:nvSpPr>
          <p:cNvPr id="54275" name="Rectangle 2"/>
          <p:cNvSpPr>
            <a:spLocks noChangeArrowheads="1" noTextEdit="1"/>
          </p:cNvSpPr>
          <p:nvPr>
            <p:ph type="sldImg"/>
          </p:nvPr>
        </p:nvSpPr>
        <p:spPr>
          <a:xfrm>
            <a:off x="1143000" y="609600"/>
            <a:ext cx="4572000" cy="3429000"/>
          </a:xfrm>
          <a:ln/>
        </p:spPr>
      </p:sp>
      <p:sp>
        <p:nvSpPr>
          <p:cNvPr id="54276"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smtClean="0"/>
              <a:t>Short course manual, page 9</a:t>
            </a:r>
          </a:p>
          <a:p>
            <a:pPr eaLnBrk="1" hangingPunct="1"/>
            <a:r>
              <a:rPr lang="en-US" altLang="en-US" smtClean="0"/>
              <a:t>This exercise is designed to get the table groups discussing an issue that is controversial.  Feel free to change the focus to whatever you like, and in the case of in-house workshops ask the client for something controversial to insert there.  This 4 minute exercise demonstrates the fact that most people have an emotional reaction to a new idea, and then continue to argue about it.</a:t>
            </a:r>
          </a:p>
          <a:p>
            <a:pPr eaLnBrk="1" hangingPunct="1">
              <a:buFont typeface="Wingdings" pitchFamily="2" charset="2"/>
              <a:buChar char="§"/>
            </a:pPr>
            <a:endParaRPr lang="en-US" altLang="en-US" smtClean="0"/>
          </a:p>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EFDB86B6-DDC7-46BA-9E74-3BDF66A95D58}" type="slidenum">
              <a:rPr lang="en-US" altLang="en-US" sz="1200" smtClean="0"/>
              <a:pPr eaLnBrk="1" hangingPunct="1"/>
              <a:t>8</a:t>
            </a:fld>
            <a:endParaRPr lang="en-US" altLang="en-US" sz="1200"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smtClean="0"/>
              <a:t>Short course manual page 9</a:t>
            </a:r>
          </a:p>
          <a:p>
            <a:pPr eaLnBrk="1" hangingPunct="1"/>
            <a:endParaRPr lang="en-US" altLang="en-US" smtClean="0"/>
          </a:p>
          <a:p>
            <a:pPr eaLnBrk="1" hangingPunct="1">
              <a:buFont typeface="Wingdings" pitchFamily="2" charset="2"/>
              <a:buChar char="§"/>
            </a:pPr>
            <a:r>
              <a:rPr lang="en-US" altLang="en-US" smtClean="0"/>
              <a:t>  ask each table group how their thinking evolved…what did they focus on i.e. ideas, how they felt, information, or evaluation</a:t>
            </a:r>
          </a:p>
          <a:p>
            <a:pPr eaLnBrk="1" hangingPunct="1">
              <a:buFont typeface="Wingdings" pitchFamily="2" charset="2"/>
              <a:buChar char="§"/>
            </a:pPr>
            <a:r>
              <a:rPr lang="en-US" altLang="en-US" smtClean="0"/>
              <a:t>  tell them you will come back to this later on in the day and revisit it using the hats framework, and then will discuss how the thinking changed</a:t>
            </a:r>
          </a:p>
          <a:p>
            <a:pPr eaLnBrk="1" hangingPunct="1">
              <a:buFont typeface="Wingdings" pitchFamily="2" charset="2"/>
              <a:buChar char="§"/>
            </a:pPr>
            <a:endParaRPr lang="en-US" altLang="en-US" smtClean="0"/>
          </a:p>
          <a:p>
            <a:pPr eaLnBrk="1" hangingPunct="1">
              <a:buFont typeface="Wingdings" pitchFamily="2" charset="2"/>
              <a:buNone/>
            </a:pPr>
            <a:endParaRPr lang="en-CA" altLang="en-US" smtClean="0"/>
          </a:p>
          <a:p>
            <a:pPr eaLnBrk="1" hangingPunct="1"/>
            <a:endParaRPr lang="en-US" altLang="en-US" sz="1400" b="1" u="sng"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6353E6E4-E3D2-4394-8A04-8FF20438BD16}" type="slidenum">
              <a:rPr lang="en-US" altLang="en-US" sz="1200" smtClean="0"/>
              <a:pPr eaLnBrk="1" hangingPunct="1"/>
              <a:t>9</a:t>
            </a:fld>
            <a:endParaRPr lang="en-US" altLang="en-US" sz="1200" smtClean="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u="sng" smtClean="0"/>
              <a:t>Short course manual pages 10 and 11</a:t>
            </a:r>
          </a:p>
          <a:p>
            <a:pPr marL="228600" indent="-228600" eaLnBrk="1" hangingPunct="1"/>
            <a:r>
              <a:rPr lang="en-US" altLang="en-US" smtClean="0"/>
              <a:t>Two options:</a:t>
            </a:r>
          </a:p>
          <a:p>
            <a:pPr marL="228600" indent="-228600" eaLnBrk="1" hangingPunct="1">
              <a:buFontTx/>
              <a:buAutoNum type="arabicPeriod"/>
            </a:pPr>
            <a:r>
              <a:rPr lang="en-US" altLang="en-US" smtClean="0"/>
              <a:t>Walk participants through pages 10 and 11, highlighting key points. Add your own slides to this presentation to illustrate concepts.</a:t>
            </a:r>
          </a:p>
          <a:p>
            <a:pPr marL="228600" indent="-228600" eaLnBrk="1" hangingPunct="1">
              <a:buFontTx/>
              <a:buAutoNum type="arabicPeriod"/>
            </a:pPr>
            <a:r>
              <a:rPr lang="en-US" altLang="en-US" smtClean="0"/>
              <a:t>Give participants time to read these pages, then ask them questions to test understanding. Example: What do the gang of three have to do with why we are here today?</a:t>
            </a:r>
          </a:p>
          <a:p>
            <a:pPr marL="228600" indent="-228600"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AB796AFB-6C12-4334-9B69-2DC6056DD6EE}" type="slidenum">
              <a:rPr lang="en-US" altLang="en-US" sz="1200" smtClean="0"/>
              <a:pPr eaLnBrk="1" hangingPunct="1"/>
              <a:t>10</a:t>
            </a:fld>
            <a:endParaRPr lang="en-US" altLang="en-US" sz="1200"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smtClean="0"/>
              <a:t>Short course manual page 12</a:t>
            </a:r>
          </a:p>
          <a:p>
            <a:pPr eaLnBrk="1" hangingPunct="1"/>
            <a:endParaRPr lang="en-US" altLang="en-US" b="1" u="sng" smtClean="0"/>
          </a:p>
          <a:p>
            <a:pPr eaLnBrk="1" hangingPunct="1">
              <a:buFont typeface="Wingdings" pitchFamily="2" charset="2"/>
              <a:buNone/>
            </a:pPr>
            <a:r>
              <a:rPr lang="en-US" altLang="en-US" smtClean="0"/>
              <a:t>Point out that this is a wonderful framework for getting organized in your thinking.  As children we were not given a road map for thinking, so many of us are muddled and disorganized in the way we think.</a:t>
            </a:r>
          </a:p>
          <a:p>
            <a:pPr eaLnBrk="1" hangingPunct="1">
              <a:buFont typeface="Wingdings" pitchFamily="2" charset="2"/>
              <a:buNone/>
            </a:pPr>
            <a:r>
              <a:rPr lang="en-US" altLang="en-US" smtClean="0"/>
              <a:t>Benefits continued on next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3FC26E67-1491-4010-AE35-41BD3519D130}" type="slidenum">
              <a:rPr lang="en-US" altLang="en-US" sz="1200" smtClean="0"/>
              <a:pPr eaLnBrk="1" hangingPunct="1"/>
              <a:t>11</a:t>
            </a:fld>
            <a:endParaRPr lang="en-US" altLang="en-US" sz="1200" smtClean="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xfrm>
            <a:off x="914400" y="4787900"/>
            <a:ext cx="5029200"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smtClean="0"/>
              <a:t>Short course manual Page 12 continued</a:t>
            </a:r>
          </a:p>
          <a:p>
            <a:pPr eaLnBrk="1" hangingPunct="1">
              <a:buFont typeface="Wingdings" pitchFamily="2" charset="2"/>
              <a:buNone/>
            </a:pPr>
            <a:r>
              <a:rPr lang="en-US" altLang="en-US" smtClean="0"/>
              <a:t>Add the benefits below about values to organizations if you like, by discussing them or by creating another slide so they can be displayed:</a:t>
            </a:r>
          </a:p>
          <a:p>
            <a:pPr eaLnBrk="1" hangingPunct="1">
              <a:lnSpc>
                <a:spcPct val="90000"/>
              </a:lnSpc>
            </a:pPr>
            <a:endParaRPr lang="en-US" altLang="en-US" b="1" smtClean="0"/>
          </a:p>
          <a:p>
            <a:pPr eaLnBrk="1" hangingPunct="1">
              <a:lnSpc>
                <a:spcPct val="90000"/>
              </a:lnSpc>
            </a:pPr>
            <a:r>
              <a:rPr lang="en-US" altLang="en-US" b="1" smtClean="0"/>
              <a:t>Benefits for the organization:</a:t>
            </a:r>
          </a:p>
          <a:p>
            <a:pPr eaLnBrk="1" hangingPunct="1">
              <a:lnSpc>
                <a:spcPct val="90000"/>
              </a:lnSpc>
            </a:pPr>
            <a:r>
              <a:rPr lang="en-US" altLang="en-US" smtClean="0"/>
              <a:t>Leads to more productive meetings</a:t>
            </a:r>
          </a:p>
          <a:p>
            <a:pPr eaLnBrk="1" hangingPunct="1">
              <a:lnSpc>
                <a:spcPct val="90000"/>
              </a:lnSpc>
              <a:spcBef>
                <a:spcPct val="50000"/>
              </a:spcBef>
            </a:pPr>
            <a:r>
              <a:rPr lang="en-US" altLang="en-US" smtClean="0"/>
              <a:t>Helps to foster a creative culture</a:t>
            </a:r>
          </a:p>
          <a:p>
            <a:pPr eaLnBrk="1" hangingPunct="1">
              <a:lnSpc>
                <a:spcPct val="90000"/>
              </a:lnSpc>
              <a:spcBef>
                <a:spcPct val="50000"/>
              </a:spcBef>
            </a:pPr>
            <a:r>
              <a:rPr lang="en-US" altLang="en-US" smtClean="0"/>
              <a:t>Provides a common language</a:t>
            </a:r>
          </a:p>
          <a:p>
            <a:pPr eaLnBrk="1" hangingPunct="1">
              <a:lnSpc>
                <a:spcPct val="90000"/>
              </a:lnSpc>
              <a:spcBef>
                <a:spcPct val="50000"/>
              </a:spcBef>
            </a:pPr>
            <a:r>
              <a:rPr lang="en-US" altLang="en-US" smtClean="0"/>
              <a:t>Improves communication</a:t>
            </a:r>
          </a:p>
          <a:p>
            <a:pPr eaLnBrk="1" hangingPunct="1">
              <a:lnSpc>
                <a:spcPct val="90000"/>
              </a:lnSpc>
              <a:spcBef>
                <a:spcPct val="50000"/>
              </a:spcBef>
            </a:pPr>
            <a:r>
              <a:rPr lang="en-US" altLang="en-US" smtClean="0"/>
              <a:t>Builds team spirit and commitment to change</a:t>
            </a:r>
          </a:p>
          <a:p>
            <a:pPr eaLnBrk="1" hangingPunct="1">
              <a:buFont typeface="Wingdings" pitchFamily="2" charset="2"/>
              <a:buChar char="§"/>
            </a:pPr>
            <a:endParaRPr lang="en-US" altLang="en-US" b="1" u="sng" smtClean="0"/>
          </a:p>
          <a:p>
            <a:pPr eaLnBrk="1" hangingPunct="1"/>
            <a:endParaRPr lang="en-CA" altLang="en-US" smtClean="0"/>
          </a:p>
          <a:p>
            <a:pPr eaLnBrk="1" hangingPunct="1"/>
            <a:endParaRPr lang="en-US" altLang="en-US" smtClean="0"/>
          </a:p>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8" descr="hats_teal_pg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7"/>
          <p:cNvSpPr txBox="1">
            <a:spLocks noChangeArrowheads="1"/>
          </p:cNvSpPr>
          <p:nvPr userDrawn="1"/>
        </p:nvSpPr>
        <p:spPr bwMode="auto">
          <a:xfrm>
            <a:off x="2317750" y="944563"/>
            <a:ext cx="5478463" cy="457200"/>
          </a:xfrm>
          <a:prstGeom prst="rect">
            <a:avLst/>
          </a:prstGeom>
          <a:noFill/>
          <a:ln w="9525">
            <a:noFill/>
            <a:miter lim="800000"/>
            <a:headEnd/>
            <a:tailEnd/>
          </a:ln>
          <a:effectLst/>
        </p:spPr>
        <p:txBody>
          <a:bodyPr>
            <a:spAutoFit/>
          </a:bodyPr>
          <a:lstStyle/>
          <a:p>
            <a:pPr>
              <a:spcBef>
                <a:spcPct val="50000"/>
              </a:spcBef>
              <a:defRPr/>
            </a:pPr>
            <a:r>
              <a:rPr lang="en-US" sz="2400">
                <a:solidFill>
                  <a:schemeClr val="bg1"/>
                </a:solidFill>
              </a:rPr>
              <a:t>Tools for Parallel Thinking</a:t>
            </a:r>
            <a:r>
              <a:rPr lang="en-US" sz="1800">
                <a:solidFill>
                  <a:schemeClr val="bg1"/>
                </a:solidFill>
              </a:rPr>
              <a:t>®</a:t>
            </a:r>
          </a:p>
        </p:txBody>
      </p:sp>
      <p:grpSp>
        <p:nvGrpSpPr>
          <p:cNvPr id="6" name="Group 29"/>
          <p:cNvGrpSpPr>
            <a:grpSpLocks/>
          </p:cNvGrpSpPr>
          <p:nvPr userDrawn="1"/>
        </p:nvGrpSpPr>
        <p:grpSpPr bwMode="auto">
          <a:xfrm>
            <a:off x="279400" y="950913"/>
            <a:ext cx="2036763" cy="458787"/>
            <a:chOff x="238" y="2846"/>
            <a:chExt cx="2878" cy="565"/>
          </a:xfrm>
        </p:grpSpPr>
        <p:pic>
          <p:nvPicPr>
            <p:cNvPr id="7" name="Picture 30" descr="Blue T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8" y="2846"/>
              <a:ext cx="54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1" descr="White T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4" y="2854"/>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Red T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60" y="2854"/>
              <a:ext cx="530"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 descr="Yellow TL"/>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619" y="2855"/>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4" descr="Black TL"/>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66" y="2863"/>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5" descr="Green TL"/>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7" y="2872"/>
              <a:ext cx="539"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Rectangle 3"/>
          <p:cNvSpPr>
            <a:spLocks noGrp="1" noChangeArrowheads="1"/>
          </p:cNvSpPr>
          <p:nvPr>
            <p:ph type="ctrTitle"/>
          </p:nvPr>
        </p:nvSpPr>
        <p:spPr>
          <a:xfrm>
            <a:off x="685800" y="2130425"/>
            <a:ext cx="7772400" cy="1470025"/>
          </a:xfrm>
        </p:spPr>
        <p:txBody>
          <a:bodyPr/>
          <a:lstStyle>
            <a:lvl1pPr algn="ctr">
              <a:defRPr sz="3600"/>
            </a:lvl1pPr>
          </a:lstStyle>
          <a:p>
            <a:r>
              <a:rPr lang="en-US"/>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47519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0349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669925"/>
            <a:ext cx="2030412" cy="4618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3563" y="669925"/>
            <a:ext cx="5940425" cy="4618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14874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277575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91497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406992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48232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55676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78418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1932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9685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359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669925"/>
            <a:ext cx="2030412" cy="4618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3563" y="669925"/>
            <a:ext cx="5940425" cy="4618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37567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27473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1600200"/>
            <a:ext cx="20828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100763"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462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63563" y="669925"/>
            <a:ext cx="8123237" cy="747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36725" y="2195513"/>
            <a:ext cx="5716588" cy="3092450"/>
          </a:xfrm>
        </p:spPr>
        <p:txBody>
          <a:bodyPr/>
          <a:lstStyle/>
          <a:p>
            <a:pPr lvl="0"/>
            <a:endParaRPr lang="en-US" noProof="0" smtClean="0"/>
          </a:p>
        </p:txBody>
      </p:sp>
    </p:spTree>
    <p:extLst>
      <p:ext uri="{BB962C8B-B14F-4D97-AF65-F5344CB8AC3E}">
        <p14:creationId xmlns:p14="http://schemas.microsoft.com/office/powerpoint/2010/main" val="2487703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5428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6172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5394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363" y="2147888"/>
            <a:ext cx="2781300" cy="309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4063" y="2147888"/>
            <a:ext cx="2782887" cy="309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7519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2673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3759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77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2404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8714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5559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8846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669925"/>
            <a:ext cx="2030412" cy="4570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3563" y="669925"/>
            <a:ext cx="5940425" cy="4570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3004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04974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5481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14536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736725" y="1973263"/>
            <a:ext cx="2781300" cy="344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973263"/>
            <a:ext cx="2782888" cy="344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004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8440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62563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98955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074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7612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2390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3358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1419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141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887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9352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8473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21893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684338" y="1989138"/>
            <a:ext cx="3379787" cy="414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6525" y="1989138"/>
            <a:ext cx="3379788" cy="414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35047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515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36725" y="2195513"/>
            <a:ext cx="2781300" cy="309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2195513"/>
            <a:ext cx="2782888" cy="309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3255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88615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801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8531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50376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7235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3764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29073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8335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56338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736725" y="2195513"/>
            <a:ext cx="2781300" cy="309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2195513"/>
            <a:ext cx="2782888" cy="309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34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021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436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692196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285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0995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2070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94026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133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1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2263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234028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16320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3678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10877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736725" y="2195513"/>
            <a:ext cx="2781300" cy="309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2195513"/>
            <a:ext cx="2782888" cy="309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94578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05653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594324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2653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45812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99489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74672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133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1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55715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8371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98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7107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651537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736725" y="2195513"/>
            <a:ext cx="2781300" cy="309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2195513"/>
            <a:ext cx="2782888" cy="309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818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779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524856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1591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54714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35264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21182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133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1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31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8209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23228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03097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072262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736725" y="2195513"/>
            <a:ext cx="2781300" cy="309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2195513"/>
            <a:ext cx="2782888" cy="309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88447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45031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1321483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8737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81257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13171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5274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133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1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334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02834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35464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5823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774767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36725" y="2195513"/>
            <a:ext cx="2781300" cy="309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2195513"/>
            <a:ext cx="2782888" cy="309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22246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88838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31396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4692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2354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51789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447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22.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18" Type="http://schemas.openxmlformats.org/officeDocument/2006/relationships/image" Target="../media/image1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12.jpeg"/><Relationship Id="rId2" Type="http://schemas.openxmlformats.org/officeDocument/2006/relationships/slideLayout" Target="../slideLayouts/slideLayout14.xml"/><Relationship Id="rId16"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0.jpeg"/><Relationship Id="rId10" Type="http://schemas.openxmlformats.org/officeDocument/2006/relationships/slideLayout" Target="../slideLayouts/slideLayout22.xml"/><Relationship Id="rId19" Type="http://schemas.openxmlformats.org/officeDocument/2006/relationships/image" Target="../media/image14.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7.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8.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9.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0.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2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hats_teal_pg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63563" y="669925"/>
            <a:ext cx="8123237"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1736725" y="2195513"/>
            <a:ext cx="571658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4104"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lnSpc>
          <a:spcPct val="90000"/>
        </a:lnSpc>
        <a:spcBef>
          <a:spcPct val="50000"/>
        </a:spcBef>
        <a:spcAft>
          <a:spcPct val="0"/>
        </a:spcAft>
        <a:buClr>
          <a:schemeClr val="bg1"/>
        </a:buClr>
        <a:buFont typeface="Wingdings" pitchFamily="2" charset="2"/>
        <a:buChar char="§"/>
        <a:defRPr sz="2800">
          <a:solidFill>
            <a:schemeClr val="bg1"/>
          </a:solidFill>
          <a:latin typeface="+mn-lt"/>
          <a:ea typeface="+mn-ea"/>
          <a:cs typeface="+mn-cs"/>
        </a:defRPr>
      </a:lvl1pPr>
      <a:lvl2pPr marL="742950" indent="-285750" algn="l" rtl="0" eaLnBrk="0" fontAlgn="base" hangingPunct="0">
        <a:lnSpc>
          <a:spcPct val="90000"/>
        </a:lnSpc>
        <a:spcBef>
          <a:spcPct val="50000"/>
        </a:spcBef>
        <a:spcAft>
          <a:spcPct val="0"/>
        </a:spcAft>
        <a:buClr>
          <a:schemeClr val="bg1"/>
        </a:buClr>
        <a:buFont typeface="Arial" charset="0"/>
        <a:buChar char="-"/>
        <a:defRPr sz="2400">
          <a:solidFill>
            <a:schemeClr val="bg1"/>
          </a:solidFill>
          <a:latin typeface="+mn-lt"/>
        </a:defRPr>
      </a:lvl2pPr>
      <a:lvl3pPr marL="11430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3pPr>
      <a:lvl4pPr marL="16002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4pPr>
      <a:lvl5pPr marL="20574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5pPr>
      <a:lvl6pPr marL="25146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6pPr>
      <a:lvl7pPr marL="29718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7pPr>
      <a:lvl8pPr marL="34290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8pPr>
      <a:lvl9pPr marL="38862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 descr="lateral_teal_pg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6"/>
          <p:cNvSpPr>
            <a:spLocks noGrp="1" noChangeArrowheads="1"/>
          </p:cNvSpPr>
          <p:nvPr>
            <p:ph type="title"/>
          </p:nvPr>
        </p:nvSpPr>
        <p:spPr bwMode="auto">
          <a:xfrm>
            <a:off x="563563" y="26289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lnSpc>
          <a:spcPct val="90000"/>
        </a:lnSpc>
        <a:spcBef>
          <a:spcPct val="50000"/>
        </a:spcBef>
        <a:spcAft>
          <a:spcPct val="0"/>
        </a:spcAft>
        <a:buClr>
          <a:srgbClr val="12636B"/>
        </a:buClr>
        <a:buFont typeface="Wingdings" pitchFamily="2" charset="2"/>
        <a:buChar char="§"/>
        <a:defRPr sz="2800">
          <a:solidFill>
            <a:srgbClr val="12636B"/>
          </a:solidFill>
          <a:latin typeface="+mn-lt"/>
          <a:ea typeface="+mn-ea"/>
          <a:cs typeface="+mn-cs"/>
        </a:defRPr>
      </a:lvl1pPr>
      <a:lvl2pPr marL="742950" indent="-285750" algn="l" rtl="0" eaLnBrk="0" fontAlgn="base" hangingPunct="0">
        <a:lnSpc>
          <a:spcPct val="90000"/>
        </a:lnSpc>
        <a:spcBef>
          <a:spcPct val="50000"/>
        </a:spcBef>
        <a:spcAft>
          <a:spcPct val="0"/>
        </a:spcAft>
        <a:buClr>
          <a:srgbClr val="12636B"/>
        </a:buClr>
        <a:buFont typeface="Arial" charset="0"/>
        <a:buChar char="-"/>
        <a:defRPr sz="2400">
          <a:solidFill>
            <a:srgbClr val="12636B"/>
          </a:solidFill>
          <a:latin typeface="+mn-lt"/>
        </a:defRPr>
      </a:lvl2pPr>
      <a:lvl3pPr marL="11430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3pPr>
      <a:lvl4pPr marL="16002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4pPr>
      <a:lvl5pPr marL="20574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5pPr>
      <a:lvl6pPr marL="25146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6pPr>
      <a:lvl7pPr marL="29718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7pPr>
      <a:lvl8pPr marL="34290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8pPr>
      <a:lvl9pPr marL="38862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2" descr="hats_teal_pg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563563" y="669925"/>
            <a:ext cx="8123237"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1630363" y="2147888"/>
            <a:ext cx="571658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grpSp>
        <p:nvGrpSpPr>
          <p:cNvPr id="2053" name="Group 19"/>
          <p:cNvGrpSpPr>
            <a:grpSpLocks/>
          </p:cNvGrpSpPr>
          <p:nvPr userDrawn="1"/>
        </p:nvGrpSpPr>
        <p:grpSpPr bwMode="auto">
          <a:xfrm>
            <a:off x="309563" y="5680075"/>
            <a:ext cx="4556125" cy="814388"/>
            <a:chOff x="238" y="2846"/>
            <a:chExt cx="2878" cy="565"/>
          </a:xfrm>
        </p:grpSpPr>
        <p:pic>
          <p:nvPicPr>
            <p:cNvPr id="2054" name="Picture 13" descr="Blue T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8" y="2846"/>
              <a:ext cx="54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4" descr="White T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4" y="2854"/>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5" descr="Red T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60" y="2854"/>
              <a:ext cx="530"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6" descr="Yellow T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619" y="2855"/>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7" descr="Black TL"/>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066" y="2863"/>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8" descr="Green TL"/>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577" y="2872"/>
              <a:ext cx="539"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lnSpc>
          <a:spcPct val="90000"/>
        </a:lnSpc>
        <a:spcBef>
          <a:spcPct val="50000"/>
        </a:spcBef>
        <a:spcAft>
          <a:spcPct val="0"/>
        </a:spcAft>
        <a:buClr>
          <a:srgbClr val="12636B"/>
        </a:buClr>
        <a:buFont typeface="Wingdings" pitchFamily="2" charset="2"/>
        <a:buChar char="§"/>
        <a:defRPr sz="2400">
          <a:solidFill>
            <a:schemeClr val="bg1"/>
          </a:solidFill>
          <a:latin typeface="+mn-lt"/>
          <a:ea typeface="+mn-ea"/>
          <a:cs typeface="+mn-cs"/>
        </a:defRPr>
      </a:lvl1pPr>
      <a:lvl2pPr marL="742950" indent="-285750" algn="l" rtl="0" eaLnBrk="0" fontAlgn="base" hangingPunct="0">
        <a:lnSpc>
          <a:spcPct val="90000"/>
        </a:lnSpc>
        <a:spcBef>
          <a:spcPct val="50000"/>
        </a:spcBef>
        <a:spcAft>
          <a:spcPct val="0"/>
        </a:spcAft>
        <a:buClr>
          <a:srgbClr val="12636B"/>
        </a:buClr>
        <a:buFont typeface="Arial" charset="0"/>
        <a:buChar char="-"/>
        <a:defRPr sz="2400">
          <a:solidFill>
            <a:schemeClr val="bg1"/>
          </a:solidFill>
          <a:latin typeface="+mn-lt"/>
        </a:defRPr>
      </a:lvl2pPr>
      <a:lvl3pPr marL="11430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3pPr>
      <a:lvl4pPr marL="16002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4pPr>
      <a:lvl5pPr marL="20574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5pPr>
      <a:lvl6pPr marL="25146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6pPr>
      <a:lvl7pPr marL="29718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7pPr>
      <a:lvl8pPr marL="34290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8pPr>
      <a:lvl9pPr marL="38862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hats_teal_pg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4"/>
          <p:cNvSpPr>
            <a:spLocks noGrp="1" noChangeArrowheads="1"/>
          </p:cNvSpPr>
          <p:nvPr>
            <p:ph type="body" idx="1"/>
          </p:nvPr>
        </p:nvSpPr>
        <p:spPr bwMode="auto">
          <a:xfrm>
            <a:off x="1736725" y="1973263"/>
            <a:ext cx="5716588"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8439" name="Text Box 7"/>
          <p:cNvSpPr txBox="1">
            <a:spLocks noChangeArrowheads="1"/>
          </p:cNvSpPr>
          <p:nvPr userDrawn="1"/>
        </p:nvSpPr>
        <p:spPr bwMode="auto">
          <a:xfrm>
            <a:off x="652463" y="711200"/>
            <a:ext cx="7837487" cy="579438"/>
          </a:xfrm>
          <a:prstGeom prst="rect">
            <a:avLst/>
          </a:prstGeom>
          <a:noFill/>
          <a:ln w="9525">
            <a:noFill/>
            <a:miter lim="800000"/>
            <a:headEnd/>
            <a:tailEnd/>
          </a:ln>
          <a:effectLst/>
        </p:spPr>
        <p:txBody>
          <a:bodyPr>
            <a:spAutoFit/>
          </a:bodyPr>
          <a:lstStyle/>
          <a:p>
            <a:pPr>
              <a:spcBef>
                <a:spcPct val="50000"/>
              </a:spcBef>
              <a:defRPr/>
            </a:pPr>
            <a:r>
              <a:rPr lang="en-US" sz="3200" b="1">
                <a:solidFill>
                  <a:schemeClr val="bg1"/>
                </a:solidFill>
              </a:rPr>
              <a:t>Blue Hat</a:t>
            </a:r>
          </a:p>
        </p:txBody>
      </p:sp>
      <p:pic>
        <p:nvPicPr>
          <p:cNvPr id="3077" name="Picture 9" descr="Blue T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788" y="5265738"/>
            <a:ext cx="1276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rtl="0" eaLnBrk="0" fontAlgn="base" hangingPunct="0">
        <a:spcBef>
          <a:spcPct val="0"/>
        </a:spcBef>
        <a:spcAft>
          <a:spcPct val="0"/>
        </a:spcAft>
        <a:defRPr sz="3200" b="1">
          <a:solidFill>
            <a:srgbClr val="12636B"/>
          </a:solidFill>
          <a:latin typeface="+mj-lt"/>
          <a:ea typeface="+mj-ea"/>
          <a:cs typeface="+mj-cs"/>
        </a:defRPr>
      </a:lvl1pPr>
      <a:lvl2pPr algn="l" rtl="0" eaLnBrk="0" fontAlgn="base" hangingPunct="0">
        <a:spcBef>
          <a:spcPct val="0"/>
        </a:spcBef>
        <a:spcAft>
          <a:spcPct val="0"/>
        </a:spcAft>
        <a:defRPr sz="3200" b="1">
          <a:solidFill>
            <a:srgbClr val="12636B"/>
          </a:solidFill>
          <a:latin typeface="Arial" charset="0"/>
        </a:defRPr>
      </a:lvl2pPr>
      <a:lvl3pPr algn="l" rtl="0" eaLnBrk="0" fontAlgn="base" hangingPunct="0">
        <a:spcBef>
          <a:spcPct val="0"/>
        </a:spcBef>
        <a:spcAft>
          <a:spcPct val="0"/>
        </a:spcAft>
        <a:defRPr sz="3200" b="1">
          <a:solidFill>
            <a:srgbClr val="12636B"/>
          </a:solidFill>
          <a:latin typeface="Arial" charset="0"/>
        </a:defRPr>
      </a:lvl3pPr>
      <a:lvl4pPr algn="l" rtl="0" eaLnBrk="0" fontAlgn="base" hangingPunct="0">
        <a:spcBef>
          <a:spcPct val="0"/>
        </a:spcBef>
        <a:spcAft>
          <a:spcPct val="0"/>
        </a:spcAft>
        <a:defRPr sz="3200" b="1">
          <a:solidFill>
            <a:srgbClr val="12636B"/>
          </a:solidFill>
          <a:latin typeface="Arial" charset="0"/>
        </a:defRPr>
      </a:lvl4pPr>
      <a:lvl5pPr algn="l" rtl="0" eaLnBrk="0" fontAlgn="base" hangingPunct="0">
        <a:spcBef>
          <a:spcPct val="0"/>
        </a:spcBef>
        <a:spcAft>
          <a:spcPct val="0"/>
        </a:spcAft>
        <a:defRPr sz="3200" b="1">
          <a:solidFill>
            <a:srgbClr val="12636B"/>
          </a:solidFill>
          <a:latin typeface="Arial" charset="0"/>
        </a:defRPr>
      </a:lvl5pPr>
      <a:lvl6pPr marL="457200" algn="l" rtl="0" fontAlgn="base">
        <a:spcBef>
          <a:spcPct val="0"/>
        </a:spcBef>
        <a:spcAft>
          <a:spcPct val="0"/>
        </a:spcAft>
        <a:defRPr sz="3200" b="1">
          <a:solidFill>
            <a:srgbClr val="12636B"/>
          </a:solidFill>
          <a:latin typeface="Arial" charset="0"/>
        </a:defRPr>
      </a:lvl6pPr>
      <a:lvl7pPr marL="914400" algn="l" rtl="0" fontAlgn="base">
        <a:spcBef>
          <a:spcPct val="0"/>
        </a:spcBef>
        <a:spcAft>
          <a:spcPct val="0"/>
        </a:spcAft>
        <a:defRPr sz="3200" b="1">
          <a:solidFill>
            <a:srgbClr val="12636B"/>
          </a:solidFill>
          <a:latin typeface="Arial" charset="0"/>
        </a:defRPr>
      </a:lvl7pPr>
      <a:lvl8pPr marL="1371600" algn="l" rtl="0" fontAlgn="base">
        <a:spcBef>
          <a:spcPct val="0"/>
        </a:spcBef>
        <a:spcAft>
          <a:spcPct val="0"/>
        </a:spcAft>
        <a:defRPr sz="3200" b="1">
          <a:solidFill>
            <a:srgbClr val="12636B"/>
          </a:solidFill>
          <a:latin typeface="Arial" charset="0"/>
        </a:defRPr>
      </a:lvl8pPr>
      <a:lvl9pPr marL="1828800" algn="l" rtl="0" fontAlgn="base">
        <a:spcBef>
          <a:spcPct val="0"/>
        </a:spcBef>
        <a:spcAft>
          <a:spcPct val="0"/>
        </a:spcAft>
        <a:defRPr sz="3200" b="1">
          <a:solidFill>
            <a:srgbClr val="12636B"/>
          </a:solidFill>
          <a:latin typeface="Arial" charset="0"/>
        </a:defRPr>
      </a:lvl9pPr>
    </p:titleStyle>
    <p:bodyStyle>
      <a:lvl1pPr marL="342900" indent="-342900" algn="l" rtl="0" eaLnBrk="0" fontAlgn="base" hangingPunct="0">
        <a:lnSpc>
          <a:spcPct val="90000"/>
        </a:lnSpc>
        <a:spcBef>
          <a:spcPct val="50000"/>
        </a:spcBef>
        <a:spcAft>
          <a:spcPct val="0"/>
        </a:spcAft>
        <a:buClr>
          <a:schemeClr val="bg1"/>
        </a:buClr>
        <a:buFont typeface="Wingdings" pitchFamily="2" charset="2"/>
        <a:buChar char="§"/>
        <a:defRPr sz="2800">
          <a:solidFill>
            <a:schemeClr val="bg1"/>
          </a:solidFill>
          <a:latin typeface="+mn-lt"/>
          <a:ea typeface="+mn-ea"/>
          <a:cs typeface="+mn-cs"/>
        </a:defRPr>
      </a:lvl1pPr>
      <a:lvl2pPr marL="742950" indent="-285750" algn="l" rtl="0" eaLnBrk="0" fontAlgn="base" hangingPunct="0">
        <a:lnSpc>
          <a:spcPct val="90000"/>
        </a:lnSpc>
        <a:spcBef>
          <a:spcPct val="50000"/>
        </a:spcBef>
        <a:spcAft>
          <a:spcPct val="0"/>
        </a:spcAft>
        <a:buClr>
          <a:schemeClr val="bg1"/>
        </a:buClr>
        <a:buFont typeface="Arial" charset="0"/>
        <a:buChar char="-"/>
        <a:defRPr sz="2400">
          <a:solidFill>
            <a:schemeClr val="bg1"/>
          </a:solidFill>
          <a:latin typeface="+mn-lt"/>
        </a:defRPr>
      </a:lvl2pPr>
      <a:lvl3pPr marL="11430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3pPr>
      <a:lvl4pPr marL="16002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4pPr>
      <a:lvl5pPr marL="20574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5pPr>
      <a:lvl6pPr marL="25146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6pPr>
      <a:lvl7pPr marL="29718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7pPr>
      <a:lvl8pPr marL="34290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8pPr>
      <a:lvl9pPr marL="38862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0" descr="hats_teal_pg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7"/>
          <p:cNvSpPr txBox="1">
            <a:spLocks noChangeArrowheads="1"/>
          </p:cNvSpPr>
          <p:nvPr userDrawn="1"/>
        </p:nvSpPr>
        <p:spPr bwMode="auto">
          <a:xfrm>
            <a:off x="652463" y="711200"/>
            <a:ext cx="7837487" cy="579438"/>
          </a:xfrm>
          <a:prstGeom prst="rect">
            <a:avLst/>
          </a:prstGeom>
          <a:noFill/>
          <a:ln w="9525">
            <a:noFill/>
            <a:miter lim="800000"/>
            <a:headEnd/>
            <a:tailEnd/>
          </a:ln>
          <a:effectLst/>
        </p:spPr>
        <p:txBody>
          <a:bodyPr>
            <a:spAutoFit/>
          </a:bodyPr>
          <a:lstStyle/>
          <a:p>
            <a:pPr>
              <a:spcBef>
                <a:spcPct val="50000"/>
              </a:spcBef>
              <a:defRPr/>
            </a:pPr>
            <a:r>
              <a:rPr lang="en-US" sz="3200" b="1">
                <a:solidFill>
                  <a:schemeClr val="bg1"/>
                </a:solidFill>
              </a:rPr>
              <a:t>White Hat</a:t>
            </a:r>
          </a:p>
        </p:txBody>
      </p:sp>
      <p:sp>
        <p:nvSpPr>
          <p:cNvPr id="4100" name="Rectangle 9"/>
          <p:cNvSpPr>
            <a:spLocks noGrp="1" noChangeArrowheads="1"/>
          </p:cNvSpPr>
          <p:nvPr>
            <p:ph type="body" idx="1"/>
          </p:nvPr>
        </p:nvSpPr>
        <p:spPr bwMode="auto">
          <a:xfrm>
            <a:off x="1684338" y="1989138"/>
            <a:ext cx="6911975"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pic>
        <p:nvPicPr>
          <p:cNvPr id="4101" name="Picture 11" descr="White T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87338" y="5214938"/>
            <a:ext cx="1363662"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l" rtl="0" eaLnBrk="0" fontAlgn="base" hangingPunct="0">
        <a:spcBef>
          <a:spcPct val="0"/>
        </a:spcBef>
        <a:spcAft>
          <a:spcPct val="0"/>
        </a:spcAft>
        <a:defRPr sz="3200" b="1">
          <a:solidFill>
            <a:srgbClr val="12636B"/>
          </a:solidFill>
          <a:latin typeface="+mj-lt"/>
          <a:ea typeface="+mj-ea"/>
          <a:cs typeface="+mj-cs"/>
        </a:defRPr>
      </a:lvl1pPr>
      <a:lvl2pPr algn="l" rtl="0" eaLnBrk="0" fontAlgn="base" hangingPunct="0">
        <a:spcBef>
          <a:spcPct val="0"/>
        </a:spcBef>
        <a:spcAft>
          <a:spcPct val="0"/>
        </a:spcAft>
        <a:defRPr sz="3200" b="1">
          <a:solidFill>
            <a:srgbClr val="12636B"/>
          </a:solidFill>
          <a:latin typeface="Arial" charset="0"/>
        </a:defRPr>
      </a:lvl2pPr>
      <a:lvl3pPr algn="l" rtl="0" eaLnBrk="0" fontAlgn="base" hangingPunct="0">
        <a:spcBef>
          <a:spcPct val="0"/>
        </a:spcBef>
        <a:spcAft>
          <a:spcPct val="0"/>
        </a:spcAft>
        <a:defRPr sz="3200" b="1">
          <a:solidFill>
            <a:srgbClr val="12636B"/>
          </a:solidFill>
          <a:latin typeface="Arial" charset="0"/>
        </a:defRPr>
      </a:lvl3pPr>
      <a:lvl4pPr algn="l" rtl="0" eaLnBrk="0" fontAlgn="base" hangingPunct="0">
        <a:spcBef>
          <a:spcPct val="0"/>
        </a:spcBef>
        <a:spcAft>
          <a:spcPct val="0"/>
        </a:spcAft>
        <a:defRPr sz="3200" b="1">
          <a:solidFill>
            <a:srgbClr val="12636B"/>
          </a:solidFill>
          <a:latin typeface="Arial" charset="0"/>
        </a:defRPr>
      </a:lvl4pPr>
      <a:lvl5pPr algn="l" rtl="0" eaLnBrk="0" fontAlgn="base" hangingPunct="0">
        <a:spcBef>
          <a:spcPct val="0"/>
        </a:spcBef>
        <a:spcAft>
          <a:spcPct val="0"/>
        </a:spcAft>
        <a:defRPr sz="3200" b="1">
          <a:solidFill>
            <a:srgbClr val="12636B"/>
          </a:solidFill>
          <a:latin typeface="Arial" charset="0"/>
        </a:defRPr>
      </a:lvl5pPr>
      <a:lvl6pPr marL="457200" algn="l" rtl="0" fontAlgn="base">
        <a:spcBef>
          <a:spcPct val="0"/>
        </a:spcBef>
        <a:spcAft>
          <a:spcPct val="0"/>
        </a:spcAft>
        <a:defRPr sz="3200" b="1">
          <a:solidFill>
            <a:srgbClr val="12636B"/>
          </a:solidFill>
          <a:latin typeface="Arial" charset="0"/>
        </a:defRPr>
      </a:lvl6pPr>
      <a:lvl7pPr marL="914400" algn="l" rtl="0" fontAlgn="base">
        <a:spcBef>
          <a:spcPct val="0"/>
        </a:spcBef>
        <a:spcAft>
          <a:spcPct val="0"/>
        </a:spcAft>
        <a:defRPr sz="3200" b="1">
          <a:solidFill>
            <a:srgbClr val="12636B"/>
          </a:solidFill>
          <a:latin typeface="Arial" charset="0"/>
        </a:defRPr>
      </a:lvl7pPr>
      <a:lvl8pPr marL="1371600" algn="l" rtl="0" fontAlgn="base">
        <a:spcBef>
          <a:spcPct val="0"/>
        </a:spcBef>
        <a:spcAft>
          <a:spcPct val="0"/>
        </a:spcAft>
        <a:defRPr sz="3200" b="1">
          <a:solidFill>
            <a:srgbClr val="12636B"/>
          </a:solidFill>
          <a:latin typeface="Arial" charset="0"/>
        </a:defRPr>
      </a:lvl8pPr>
      <a:lvl9pPr marL="1828800" algn="l" rtl="0" fontAlgn="base">
        <a:spcBef>
          <a:spcPct val="0"/>
        </a:spcBef>
        <a:spcAft>
          <a:spcPct val="0"/>
        </a:spcAft>
        <a:defRPr sz="3200" b="1">
          <a:solidFill>
            <a:srgbClr val="12636B"/>
          </a:solidFill>
          <a:latin typeface="Arial" charset="0"/>
        </a:defRPr>
      </a:lvl9pPr>
    </p:titleStyle>
    <p:bodyStyle>
      <a:lvl1pPr marL="342900" indent="-342900" algn="l" rtl="0" eaLnBrk="0" fontAlgn="base" hangingPunct="0">
        <a:lnSpc>
          <a:spcPct val="90000"/>
        </a:lnSpc>
        <a:spcBef>
          <a:spcPct val="50000"/>
        </a:spcBef>
        <a:spcAft>
          <a:spcPct val="0"/>
        </a:spcAft>
        <a:buClr>
          <a:schemeClr val="bg1"/>
        </a:buClr>
        <a:buFont typeface="Wingdings" pitchFamily="2" charset="2"/>
        <a:buChar char="§"/>
        <a:defRPr sz="2800">
          <a:solidFill>
            <a:schemeClr val="bg1"/>
          </a:solidFill>
          <a:latin typeface="+mn-lt"/>
          <a:ea typeface="+mn-ea"/>
          <a:cs typeface="+mn-cs"/>
        </a:defRPr>
      </a:lvl1pPr>
      <a:lvl2pPr marL="742950" indent="-285750" algn="l" rtl="0" eaLnBrk="0" fontAlgn="base" hangingPunct="0">
        <a:lnSpc>
          <a:spcPct val="90000"/>
        </a:lnSpc>
        <a:spcBef>
          <a:spcPct val="50000"/>
        </a:spcBef>
        <a:spcAft>
          <a:spcPct val="0"/>
        </a:spcAft>
        <a:buClr>
          <a:schemeClr val="bg1"/>
        </a:buClr>
        <a:buFont typeface="Arial" charset="0"/>
        <a:buChar char="-"/>
        <a:defRPr sz="2400">
          <a:solidFill>
            <a:schemeClr val="bg1"/>
          </a:solidFill>
          <a:latin typeface="+mn-lt"/>
        </a:defRPr>
      </a:lvl2pPr>
      <a:lvl3pPr marL="11430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3pPr>
      <a:lvl4pPr marL="16002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4pPr>
      <a:lvl5pPr marL="20574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5pPr>
      <a:lvl6pPr marL="25146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6pPr>
      <a:lvl7pPr marL="29718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7pPr>
      <a:lvl8pPr marL="34290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8pPr>
      <a:lvl9pPr marL="38862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descr="hats_teal_pg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Grp="1" noChangeArrowheads="1"/>
          </p:cNvSpPr>
          <p:nvPr>
            <p:ph type="body" idx="1"/>
          </p:nvPr>
        </p:nvSpPr>
        <p:spPr bwMode="auto">
          <a:xfrm>
            <a:off x="1736725" y="2195513"/>
            <a:ext cx="571658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1511" name="Text Box 7"/>
          <p:cNvSpPr txBox="1">
            <a:spLocks noChangeArrowheads="1"/>
          </p:cNvSpPr>
          <p:nvPr userDrawn="1"/>
        </p:nvSpPr>
        <p:spPr bwMode="auto">
          <a:xfrm>
            <a:off x="652463" y="711200"/>
            <a:ext cx="7837487" cy="579438"/>
          </a:xfrm>
          <a:prstGeom prst="rect">
            <a:avLst/>
          </a:prstGeom>
          <a:noFill/>
          <a:ln w="9525">
            <a:noFill/>
            <a:miter lim="800000"/>
            <a:headEnd/>
            <a:tailEnd/>
          </a:ln>
          <a:effectLst/>
        </p:spPr>
        <p:txBody>
          <a:bodyPr>
            <a:spAutoFit/>
          </a:bodyPr>
          <a:lstStyle/>
          <a:p>
            <a:pPr>
              <a:spcBef>
                <a:spcPct val="50000"/>
              </a:spcBef>
              <a:defRPr/>
            </a:pPr>
            <a:r>
              <a:rPr lang="en-US" sz="3200" b="1">
                <a:solidFill>
                  <a:schemeClr val="bg1"/>
                </a:solidFill>
              </a:rPr>
              <a:t>Red Hat</a:t>
            </a:r>
          </a:p>
        </p:txBody>
      </p:sp>
      <p:pic>
        <p:nvPicPr>
          <p:cNvPr id="5125" name="Picture 9" descr="Red T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7175" y="5099050"/>
            <a:ext cx="14668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xStyles>
    <p:titleStyle>
      <a:lvl1pPr algn="l" rtl="0" eaLnBrk="0" fontAlgn="base" hangingPunct="0">
        <a:spcBef>
          <a:spcPct val="0"/>
        </a:spcBef>
        <a:spcAft>
          <a:spcPct val="0"/>
        </a:spcAft>
        <a:defRPr sz="3200" b="1">
          <a:solidFill>
            <a:srgbClr val="12636B"/>
          </a:solidFill>
          <a:latin typeface="+mj-lt"/>
          <a:ea typeface="+mj-ea"/>
          <a:cs typeface="+mj-cs"/>
        </a:defRPr>
      </a:lvl1pPr>
      <a:lvl2pPr algn="l" rtl="0" eaLnBrk="0" fontAlgn="base" hangingPunct="0">
        <a:spcBef>
          <a:spcPct val="0"/>
        </a:spcBef>
        <a:spcAft>
          <a:spcPct val="0"/>
        </a:spcAft>
        <a:defRPr sz="3200" b="1">
          <a:solidFill>
            <a:srgbClr val="12636B"/>
          </a:solidFill>
          <a:latin typeface="Arial" charset="0"/>
        </a:defRPr>
      </a:lvl2pPr>
      <a:lvl3pPr algn="l" rtl="0" eaLnBrk="0" fontAlgn="base" hangingPunct="0">
        <a:spcBef>
          <a:spcPct val="0"/>
        </a:spcBef>
        <a:spcAft>
          <a:spcPct val="0"/>
        </a:spcAft>
        <a:defRPr sz="3200" b="1">
          <a:solidFill>
            <a:srgbClr val="12636B"/>
          </a:solidFill>
          <a:latin typeface="Arial" charset="0"/>
        </a:defRPr>
      </a:lvl3pPr>
      <a:lvl4pPr algn="l" rtl="0" eaLnBrk="0" fontAlgn="base" hangingPunct="0">
        <a:spcBef>
          <a:spcPct val="0"/>
        </a:spcBef>
        <a:spcAft>
          <a:spcPct val="0"/>
        </a:spcAft>
        <a:defRPr sz="3200" b="1">
          <a:solidFill>
            <a:srgbClr val="12636B"/>
          </a:solidFill>
          <a:latin typeface="Arial" charset="0"/>
        </a:defRPr>
      </a:lvl4pPr>
      <a:lvl5pPr algn="l" rtl="0" eaLnBrk="0" fontAlgn="base" hangingPunct="0">
        <a:spcBef>
          <a:spcPct val="0"/>
        </a:spcBef>
        <a:spcAft>
          <a:spcPct val="0"/>
        </a:spcAft>
        <a:defRPr sz="3200" b="1">
          <a:solidFill>
            <a:srgbClr val="12636B"/>
          </a:solidFill>
          <a:latin typeface="Arial" charset="0"/>
        </a:defRPr>
      </a:lvl5pPr>
      <a:lvl6pPr marL="457200" algn="l" rtl="0" fontAlgn="base">
        <a:spcBef>
          <a:spcPct val="0"/>
        </a:spcBef>
        <a:spcAft>
          <a:spcPct val="0"/>
        </a:spcAft>
        <a:defRPr sz="3200" b="1">
          <a:solidFill>
            <a:srgbClr val="12636B"/>
          </a:solidFill>
          <a:latin typeface="Arial" charset="0"/>
        </a:defRPr>
      </a:lvl6pPr>
      <a:lvl7pPr marL="914400" algn="l" rtl="0" fontAlgn="base">
        <a:spcBef>
          <a:spcPct val="0"/>
        </a:spcBef>
        <a:spcAft>
          <a:spcPct val="0"/>
        </a:spcAft>
        <a:defRPr sz="3200" b="1">
          <a:solidFill>
            <a:srgbClr val="12636B"/>
          </a:solidFill>
          <a:latin typeface="Arial" charset="0"/>
        </a:defRPr>
      </a:lvl7pPr>
      <a:lvl8pPr marL="1371600" algn="l" rtl="0" fontAlgn="base">
        <a:spcBef>
          <a:spcPct val="0"/>
        </a:spcBef>
        <a:spcAft>
          <a:spcPct val="0"/>
        </a:spcAft>
        <a:defRPr sz="3200" b="1">
          <a:solidFill>
            <a:srgbClr val="12636B"/>
          </a:solidFill>
          <a:latin typeface="Arial" charset="0"/>
        </a:defRPr>
      </a:lvl8pPr>
      <a:lvl9pPr marL="1828800" algn="l" rtl="0" fontAlgn="base">
        <a:spcBef>
          <a:spcPct val="0"/>
        </a:spcBef>
        <a:spcAft>
          <a:spcPct val="0"/>
        </a:spcAft>
        <a:defRPr sz="3200" b="1">
          <a:solidFill>
            <a:srgbClr val="12636B"/>
          </a:solidFill>
          <a:latin typeface="Arial" charset="0"/>
        </a:defRPr>
      </a:lvl9pPr>
    </p:titleStyle>
    <p:bodyStyle>
      <a:lvl1pPr marL="342900" indent="-342900" algn="l" rtl="0" eaLnBrk="0" fontAlgn="base" hangingPunct="0">
        <a:lnSpc>
          <a:spcPct val="90000"/>
        </a:lnSpc>
        <a:spcBef>
          <a:spcPct val="50000"/>
        </a:spcBef>
        <a:spcAft>
          <a:spcPct val="0"/>
        </a:spcAft>
        <a:buClr>
          <a:schemeClr val="bg1"/>
        </a:buClr>
        <a:buFont typeface="Wingdings" pitchFamily="2" charset="2"/>
        <a:buChar char="§"/>
        <a:defRPr sz="2800">
          <a:solidFill>
            <a:schemeClr val="bg1"/>
          </a:solidFill>
          <a:latin typeface="+mn-lt"/>
          <a:ea typeface="+mn-ea"/>
          <a:cs typeface="+mn-cs"/>
        </a:defRPr>
      </a:lvl1pPr>
      <a:lvl2pPr marL="742950" indent="-285750" algn="l" rtl="0" eaLnBrk="0" fontAlgn="base" hangingPunct="0">
        <a:lnSpc>
          <a:spcPct val="90000"/>
        </a:lnSpc>
        <a:spcBef>
          <a:spcPct val="50000"/>
        </a:spcBef>
        <a:spcAft>
          <a:spcPct val="0"/>
        </a:spcAft>
        <a:buClr>
          <a:schemeClr val="bg1"/>
        </a:buClr>
        <a:buFont typeface="Arial" charset="0"/>
        <a:buChar char="-"/>
        <a:defRPr sz="2400">
          <a:solidFill>
            <a:schemeClr val="bg1"/>
          </a:solidFill>
          <a:latin typeface="+mn-lt"/>
        </a:defRPr>
      </a:lvl2pPr>
      <a:lvl3pPr marL="11430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3pPr>
      <a:lvl4pPr marL="16002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4pPr>
      <a:lvl5pPr marL="20574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5pPr>
      <a:lvl6pPr marL="25146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6pPr>
      <a:lvl7pPr marL="29718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7pPr>
      <a:lvl8pPr marL="34290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8pPr>
      <a:lvl9pPr marL="38862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hats_teal_pg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Grp="1" noChangeArrowheads="1"/>
          </p:cNvSpPr>
          <p:nvPr>
            <p:ph type="body" idx="1"/>
          </p:nvPr>
        </p:nvSpPr>
        <p:spPr bwMode="auto">
          <a:xfrm>
            <a:off x="1736725" y="2195513"/>
            <a:ext cx="571658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2535" name="Text Box 7"/>
          <p:cNvSpPr txBox="1">
            <a:spLocks noChangeArrowheads="1"/>
          </p:cNvSpPr>
          <p:nvPr userDrawn="1"/>
        </p:nvSpPr>
        <p:spPr bwMode="auto">
          <a:xfrm>
            <a:off x="652463" y="711200"/>
            <a:ext cx="7837487" cy="579438"/>
          </a:xfrm>
          <a:prstGeom prst="rect">
            <a:avLst/>
          </a:prstGeom>
          <a:noFill/>
          <a:ln w="9525">
            <a:noFill/>
            <a:miter lim="800000"/>
            <a:headEnd/>
            <a:tailEnd/>
          </a:ln>
          <a:effectLst/>
        </p:spPr>
        <p:txBody>
          <a:bodyPr>
            <a:spAutoFit/>
          </a:bodyPr>
          <a:lstStyle/>
          <a:p>
            <a:pPr>
              <a:spcBef>
                <a:spcPct val="50000"/>
              </a:spcBef>
              <a:defRPr/>
            </a:pPr>
            <a:r>
              <a:rPr lang="en-US" sz="3200" b="1">
                <a:solidFill>
                  <a:schemeClr val="bg1"/>
                </a:solidFill>
              </a:rPr>
              <a:t>Yellow Hat</a:t>
            </a:r>
          </a:p>
        </p:txBody>
      </p:sp>
      <p:pic>
        <p:nvPicPr>
          <p:cNvPr id="6149" name="Picture 9" descr="Yellow T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85750" y="5172075"/>
            <a:ext cx="139382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l" rtl="0" eaLnBrk="0" fontAlgn="base" hangingPunct="0">
        <a:spcBef>
          <a:spcPct val="0"/>
        </a:spcBef>
        <a:spcAft>
          <a:spcPct val="0"/>
        </a:spcAft>
        <a:defRPr sz="3200" b="1">
          <a:solidFill>
            <a:srgbClr val="12636B"/>
          </a:solidFill>
          <a:latin typeface="+mj-lt"/>
          <a:ea typeface="+mj-ea"/>
          <a:cs typeface="+mj-cs"/>
        </a:defRPr>
      </a:lvl1pPr>
      <a:lvl2pPr algn="l" rtl="0" eaLnBrk="0" fontAlgn="base" hangingPunct="0">
        <a:spcBef>
          <a:spcPct val="0"/>
        </a:spcBef>
        <a:spcAft>
          <a:spcPct val="0"/>
        </a:spcAft>
        <a:defRPr sz="3200" b="1">
          <a:solidFill>
            <a:srgbClr val="12636B"/>
          </a:solidFill>
          <a:latin typeface="Arial" charset="0"/>
        </a:defRPr>
      </a:lvl2pPr>
      <a:lvl3pPr algn="l" rtl="0" eaLnBrk="0" fontAlgn="base" hangingPunct="0">
        <a:spcBef>
          <a:spcPct val="0"/>
        </a:spcBef>
        <a:spcAft>
          <a:spcPct val="0"/>
        </a:spcAft>
        <a:defRPr sz="3200" b="1">
          <a:solidFill>
            <a:srgbClr val="12636B"/>
          </a:solidFill>
          <a:latin typeface="Arial" charset="0"/>
        </a:defRPr>
      </a:lvl3pPr>
      <a:lvl4pPr algn="l" rtl="0" eaLnBrk="0" fontAlgn="base" hangingPunct="0">
        <a:spcBef>
          <a:spcPct val="0"/>
        </a:spcBef>
        <a:spcAft>
          <a:spcPct val="0"/>
        </a:spcAft>
        <a:defRPr sz="3200" b="1">
          <a:solidFill>
            <a:srgbClr val="12636B"/>
          </a:solidFill>
          <a:latin typeface="Arial" charset="0"/>
        </a:defRPr>
      </a:lvl4pPr>
      <a:lvl5pPr algn="l" rtl="0" eaLnBrk="0" fontAlgn="base" hangingPunct="0">
        <a:spcBef>
          <a:spcPct val="0"/>
        </a:spcBef>
        <a:spcAft>
          <a:spcPct val="0"/>
        </a:spcAft>
        <a:defRPr sz="3200" b="1">
          <a:solidFill>
            <a:srgbClr val="12636B"/>
          </a:solidFill>
          <a:latin typeface="Arial" charset="0"/>
        </a:defRPr>
      </a:lvl5pPr>
      <a:lvl6pPr marL="457200" algn="l" rtl="0" fontAlgn="base">
        <a:spcBef>
          <a:spcPct val="0"/>
        </a:spcBef>
        <a:spcAft>
          <a:spcPct val="0"/>
        </a:spcAft>
        <a:defRPr sz="3200" b="1">
          <a:solidFill>
            <a:srgbClr val="12636B"/>
          </a:solidFill>
          <a:latin typeface="Arial" charset="0"/>
        </a:defRPr>
      </a:lvl6pPr>
      <a:lvl7pPr marL="914400" algn="l" rtl="0" fontAlgn="base">
        <a:spcBef>
          <a:spcPct val="0"/>
        </a:spcBef>
        <a:spcAft>
          <a:spcPct val="0"/>
        </a:spcAft>
        <a:defRPr sz="3200" b="1">
          <a:solidFill>
            <a:srgbClr val="12636B"/>
          </a:solidFill>
          <a:latin typeface="Arial" charset="0"/>
        </a:defRPr>
      </a:lvl7pPr>
      <a:lvl8pPr marL="1371600" algn="l" rtl="0" fontAlgn="base">
        <a:spcBef>
          <a:spcPct val="0"/>
        </a:spcBef>
        <a:spcAft>
          <a:spcPct val="0"/>
        </a:spcAft>
        <a:defRPr sz="3200" b="1">
          <a:solidFill>
            <a:srgbClr val="12636B"/>
          </a:solidFill>
          <a:latin typeface="Arial" charset="0"/>
        </a:defRPr>
      </a:lvl8pPr>
      <a:lvl9pPr marL="1828800" algn="l" rtl="0" fontAlgn="base">
        <a:spcBef>
          <a:spcPct val="0"/>
        </a:spcBef>
        <a:spcAft>
          <a:spcPct val="0"/>
        </a:spcAft>
        <a:defRPr sz="3200" b="1">
          <a:solidFill>
            <a:srgbClr val="12636B"/>
          </a:solidFill>
          <a:latin typeface="Arial" charset="0"/>
        </a:defRPr>
      </a:lvl9pPr>
    </p:titleStyle>
    <p:bodyStyle>
      <a:lvl1pPr marL="342900" indent="-342900" algn="l" rtl="0" eaLnBrk="0" fontAlgn="base" hangingPunct="0">
        <a:lnSpc>
          <a:spcPct val="90000"/>
        </a:lnSpc>
        <a:spcBef>
          <a:spcPct val="50000"/>
        </a:spcBef>
        <a:spcAft>
          <a:spcPct val="0"/>
        </a:spcAft>
        <a:buClr>
          <a:schemeClr val="bg1"/>
        </a:buClr>
        <a:buFont typeface="Wingdings" pitchFamily="2" charset="2"/>
        <a:buChar char="§"/>
        <a:defRPr sz="2800">
          <a:solidFill>
            <a:schemeClr val="bg1"/>
          </a:solidFill>
          <a:latin typeface="+mn-lt"/>
          <a:ea typeface="+mn-ea"/>
          <a:cs typeface="+mn-cs"/>
        </a:defRPr>
      </a:lvl1pPr>
      <a:lvl2pPr marL="742950" indent="-285750" algn="l" rtl="0" eaLnBrk="0" fontAlgn="base" hangingPunct="0">
        <a:lnSpc>
          <a:spcPct val="90000"/>
        </a:lnSpc>
        <a:spcBef>
          <a:spcPct val="50000"/>
        </a:spcBef>
        <a:spcAft>
          <a:spcPct val="0"/>
        </a:spcAft>
        <a:buClr>
          <a:schemeClr val="bg1"/>
        </a:buClr>
        <a:buFont typeface="Arial" charset="0"/>
        <a:buChar char="-"/>
        <a:defRPr sz="2400">
          <a:solidFill>
            <a:schemeClr val="bg1"/>
          </a:solidFill>
          <a:latin typeface="+mn-lt"/>
        </a:defRPr>
      </a:lvl2pPr>
      <a:lvl3pPr marL="11430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3pPr>
      <a:lvl4pPr marL="16002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4pPr>
      <a:lvl5pPr marL="20574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5pPr>
      <a:lvl6pPr marL="25146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6pPr>
      <a:lvl7pPr marL="29718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7pPr>
      <a:lvl8pPr marL="34290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8pPr>
      <a:lvl9pPr marL="38862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hats_teal_pg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a:spLocks noGrp="1" noChangeArrowheads="1"/>
          </p:cNvSpPr>
          <p:nvPr>
            <p:ph type="body" idx="1"/>
          </p:nvPr>
        </p:nvSpPr>
        <p:spPr bwMode="auto">
          <a:xfrm>
            <a:off x="1736725" y="2195513"/>
            <a:ext cx="571658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3559" name="Text Box 7"/>
          <p:cNvSpPr txBox="1">
            <a:spLocks noChangeArrowheads="1"/>
          </p:cNvSpPr>
          <p:nvPr userDrawn="1"/>
        </p:nvSpPr>
        <p:spPr bwMode="auto">
          <a:xfrm>
            <a:off x="652463" y="711200"/>
            <a:ext cx="7837487" cy="579438"/>
          </a:xfrm>
          <a:prstGeom prst="rect">
            <a:avLst/>
          </a:prstGeom>
          <a:noFill/>
          <a:ln w="9525">
            <a:noFill/>
            <a:miter lim="800000"/>
            <a:headEnd/>
            <a:tailEnd/>
          </a:ln>
          <a:effectLst/>
        </p:spPr>
        <p:txBody>
          <a:bodyPr>
            <a:spAutoFit/>
          </a:bodyPr>
          <a:lstStyle/>
          <a:p>
            <a:pPr>
              <a:spcBef>
                <a:spcPct val="50000"/>
              </a:spcBef>
              <a:defRPr/>
            </a:pPr>
            <a:r>
              <a:rPr lang="en-US" sz="3200" b="1">
                <a:solidFill>
                  <a:schemeClr val="bg1"/>
                </a:solidFill>
              </a:rPr>
              <a:t>Black Hat</a:t>
            </a:r>
          </a:p>
        </p:txBody>
      </p:sp>
      <p:pic>
        <p:nvPicPr>
          <p:cNvPr id="7173" name="Picture 9" descr="Black T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85750" y="5094288"/>
            <a:ext cx="146526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l" rtl="0" eaLnBrk="0" fontAlgn="base" hangingPunct="0">
        <a:spcBef>
          <a:spcPct val="0"/>
        </a:spcBef>
        <a:spcAft>
          <a:spcPct val="0"/>
        </a:spcAft>
        <a:defRPr sz="3200" b="1">
          <a:solidFill>
            <a:srgbClr val="12636B"/>
          </a:solidFill>
          <a:latin typeface="+mj-lt"/>
          <a:ea typeface="+mj-ea"/>
          <a:cs typeface="+mj-cs"/>
        </a:defRPr>
      </a:lvl1pPr>
      <a:lvl2pPr algn="l" rtl="0" eaLnBrk="0" fontAlgn="base" hangingPunct="0">
        <a:spcBef>
          <a:spcPct val="0"/>
        </a:spcBef>
        <a:spcAft>
          <a:spcPct val="0"/>
        </a:spcAft>
        <a:defRPr sz="3200" b="1">
          <a:solidFill>
            <a:srgbClr val="12636B"/>
          </a:solidFill>
          <a:latin typeface="Arial" charset="0"/>
        </a:defRPr>
      </a:lvl2pPr>
      <a:lvl3pPr algn="l" rtl="0" eaLnBrk="0" fontAlgn="base" hangingPunct="0">
        <a:spcBef>
          <a:spcPct val="0"/>
        </a:spcBef>
        <a:spcAft>
          <a:spcPct val="0"/>
        </a:spcAft>
        <a:defRPr sz="3200" b="1">
          <a:solidFill>
            <a:srgbClr val="12636B"/>
          </a:solidFill>
          <a:latin typeface="Arial" charset="0"/>
        </a:defRPr>
      </a:lvl3pPr>
      <a:lvl4pPr algn="l" rtl="0" eaLnBrk="0" fontAlgn="base" hangingPunct="0">
        <a:spcBef>
          <a:spcPct val="0"/>
        </a:spcBef>
        <a:spcAft>
          <a:spcPct val="0"/>
        </a:spcAft>
        <a:defRPr sz="3200" b="1">
          <a:solidFill>
            <a:srgbClr val="12636B"/>
          </a:solidFill>
          <a:latin typeface="Arial" charset="0"/>
        </a:defRPr>
      </a:lvl4pPr>
      <a:lvl5pPr algn="l" rtl="0" eaLnBrk="0" fontAlgn="base" hangingPunct="0">
        <a:spcBef>
          <a:spcPct val="0"/>
        </a:spcBef>
        <a:spcAft>
          <a:spcPct val="0"/>
        </a:spcAft>
        <a:defRPr sz="3200" b="1">
          <a:solidFill>
            <a:srgbClr val="12636B"/>
          </a:solidFill>
          <a:latin typeface="Arial" charset="0"/>
        </a:defRPr>
      </a:lvl5pPr>
      <a:lvl6pPr marL="457200" algn="l" rtl="0" fontAlgn="base">
        <a:spcBef>
          <a:spcPct val="0"/>
        </a:spcBef>
        <a:spcAft>
          <a:spcPct val="0"/>
        </a:spcAft>
        <a:defRPr sz="3200" b="1">
          <a:solidFill>
            <a:srgbClr val="12636B"/>
          </a:solidFill>
          <a:latin typeface="Arial" charset="0"/>
        </a:defRPr>
      </a:lvl6pPr>
      <a:lvl7pPr marL="914400" algn="l" rtl="0" fontAlgn="base">
        <a:spcBef>
          <a:spcPct val="0"/>
        </a:spcBef>
        <a:spcAft>
          <a:spcPct val="0"/>
        </a:spcAft>
        <a:defRPr sz="3200" b="1">
          <a:solidFill>
            <a:srgbClr val="12636B"/>
          </a:solidFill>
          <a:latin typeface="Arial" charset="0"/>
        </a:defRPr>
      </a:lvl7pPr>
      <a:lvl8pPr marL="1371600" algn="l" rtl="0" fontAlgn="base">
        <a:spcBef>
          <a:spcPct val="0"/>
        </a:spcBef>
        <a:spcAft>
          <a:spcPct val="0"/>
        </a:spcAft>
        <a:defRPr sz="3200" b="1">
          <a:solidFill>
            <a:srgbClr val="12636B"/>
          </a:solidFill>
          <a:latin typeface="Arial" charset="0"/>
        </a:defRPr>
      </a:lvl8pPr>
      <a:lvl9pPr marL="1828800" algn="l" rtl="0" fontAlgn="base">
        <a:spcBef>
          <a:spcPct val="0"/>
        </a:spcBef>
        <a:spcAft>
          <a:spcPct val="0"/>
        </a:spcAft>
        <a:defRPr sz="3200" b="1">
          <a:solidFill>
            <a:srgbClr val="12636B"/>
          </a:solidFill>
          <a:latin typeface="Arial" charset="0"/>
        </a:defRPr>
      </a:lvl9pPr>
    </p:titleStyle>
    <p:bodyStyle>
      <a:lvl1pPr marL="342900" indent="-342900" algn="l" rtl="0" eaLnBrk="0" fontAlgn="base" hangingPunct="0">
        <a:lnSpc>
          <a:spcPct val="90000"/>
        </a:lnSpc>
        <a:spcBef>
          <a:spcPct val="50000"/>
        </a:spcBef>
        <a:spcAft>
          <a:spcPct val="0"/>
        </a:spcAft>
        <a:buClr>
          <a:schemeClr val="bg1"/>
        </a:buClr>
        <a:buFont typeface="Wingdings" pitchFamily="2" charset="2"/>
        <a:buChar char="§"/>
        <a:defRPr sz="2800">
          <a:solidFill>
            <a:schemeClr val="bg1"/>
          </a:solidFill>
          <a:latin typeface="+mn-lt"/>
          <a:ea typeface="+mn-ea"/>
          <a:cs typeface="+mn-cs"/>
        </a:defRPr>
      </a:lvl1pPr>
      <a:lvl2pPr marL="742950" indent="-285750" algn="l" rtl="0" eaLnBrk="0" fontAlgn="base" hangingPunct="0">
        <a:lnSpc>
          <a:spcPct val="90000"/>
        </a:lnSpc>
        <a:spcBef>
          <a:spcPct val="50000"/>
        </a:spcBef>
        <a:spcAft>
          <a:spcPct val="0"/>
        </a:spcAft>
        <a:buClr>
          <a:schemeClr val="bg1"/>
        </a:buClr>
        <a:buFont typeface="Arial" charset="0"/>
        <a:buChar char="-"/>
        <a:defRPr sz="2400">
          <a:solidFill>
            <a:schemeClr val="bg1"/>
          </a:solidFill>
          <a:latin typeface="+mn-lt"/>
        </a:defRPr>
      </a:lvl2pPr>
      <a:lvl3pPr marL="11430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3pPr>
      <a:lvl4pPr marL="16002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4pPr>
      <a:lvl5pPr marL="20574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5pPr>
      <a:lvl6pPr marL="25146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6pPr>
      <a:lvl7pPr marL="29718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7pPr>
      <a:lvl8pPr marL="34290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8pPr>
      <a:lvl9pPr marL="38862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9" descr="hats_teal_pg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4"/>
          <p:cNvSpPr>
            <a:spLocks noGrp="1" noChangeArrowheads="1"/>
          </p:cNvSpPr>
          <p:nvPr>
            <p:ph type="body" idx="1"/>
          </p:nvPr>
        </p:nvSpPr>
        <p:spPr bwMode="auto">
          <a:xfrm>
            <a:off x="1736725" y="2195513"/>
            <a:ext cx="571658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4584" name="Text Box 8"/>
          <p:cNvSpPr txBox="1">
            <a:spLocks noChangeArrowheads="1"/>
          </p:cNvSpPr>
          <p:nvPr userDrawn="1"/>
        </p:nvSpPr>
        <p:spPr bwMode="auto">
          <a:xfrm>
            <a:off x="652463" y="711200"/>
            <a:ext cx="7837487" cy="579438"/>
          </a:xfrm>
          <a:prstGeom prst="rect">
            <a:avLst/>
          </a:prstGeom>
          <a:noFill/>
          <a:ln w="9525">
            <a:noFill/>
            <a:miter lim="800000"/>
            <a:headEnd/>
            <a:tailEnd/>
          </a:ln>
          <a:effectLst/>
        </p:spPr>
        <p:txBody>
          <a:bodyPr>
            <a:spAutoFit/>
          </a:bodyPr>
          <a:lstStyle/>
          <a:p>
            <a:pPr>
              <a:spcBef>
                <a:spcPct val="50000"/>
              </a:spcBef>
              <a:defRPr/>
            </a:pPr>
            <a:r>
              <a:rPr lang="en-US" sz="3200" b="1">
                <a:solidFill>
                  <a:schemeClr val="bg1"/>
                </a:solidFill>
              </a:rPr>
              <a:t>Green Hat</a:t>
            </a:r>
          </a:p>
        </p:txBody>
      </p:sp>
      <p:pic>
        <p:nvPicPr>
          <p:cNvPr id="8197" name="Picture 10" descr="Green T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73050" y="5110163"/>
            <a:ext cx="14795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l" rtl="0" eaLnBrk="0" fontAlgn="base" hangingPunct="0">
        <a:spcBef>
          <a:spcPct val="0"/>
        </a:spcBef>
        <a:spcAft>
          <a:spcPct val="0"/>
        </a:spcAft>
        <a:defRPr sz="3200" b="1">
          <a:solidFill>
            <a:srgbClr val="12636B"/>
          </a:solidFill>
          <a:latin typeface="+mj-lt"/>
          <a:ea typeface="+mj-ea"/>
          <a:cs typeface="+mj-cs"/>
        </a:defRPr>
      </a:lvl1pPr>
      <a:lvl2pPr algn="l" rtl="0" eaLnBrk="0" fontAlgn="base" hangingPunct="0">
        <a:spcBef>
          <a:spcPct val="0"/>
        </a:spcBef>
        <a:spcAft>
          <a:spcPct val="0"/>
        </a:spcAft>
        <a:defRPr sz="3200" b="1">
          <a:solidFill>
            <a:srgbClr val="12636B"/>
          </a:solidFill>
          <a:latin typeface="Arial" charset="0"/>
        </a:defRPr>
      </a:lvl2pPr>
      <a:lvl3pPr algn="l" rtl="0" eaLnBrk="0" fontAlgn="base" hangingPunct="0">
        <a:spcBef>
          <a:spcPct val="0"/>
        </a:spcBef>
        <a:spcAft>
          <a:spcPct val="0"/>
        </a:spcAft>
        <a:defRPr sz="3200" b="1">
          <a:solidFill>
            <a:srgbClr val="12636B"/>
          </a:solidFill>
          <a:latin typeface="Arial" charset="0"/>
        </a:defRPr>
      </a:lvl3pPr>
      <a:lvl4pPr algn="l" rtl="0" eaLnBrk="0" fontAlgn="base" hangingPunct="0">
        <a:spcBef>
          <a:spcPct val="0"/>
        </a:spcBef>
        <a:spcAft>
          <a:spcPct val="0"/>
        </a:spcAft>
        <a:defRPr sz="3200" b="1">
          <a:solidFill>
            <a:srgbClr val="12636B"/>
          </a:solidFill>
          <a:latin typeface="Arial" charset="0"/>
        </a:defRPr>
      </a:lvl4pPr>
      <a:lvl5pPr algn="l" rtl="0" eaLnBrk="0" fontAlgn="base" hangingPunct="0">
        <a:spcBef>
          <a:spcPct val="0"/>
        </a:spcBef>
        <a:spcAft>
          <a:spcPct val="0"/>
        </a:spcAft>
        <a:defRPr sz="3200" b="1">
          <a:solidFill>
            <a:srgbClr val="12636B"/>
          </a:solidFill>
          <a:latin typeface="Arial" charset="0"/>
        </a:defRPr>
      </a:lvl5pPr>
      <a:lvl6pPr marL="457200" algn="l" rtl="0" fontAlgn="base">
        <a:spcBef>
          <a:spcPct val="0"/>
        </a:spcBef>
        <a:spcAft>
          <a:spcPct val="0"/>
        </a:spcAft>
        <a:defRPr sz="3200" b="1">
          <a:solidFill>
            <a:srgbClr val="12636B"/>
          </a:solidFill>
          <a:latin typeface="Arial" charset="0"/>
        </a:defRPr>
      </a:lvl6pPr>
      <a:lvl7pPr marL="914400" algn="l" rtl="0" fontAlgn="base">
        <a:spcBef>
          <a:spcPct val="0"/>
        </a:spcBef>
        <a:spcAft>
          <a:spcPct val="0"/>
        </a:spcAft>
        <a:defRPr sz="3200" b="1">
          <a:solidFill>
            <a:srgbClr val="12636B"/>
          </a:solidFill>
          <a:latin typeface="Arial" charset="0"/>
        </a:defRPr>
      </a:lvl7pPr>
      <a:lvl8pPr marL="1371600" algn="l" rtl="0" fontAlgn="base">
        <a:spcBef>
          <a:spcPct val="0"/>
        </a:spcBef>
        <a:spcAft>
          <a:spcPct val="0"/>
        </a:spcAft>
        <a:defRPr sz="3200" b="1">
          <a:solidFill>
            <a:srgbClr val="12636B"/>
          </a:solidFill>
          <a:latin typeface="Arial" charset="0"/>
        </a:defRPr>
      </a:lvl8pPr>
      <a:lvl9pPr marL="1828800" algn="l" rtl="0" fontAlgn="base">
        <a:spcBef>
          <a:spcPct val="0"/>
        </a:spcBef>
        <a:spcAft>
          <a:spcPct val="0"/>
        </a:spcAft>
        <a:defRPr sz="3200" b="1">
          <a:solidFill>
            <a:srgbClr val="12636B"/>
          </a:solidFill>
          <a:latin typeface="Arial" charset="0"/>
        </a:defRPr>
      </a:lvl9pPr>
    </p:titleStyle>
    <p:bodyStyle>
      <a:lvl1pPr marL="342900" indent="-342900" algn="l" rtl="0" eaLnBrk="0" fontAlgn="base" hangingPunct="0">
        <a:lnSpc>
          <a:spcPct val="90000"/>
        </a:lnSpc>
        <a:spcBef>
          <a:spcPct val="50000"/>
        </a:spcBef>
        <a:spcAft>
          <a:spcPct val="0"/>
        </a:spcAft>
        <a:buClr>
          <a:schemeClr val="bg1"/>
        </a:buClr>
        <a:buFont typeface="Wingdings" pitchFamily="2" charset="2"/>
        <a:buChar char="§"/>
        <a:defRPr sz="2800">
          <a:solidFill>
            <a:schemeClr val="bg1"/>
          </a:solidFill>
          <a:latin typeface="+mn-lt"/>
          <a:ea typeface="+mn-ea"/>
          <a:cs typeface="+mn-cs"/>
        </a:defRPr>
      </a:lvl1pPr>
      <a:lvl2pPr marL="742950" indent="-285750" algn="l" rtl="0" eaLnBrk="0" fontAlgn="base" hangingPunct="0">
        <a:lnSpc>
          <a:spcPct val="90000"/>
        </a:lnSpc>
        <a:spcBef>
          <a:spcPct val="50000"/>
        </a:spcBef>
        <a:spcAft>
          <a:spcPct val="0"/>
        </a:spcAft>
        <a:buClr>
          <a:schemeClr val="bg1"/>
        </a:buClr>
        <a:buFont typeface="Arial" charset="0"/>
        <a:buChar char="-"/>
        <a:defRPr sz="2400">
          <a:solidFill>
            <a:schemeClr val="bg1"/>
          </a:solidFill>
          <a:latin typeface="+mn-lt"/>
        </a:defRPr>
      </a:lvl2pPr>
      <a:lvl3pPr marL="11430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3pPr>
      <a:lvl4pPr marL="16002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4pPr>
      <a:lvl5pPr marL="20574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5pPr>
      <a:lvl6pPr marL="25146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6pPr>
      <a:lvl7pPr marL="29718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7pPr>
      <a:lvl8pPr marL="34290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8pPr>
      <a:lvl9pPr marL="38862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068" descr="lateral_teal_pg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051"/>
          <p:cNvSpPr>
            <a:spLocks noGrp="1" noChangeArrowheads="1"/>
          </p:cNvSpPr>
          <p:nvPr>
            <p:ph type="title"/>
          </p:nvPr>
        </p:nvSpPr>
        <p:spPr bwMode="auto">
          <a:xfrm>
            <a:off x="563563" y="669925"/>
            <a:ext cx="8123237"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20" name="Rectangle 2052"/>
          <p:cNvSpPr>
            <a:spLocks noGrp="1" noChangeArrowheads="1"/>
          </p:cNvSpPr>
          <p:nvPr>
            <p:ph type="body" idx="1"/>
          </p:nvPr>
        </p:nvSpPr>
        <p:spPr bwMode="auto">
          <a:xfrm>
            <a:off x="1736725" y="2195513"/>
            <a:ext cx="571658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grpSp>
        <p:nvGrpSpPr>
          <p:cNvPr id="9221" name="Group 2067"/>
          <p:cNvGrpSpPr>
            <a:grpSpLocks/>
          </p:cNvGrpSpPr>
          <p:nvPr userDrawn="1"/>
        </p:nvGrpSpPr>
        <p:grpSpPr bwMode="auto">
          <a:xfrm>
            <a:off x="508000" y="5462588"/>
            <a:ext cx="1327150" cy="976312"/>
            <a:chOff x="320" y="3441"/>
            <a:chExt cx="836" cy="615"/>
          </a:xfrm>
        </p:grpSpPr>
        <p:sp>
          <p:nvSpPr>
            <p:cNvPr id="259085" name="Oval 2061"/>
            <p:cNvSpPr>
              <a:spLocks noChangeArrowheads="1"/>
            </p:cNvSpPr>
            <p:nvPr userDrawn="1"/>
          </p:nvSpPr>
          <p:spPr bwMode="auto">
            <a:xfrm>
              <a:off x="483" y="3656"/>
              <a:ext cx="400" cy="400"/>
            </a:xfrm>
            <a:prstGeom prst="ellipse">
              <a:avLst/>
            </a:prstGeom>
            <a:solidFill>
              <a:srgbClr val="12636B"/>
            </a:solidFill>
            <a:ln w="76200">
              <a:solidFill>
                <a:schemeClr val="accent1"/>
              </a:solidFill>
              <a:round/>
              <a:headEnd/>
              <a:tailEnd/>
            </a:ln>
            <a:effectLst/>
          </p:spPr>
          <p:txBody>
            <a:bodyPr wrap="none" anchor="ctr"/>
            <a:lstStyle/>
            <a:p>
              <a:pPr algn="ctr" eaLnBrk="0" hangingPunct="0">
                <a:defRPr/>
              </a:pPr>
              <a:endParaRPr lang="en-GB" sz="2400">
                <a:solidFill>
                  <a:schemeClr val="folHlink"/>
                </a:solidFill>
                <a:latin typeface="Times New Roman" pitchFamily="18" charset="0"/>
              </a:endParaRPr>
            </a:p>
          </p:txBody>
        </p:sp>
        <p:sp>
          <p:nvSpPr>
            <p:cNvPr id="259086" name="Freeform 2062"/>
            <p:cNvSpPr>
              <a:spLocks/>
            </p:cNvSpPr>
            <p:nvPr userDrawn="1"/>
          </p:nvSpPr>
          <p:spPr bwMode="auto">
            <a:xfrm rot="-1374136">
              <a:off x="642" y="3629"/>
              <a:ext cx="466" cy="139"/>
            </a:xfrm>
            <a:custGeom>
              <a:avLst/>
              <a:gdLst/>
              <a:ahLst/>
              <a:cxnLst>
                <a:cxn ang="0">
                  <a:pos x="0" y="344"/>
                </a:cxn>
                <a:cxn ang="0">
                  <a:pos x="192" y="56"/>
                </a:cxn>
                <a:cxn ang="0">
                  <a:pos x="624" y="8"/>
                </a:cxn>
              </a:cxnLst>
              <a:rect l="0" t="0" r="r" b="b"/>
              <a:pathLst>
                <a:path w="624" h="344">
                  <a:moveTo>
                    <a:pt x="0" y="344"/>
                  </a:moveTo>
                  <a:cubicBezTo>
                    <a:pt x="44" y="228"/>
                    <a:pt x="88" y="112"/>
                    <a:pt x="192" y="56"/>
                  </a:cubicBezTo>
                  <a:cubicBezTo>
                    <a:pt x="296" y="0"/>
                    <a:pt x="460" y="4"/>
                    <a:pt x="624" y="8"/>
                  </a:cubicBezTo>
                </a:path>
              </a:pathLst>
            </a:custGeom>
            <a:noFill/>
            <a:ln w="47625" cap="flat" cmpd="sng">
              <a:solidFill>
                <a:schemeClr val="accent1"/>
              </a:solidFill>
              <a:prstDash val="sysDot"/>
              <a:round/>
              <a:headEnd type="none" w="med" len="med"/>
              <a:tailEnd type="triangle" w="med" len="sm"/>
            </a:ln>
            <a:effectLst/>
          </p:spPr>
          <p:txBody>
            <a:bodyPr wrap="none" anchor="ctr"/>
            <a:lstStyle/>
            <a:p>
              <a:pPr>
                <a:defRPr/>
              </a:pPr>
              <a:endParaRPr lang="en-US"/>
            </a:p>
          </p:txBody>
        </p:sp>
        <p:sp>
          <p:nvSpPr>
            <p:cNvPr id="259087" name="Freeform 2063"/>
            <p:cNvSpPr>
              <a:spLocks/>
            </p:cNvSpPr>
            <p:nvPr userDrawn="1"/>
          </p:nvSpPr>
          <p:spPr bwMode="auto">
            <a:xfrm rot="-709873">
              <a:off x="693" y="3715"/>
              <a:ext cx="463" cy="82"/>
            </a:xfrm>
            <a:custGeom>
              <a:avLst/>
              <a:gdLst/>
              <a:ahLst/>
              <a:cxnLst>
                <a:cxn ang="0">
                  <a:pos x="0" y="344"/>
                </a:cxn>
                <a:cxn ang="0">
                  <a:pos x="192" y="56"/>
                </a:cxn>
                <a:cxn ang="0">
                  <a:pos x="624" y="8"/>
                </a:cxn>
              </a:cxnLst>
              <a:rect l="0" t="0" r="r" b="b"/>
              <a:pathLst>
                <a:path w="624" h="344">
                  <a:moveTo>
                    <a:pt x="0" y="344"/>
                  </a:moveTo>
                  <a:cubicBezTo>
                    <a:pt x="44" y="228"/>
                    <a:pt x="88" y="112"/>
                    <a:pt x="192" y="56"/>
                  </a:cubicBezTo>
                  <a:cubicBezTo>
                    <a:pt x="296" y="0"/>
                    <a:pt x="460" y="4"/>
                    <a:pt x="624" y="8"/>
                  </a:cubicBezTo>
                </a:path>
              </a:pathLst>
            </a:custGeom>
            <a:noFill/>
            <a:ln w="47625" cap="flat" cmpd="sng">
              <a:solidFill>
                <a:schemeClr val="accent1"/>
              </a:solidFill>
              <a:prstDash val="sysDot"/>
              <a:round/>
              <a:headEnd type="none" w="med" len="med"/>
              <a:tailEnd type="triangle" w="med" len="sm"/>
            </a:ln>
            <a:effectLst/>
          </p:spPr>
          <p:txBody>
            <a:bodyPr wrap="none" anchor="ctr"/>
            <a:lstStyle/>
            <a:p>
              <a:pPr>
                <a:defRPr/>
              </a:pPr>
              <a:endParaRPr lang="en-US"/>
            </a:p>
          </p:txBody>
        </p:sp>
        <p:sp>
          <p:nvSpPr>
            <p:cNvPr id="259088" name="Freeform 2064"/>
            <p:cNvSpPr>
              <a:spLocks/>
            </p:cNvSpPr>
            <p:nvPr userDrawn="1"/>
          </p:nvSpPr>
          <p:spPr bwMode="auto">
            <a:xfrm rot="1769550">
              <a:off x="320" y="3735"/>
              <a:ext cx="325" cy="186"/>
            </a:xfrm>
            <a:custGeom>
              <a:avLst/>
              <a:gdLst/>
              <a:ahLst/>
              <a:cxnLst>
                <a:cxn ang="0">
                  <a:pos x="0" y="344"/>
                </a:cxn>
                <a:cxn ang="0">
                  <a:pos x="192" y="56"/>
                </a:cxn>
                <a:cxn ang="0">
                  <a:pos x="624" y="8"/>
                </a:cxn>
              </a:cxnLst>
              <a:rect l="0" t="0" r="r" b="b"/>
              <a:pathLst>
                <a:path w="624" h="344">
                  <a:moveTo>
                    <a:pt x="0" y="344"/>
                  </a:moveTo>
                  <a:cubicBezTo>
                    <a:pt x="44" y="228"/>
                    <a:pt x="88" y="112"/>
                    <a:pt x="192" y="56"/>
                  </a:cubicBezTo>
                  <a:cubicBezTo>
                    <a:pt x="296" y="0"/>
                    <a:pt x="460" y="4"/>
                    <a:pt x="624" y="8"/>
                  </a:cubicBezTo>
                </a:path>
              </a:pathLst>
            </a:custGeom>
            <a:noFill/>
            <a:ln w="50800" cap="flat" cmpd="sng">
              <a:solidFill>
                <a:schemeClr val="accent1"/>
              </a:solidFill>
              <a:prstDash val="solid"/>
              <a:round/>
              <a:headEnd type="none" w="med" len="med"/>
              <a:tailEnd type="none" w="med" len="sm"/>
            </a:ln>
            <a:effectLst/>
          </p:spPr>
          <p:txBody>
            <a:bodyPr wrap="none" anchor="ctr"/>
            <a:lstStyle/>
            <a:p>
              <a:pPr>
                <a:defRPr/>
              </a:pPr>
              <a:endParaRPr lang="en-US"/>
            </a:p>
          </p:txBody>
        </p:sp>
        <p:sp>
          <p:nvSpPr>
            <p:cNvPr id="259089" name="Freeform 2065"/>
            <p:cNvSpPr>
              <a:spLocks/>
            </p:cNvSpPr>
            <p:nvPr userDrawn="1"/>
          </p:nvSpPr>
          <p:spPr bwMode="auto">
            <a:xfrm rot="-2894443">
              <a:off x="550" y="3590"/>
              <a:ext cx="442" cy="144"/>
            </a:xfrm>
            <a:custGeom>
              <a:avLst/>
              <a:gdLst/>
              <a:ahLst/>
              <a:cxnLst>
                <a:cxn ang="0">
                  <a:pos x="0" y="344"/>
                </a:cxn>
                <a:cxn ang="0">
                  <a:pos x="192" y="56"/>
                </a:cxn>
                <a:cxn ang="0">
                  <a:pos x="624" y="8"/>
                </a:cxn>
              </a:cxnLst>
              <a:rect l="0" t="0" r="r" b="b"/>
              <a:pathLst>
                <a:path w="624" h="344">
                  <a:moveTo>
                    <a:pt x="0" y="344"/>
                  </a:moveTo>
                  <a:cubicBezTo>
                    <a:pt x="44" y="228"/>
                    <a:pt x="88" y="112"/>
                    <a:pt x="192" y="56"/>
                  </a:cubicBezTo>
                  <a:cubicBezTo>
                    <a:pt x="296" y="0"/>
                    <a:pt x="460" y="4"/>
                    <a:pt x="624" y="8"/>
                  </a:cubicBezTo>
                </a:path>
              </a:pathLst>
            </a:custGeom>
            <a:noFill/>
            <a:ln w="47625" cap="flat" cmpd="sng">
              <a:solidFill>
                <a:schemeClr val="accent1"/>
              </a:solidFill>
              <a:prstDash val="sysDot"/>
              <a:round/>
              <a:headEnd type="none" w="med" len="med"/>
              <a:tailEnd type="triangle" w="med" len="sm"/>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lnSpc>
          <a:spcPct val="90000"/>
        </a:lnSpc>
        <a:spcBef>
          <a:spcPct val="50000"/>
        </a:spcBef>
        <a:spcAft>
          <a:spcPct val="0"/>
        </a:spcAft>
        <a:buClr>
          <a:schemeClr val="bg1"/>
        </a:buClr>
        <a:buFont typeface="Wingdings" pitchFamily="2" charset="2"/>
        <a:buChar char="§"/>
        <a:defRPr sz="2800">
          <a:solidFill>
            <a:schemeClr val="bg1"/>
          </a:solidFill>
          <a:latin typeface="+mn-lt"/>
          <a:ea typeface="+mn-ea"/>
          <a:cs typeface="+mn-cs"/>
        </a:defRPr>
      </a:lvl1pPr>
      <a:lvl2pPr marL="742950" indent="-285750" algn="l" rtl="0" eaLnBrk="0" fontAlgn="base" hangingPunct="0">
        <a:lnSpc>
          <a:spcPct val="90000"/>
        </a:lnSpc>
        <a:spcBef>
          <a:spcPct val="50000"/>
        </a:spcBef>
        <a:spcAft>
          <a:spcPct val="0"/>
        </a:spcAft>
        <a:buClr>
          <a:schemeClr val="bg1"/>
        </a:buClr>
        <a:buFont typeface="Arial" charset="0"/>
        <a:buChar char="-"/>
        <a:defRPr sz="2400">
          <a:solidFill>
            <a:schemeClr val="bg1"/>
          </a:solidFill>
          <a:latin typeface="+mn-lt"/>
        </a:defRPr>
      </a:lvl2pPr>
      <a:lvl3pPr marL="11430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3pPr>
      <a:lvl4pPr marL="16002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4pPr>
      <a:lvl5pPr marL="2057400" indent="-228600" algn="l" rtl="0" eaLnBrk="0" fontAlgn="base" hangingPunct="0">
        <a:spcBef>
          <a:spcPct val="20000"/>
        </a:spcBef>
        <a:spcAft>
          <a:spcPct val="0"/>
        </a:spcAft>
        <a:buClr>
          <a:srgbClr val="12636B"/>
        </a:buClr>
        <a:buFont typeface="Wingdings" pitchFamily="2" charset="2"/>
        <a:buChar char="§"/>
        <a:defRPr sz="2800">
          <a:solidFill>
            <a:schemeClr val="tx1"/>
          </a:solidFill>
          <a:latin typeface="+mn-lt"/>
        </a:defRPr>
      </a:lvl5pPr>
      <a:lvl6pPr marL="25146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6pPr>
      <a:lvl7pPr marL="29718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7pPr>
      <a:lvl8pPr marL="34290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8pPr>
      <a:lvl9pPr marL="3886200" indent="-228600" algn="l" rtl="0" fontAlgn="base">
        <a:spcBef>
          <a:spcPct val="20000"/>
        </a:spcBef>
        <a:spcAft>
          <a:spcPct val="0"/>
        </a:spcAft>
        <a:buClr>
          <a:srgbClr val="12636B"/>
        </a:buClr>
        <a:buFont typeface="Wingdings" pitchFamily="2" charset="2"/>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9.xml"/><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6H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1895475"/>
            <a:ext cx="4002088"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5"/>
          <p:cNvSpPr>
            <a:spLocks noChangeArrowheads="1"/>
          </p:cNvSpPr>
          <p:nvPr/>
        </p:nvSpPr>
        <p:spPr bwMode="auto">
          <a:xfrm>
            <a:off x="3835400" y="3602038"/>
            <a:ext cx="2819400"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6538" indent="-236538"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lnSpc>
                <a:spcPct val="90000"/>
              </a:lnSpc>
              <a:spcBef>
                <a:spcPct val="50000"/>
              </a:spcBef>
              <a:buClr>
                <a:schemeClr val="bg1"/>
              </a:buClr>
              <a:buFont typeface="Wingdings" pitchFamily="2" charset="2"/>
              <a:buNone/>
            </a:pPr>
            <a:r>
              <a:rPr lang="en-US" altLang="en-US" sz="2400" b="1">
                <a:solidFill>
                  <a:srgbClr val="006666"/>
                </a:solidFill>
              </a:rPr>
              <a:t>“From debating what is…</a:t>
            </a:r>
          </a:p>
          <a:p>
            <a:pPr eaLnBrk="1" hangingPunct="1">
              <a:lnSpc>
                <a:spcPct val="90000"/>
              </a:lnSpc>
              <a:spcBef>
                <a:spcPct val="50000"/>
              </a:spcBef>
              <a:buClr>
                <a:schemeClr val="bg1"/>
              </a:buClr>
              <a:buFont typeface="Wingdings" pitchFamily="2" charset="2"/>
              <a:buNone/>
            </a:pPr>
            <a:r>
              <a:rPr lang="en-US" altLang="en-US" sz="2400" b="1">
                <a:solidFill>
                  <a:srgbClr val="006666"/>
                </a:solidFill>
              </a:rPr>
              <a:t>  To designing what can be”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611188" y="669925"/>
            <a:ext cx="8075612" cy="685800"/>
          </a:xfrm>
        </p:spPr>
        <p:txBody>
          <a:bodyPr/>
          <a:lstStyle/>
          <a:p>
            <a:pPr eaLnBrk="1" hangingPunct="1"/>
            <a:r>
              <a:rPr lang="en-US" altLang="en-US" smtClean="0"/>
              <a:t>Six Thinking Hats</a:t>
            </a:r>
          </a:p>
        </p:txBody>
      </p:sp>
      <p:sp>
        <p:nvSpPr>
          <p:cNvPr id="21507" name="Text Box 1027"/>
          <p:cNvSpPr txBox="1">
            <a:spLocks noChangeArrowheads="1"/>
          </p:cNvSpPr>
          <p:nvPr/>
        </p:nvSpPr>
        <p:spPr bwMode="auto">
          <a:xfrm>
            <a:off x="1647825" y="2154238"/>
            <a:ext cx="6724650"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lnSpc>
                <a:spcPct val="90000"/>
              </a:lnSpc>
              <a:spcBef>
                <a:spcPct val="50000"/>
              </a:spcBef>
              <a:buClr>
                <a:srgbClr val="12636B"/>
              </a:buClr>
              <a:buFont typeface="Wingdings" pitchFamily="2" charset="2"/>
              <a:buNone/>
            </a:pPr>
            <a:r>
              <a:rPr lang="en-US" altLang="en-US" sz="2400">
                <a:solidFill>
                  <a:schemeClr val="bg1"/>
                </a:solidFill>
              </a:rPr>
              <a:t>What are the benefits of the Six Thinking Hats?</a:t>
            </a:r>
          </a:p>
          <a:p>
            <a:pPr eaLnBrk="1" hangingPunct="1">
              <a:lnSpc>
                <a:spcPct val="90000"/>
              </a:lnSpc>
              <a:spcBef>
                <a:spcPct val="20000"/>
              </a:spcBef>
              <a:buFont typeface="Wingdings" pitchFamily="2" charset="2"/>
              <a:buChar char="§"/>
            </a:pPr>
            <a:r>
              <a:rPr lang="en-ZA" altLang="en-US" sz="2400">
                <a:solidFill>
                  <a:schemeClr val="bg1"/>
                </a:solidFill>
              </a:rPr>
              <a:t> Separate out thinking so we can do one thing at a time</a:t>
            </a:r>
          </a:p>
          <a:p>
            <a:pPr eaLnBrk="1" hangingPunct="1">
              <a:lnSpc>
                <a:spcPct val="90000"/>
              </a:lnSpc>
              <a:spcBef>
                <a:spcPct val="20000"/>
              </a:spcBef>
              <a:buFont typeface="Wingdings" pitchFamily="2" charset="2"/>
              <a:buChar char="§"/>
            </a:pPr>
            <a:r>
              <a:rPr lang="en-ZA" altLang="en-US" sz="2400">
                <a:solidFill>
                  <a:schemeClr val="bg1"/>
                </a:solidFill>
              </a:rPr>
              <a:t> Ask people to switch thinking from one mode to another</a:t>
            </a:r>
          </a:p>
          <a:p>
            <a:pPr eaLnBrk="1" hangingPunct="1">
              <a:lnSpc>
                <a:spcPct val="90000"/>
              </a:lnSpc>
              <a:spcBef>
                <a:spcPct val="20000"/>
              </a:spcBef>
              <a:buFont typeface="Wingdings" pitchFamily="2" charset="2"/>
              <a:buChar char="§"/>
            </a:pPr>
            <a:r>
              <a:rPr lang="en-ZA" altLang="en-US" sz="2400">
                <a:solidFill>
                  <a:schemeClr val="bg1"/>
                </a:solidFill>
              </a:rPr>
              <a:t> Separate ego from performance</a:t>
            </a:r>
          </a:p>
          <a:p>
            <a:pPr lvl="1" eaLnBrk="1" hangingPunct="1">
              <a:lnSpc>
                <a:spcPct val="90000"/>
              </a:lnSpc>
              <a:spcBef>
                <a:spcPct val="20000"/>
              </a:spcBef>
            </a:pPr>
            <a:endParaRPr lang="en-US" altLang="en-US" sz="2400">
              <a:solidFill>
                <a:schemeClr val="bg1"/>
              </a:solidFill>
            </a:endParaRPr>
          </a:p>
          <a:p>
            <a:pPr eaLnBrk="1" hangingPunct="1">
              <a:lnSpc>
                <a:spcPct val="90000"/>
              </a:lnSpc>
              <a:spcBef>
                <a:spcPct val="50000"/>
              </a:spcBef>
              <a:buClr>
                <a:srgbClr val="12636B"/>
              </a:buClr>
              <a:buFont typeface="Wingdings" pitchFamily="2" charset="2"/>
              <a:buNone/>
            </a:pPr>
            <a:endParaRPr lang="en-US" altLang="en-US" sz="2400">
              <a:solidFill>
                <a:srgbClr val="12636B"/>
              </a:solidFill>
            </a:endParaRPr>
          </a:p>
          <a:p>
            <a:pPr eaLnBrk="1" hangingPunct="1">
              <a:lnSpc>
                <a:spcPct val="90000"/>
              </a:lnSpc>
              <a:spcBef>
                <a:spcPct val="50000"/>
              </a:spcBef>
              <a:buClr>
                <a:srgbClr val="12636B"/>
              </a:buClr>
              <a:buFont typeface="Wingdings" pitchFamily="2" charset="2"/>
              <a:buChar char="§"/>
            </a:pPr>
            <a:endParaRPr lang="en-US" altLang="en-US" sz="2400">
              <a:solidFill>
                <a:srgbClr val="12636B"/>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188" y="669925"/>
            <a:ext cx="8075612" cy="685800"/>
          </a:xfrm>
        </p:spPr>
        <p:txBody>
          <a:bodyPr/>
          <a:lstStyle/>
          <a:p>
            <a:pPr eaLnBrk="1" hangingPunct="1"/>
            <a:r>
              <a:rPr lang="en-US" altLang="en-US" smtClean="0"/>
              <a:t>Six Thinking Hats</a:t>
            </a:r>
          </a:p>
        </p:txBody>
      </p:sp>
      <p:sp>
        <p:nvSpPr>
          <p:cNvPr id="22531" name="Text Box 3"/>
          <p:cNvSpPr txBox="1">
            <a:spLocks noChangeArrowheads="1"/>
          </p:cNvSpPr>
          <p:nvPr/>
        </p:nvSpPr>
        <p:spPr bwMode="auto">
          <a:xfrm>
            <a:off x="1609725" y="2205038"/>
            <a:ext cx="697865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lnSpc>
                <a:spcPct val="90000"/>
              </a:lnSpc>
              <a:spcBef>
                <a:spcPct val="50000"/>
              </a:spcBef>
              <a:buClr>
                <a:srgbClr val="12636B"/>
              </a:buClr>
              <a:buFont typeface="Wingdings" pitchFamily="2" charset="2"/>
              <a:buNone/>
            </a:pPr>
            <a:r>
              <a:rPr lang="en-US" altLang="en-US" sz="2400">
                <a:solidFill>
                  <a:schemeClr val="bg1"/>
                </a:solidFill>
              </a:rPr>
              <a:t>What are the benefits of the Six Thinking Hats?</a:t>
            </a:r>
            <a:endParaRPr lang="en-US" altLang="en-US" sz="1600">
              <a:solidFill>
                <a:schemeClr val="bg1"/>
              </a:solidFill>
            </a:endParaRPr>
          </a:p>
          <a:p>
            <a:pPr eaLnBrk="1" hangingPunct="1">
              <a:lnSpc>
                <a:spcPct val="90000"/>
              </a:lnSpc>
              <a:spcBef>
                <a:spcPct val="20000"/>
              </a:spcBef>
              <a:buFont typeface="Wingdings" pitchFamily="2" charset="2"/>
              <a:buChar char="§"/>
            </a:pPr>
            <a:r>
              <a:rPr lang="en-ZA" altLang="en-US" sz="2400">
                <a:solidFill>
                  <a:schemeClr val="bg1"/>
                </a:solidFill>
              </a:rPr>
              <a:t> Signal what thinking process to use next</a:t>
            </a:r>
          </a:p>
          <a:p>
            <a:pPr eaLnBrk="1" hangingPunct="1">
              <a:lnSpc>
                <a:spcPct val="90000"/>
              </a:lnSpc>
              <a:spcBef>
                <a:spcPct val="20000"/>
              </a:spcBef>
              <a:buFont typeface="Wingdings" pitchFamily="2" charset="2"/>
              <a:buChar char="§"/>
            </a:pPr>
            <a:r>
              <a:rPr lang="en-ZA" altLang="en-US" sz="2400">
                <a:solidFill>
                  <a:schemeClr val="bg1"/>
                </a:solidFill>
              </a:rPr>
              <a:t> Expand from one-dimensional to full-colored thinking</a:t>
            </a:r>
          </a:p>
          <a:p>
            <a:pPr eaLnBrk="1" hangingPunct="1">
              <a:lnSpc>
                <a:spcPct val="90000"/>
              </a:lnSpc>
              <a:spcBef>
                <a:spcPct val="20000"/>
              </a:spcBef>
              <a:buFont typeface="Wingdings" pitchFamily="2" charset="2"/>
              <a:buChar char="§"/>
            </a:pPr>
            <a:r>
              <a:rPr lang="en-ZA" altLang="en-US" sz="2400">
                <a:solidFill>
                  <a:schemeClr val="bg1"/>
                </a:solidFill>
              </a:rPr>
              <a:t> Explore subjects in parallel</a:t>
            </a:r>
          </a:p>
          <a:p>
            <a:pPr eaLnBrk="1" hangingPunct="1">
              <a:lnSpc>
                <a:spcPct val="90000"/>
              </a:lnSpc>
              <a:spcBef>
                <a:spcPct val="20000"/>
              </a:spcBef>
              <a:buFont typeface="Wingdings" pitchFamily="2" charset="2"/>
              <a:buChar char="§"/>
            </a:pPr>
            <a:r>
              <a:rPr lang="en-ZA" altLang="en-US" sz="2400">
                <a:solidFill>
                  <a:schemeClr val="bg1"/>
                </a:solidFill>
              </a:rPr>
              <a:t> Allow specific time for creativity</a:t>
            </a:r>
            <a:endParaRPr lang="en-US" altLang="en-US" sz="2400">
              <a:solidFill>
                <a:schemeClr val="bg1"/>
              </a:solidFill>
            </a:endParaRPr>
          </a:p>
          <a:p>
            <a:pPr eaLnBrk="1" hangingPunct="1">
              <a:lnSpc>
                <a:spcPct val="90000"/>
              </a:lnSpc>
              <a:spcBef>
                <a:spcPct val="50000"/>
              </a:spcBef>
              <a:buClr>
                <a:srgbClr val="12636B"/>
              </a:buClr>
              <a:buFont typeface="Wingdings" pitchFamily="2" charset="2"/>
              <a:buNone/>
            </a:pPr>
            <a:endParaRPr lang="en-US" altLang="en-US" sz="2400">
              <a:solidFill>
                <a:schemeClr val="bg1"/>
              </a:solidFill>
            </a:endParaRPr>
          </a:p>
          <a:p>
            <a:pPr eaLnBrk="1" hangingPunct="1">
              <a:lnSpc>
                <a:spcPct val="90000"/>
              </a:lnSpc>
              <a:spcBef>
                <a:spcPct val="50000"/>
              </a:spcBef>
              <a:buClr>
                <a:srgbClr val="12636B"/>
              </a:buClr>
              <a:buFont typeface="Wingdings" pitchFamily="2" charset="2"/>
              <a:buChar char="§"/>
            </a:pPr>
            <a:endParaRPr lang="en-US" altLang="en-US" sz="2400">
              <a:solidFill>
                <a:srgbClr val="12636B"/>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1188" y="669925"/>
            <a:ext cx="8075612" cy="685800"/>
          </a:xfrm>
        </p:spPr>
        <p:txBody>
          <a:bodyPr/>
          <a:lstStyle/>
          <a:p>
            <a:pPr eaLnBrk="1" hangingPunct="1"/>
            <a:r>
              <a:rPr lang="en-US" altLang="en-US" smtClean="0"/>
              <a:t>Parallel Thinking</a:t>
            </a:r>
          </a:p>
        </p:txBody>
      </p:sp>
      <p:sp>
        <p:nvSpPr>
          <p:cNvPr id="23555" name="Text Box 3"/>
          <p:cNvSpPr txBox="1">
            <a:spLocks noChangeArrowheads="1"/>
          </p:cNvSpPr>
          <p:nvPr/>
        </p:nvSpPr>
        <p:spPr bwMode="auto">
          <a:xfrm>
            <a:off x="1571625" y="2243138"/>
            <a:ext cx="6381750"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lnSpc>
                <a:spcPct val="90000"/>
              </a:lnSpc>
              <a:spcBef>
                <a:spcPct val="50000"/>
              </a:spcBef>
              <a:buClr>
                <a:srgbClr val="12636B"/>
              </a:buClr>
              <a:buFont typeface="Wingdings" pitchFamily="2" charset="2"/>
              <a:buNone/>
            </a:pPr>
            <a:r>
              <a:rPr lang="en-US" altLang="en-US" sz="2400">
                <a:solidFill>
                  <a:schemeClr val="bg1"/>
                </a:solidFill>
              </a:rPr>
              <a:t>What is Parallel Thinking?</a:t>
            </a:r>
          </a:p>
          <a:p>
            <a:pPr eaLnBrk="1" hangingPunct="1">
              <a:spcBef>
                <a:spcPct val="20000"/>
              </a:spcBef>
              <a:buFont typeface="Wingdings" pitchFamily="2" charset="2"/>
              <a:buChar char="§"/>
            </a:pPr>
            <a:r>
              <a:rPr lang="en-ZA" altLang="en-US" sz="2400">
                <a:solidFill>
                  <a:schemeClr val="bg1"/>
                </a:solidFill>
              </a:rPr>
              <a:t> Getting everyone focused on using the same thinking tool at the same time</a:t>
            </a:r>
          </a:p>
          <a:p>
            <a:pPr eaLnBrk="1" hangingPunct="1">
              <a:spcBef>
                <a:spcPct val="20000"/>
              </a:spcBef>
              <a:buFont typeface="Wingdings" pitchFamily="2" charset="2"/>
              <a:buChar char="§"/>
            </a:pPr>
            <a:r>
              <a:rPr lang="en-ZA" altLang="en-US" sz="2400">
                <a:solidFill>
                  <a:schemeClr val="bg1"/>
                </a:solidFill>
              </a:rPr>
              <a:t> Encourages the sharing of information</a:t>
            </a:r>
          </a:p>
          <a:p>
            <a:pPr eaLnBrk="1" hangingPunct="1">
              <a:lnSpc>
                <a:spcPct val="90000"/>
              </a:lnSpc>
              <a:spcBef>
                <a:spcPct val="50000"/>
              </a:spcBef>
              <a:buClr>
                <a:srgbClr val="12636B"/>
              </a:buClr>
              <a:buFont typeface="Wingdings" pitchFamily="2" charset="2"/>
              <a:buChar char="§"/>
            </a:pPr>
            <a:endParaRPr lang="en-US" altLang="en-US" sz="2400">
              <a:solidFill>
                <a:schemeClr val="bg1"/>
              </a:solidFill>
            </a:endParaRPr>
          </a:p>
          <a:p>
            <a:pPr eaLnBrk="1" hangingPunct="1">
              <a:lnSpc>
                <a:spcPct val="90000"/>
              </a:lnSpc>
              <a:spcBef>
                <a:spcPct val="50000"/>
              </a:spcBef>
              <a:buClr>
                <a:srgbClr val="12636B"/>
              </a:buClr>
              <a:buFont typeface="Wingdings" pitchFamily="2" charset="2"/>
              <a:buChar char="§"/>
            </a:pPr>
            <a:endParaRPr lang="en-US" altLang="en-US" sz="2400">
              <a:solidFill>
                <a:srgbClr val="12636B"/>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1188" y="669925"/>
            <a:ext cx="8075612" cy="685800"/>
          </a:xfrm>
        </p:spPr>
        <p:txBody>
          <a:bodyPr/>
          <a:lstStyle/>
          <a:p>
            <a:pPr eaLnBrk="1" hangingPunct="1"/>
            <a:r>
              <a:rPr lang="en-US" altLang="en-US" smtClean="0"/>
              <a:t>Parallel Thinking</a:t>
            </a:r>
          </a:p>
        </p:txBody>
      </p:sp>
      <p:sp>
        <p:nvSpPr>
          <p:cNvPr id="24579" name="Text Box 3"/>
          <p:cNvSpPr txBox="1">
            <a:spLocks noChangeArrowheads="1"/>
          </p:cNvSpPr>
          <p:nvPr/>
        </p:nvSpPr>
        <p:spPr bwMode="auto">
          <a:xfrm>
            <a:off x="1584325" y="1963738"/>
            <a:ext cx="617855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lnSpc>
                <a:spcPct val="90000"/>
              </a:lnSpc>
              <a:spcBef>
                <a:spcPct val="50000"/>
              </a:spcBef>
              <a:buClr>
                <a:srgbClr val="12636B"/>
              </a:buClr>
              <a:buFont typeface="Wingdings" pitchFamily="2" charset="2"/>
              <a:buNone/>
            </a:pPr>
            <a:r>
              <a:rPr lang="en-US" altLang="en-US" sz="2400">
                <a:solidFill>
                  <a:schemeClr val="bg1"/>
                </a:solidFill>
              </a:rPr>
              <a:t>What is Parallel Thinking?</a:t>
            </a:r>
          </a:p>
          <a:p>
            <a:pPr lvl="1" eaLnBrk="1" hangingPunct="1">
              <a:spcBef>
                <a:spcPct val="20000"/>
              </a:spcBef>
              <a:buFont typeface="Wingdings" pitchFamily="2" charset="2"/>
              <a:buChar char="§"/>
            </a:pPr>
            <a:r>
              <a:rPr lang="en-ZA" altLang="en-US" sz="2400">
                <a:solidFill>
                  <a:schemeClr val="bg1"/>
                </a:solidFill>
              </a:rPr>
              <a:t> Prompts a group to pool all of their ideas rather than defending one point of view</a:t>
            </a:r>
          </a:p>
          <a:p>
            <a:pPr lvl="1" eaLnBrk="1" hangingPunct="1">
              <a:spcBef>
                <a:spcPct val="20000"/>
              </a:spcBef>
              <a:buFontTx/>
              <a:buChar char="–"/>
            </a:pPr>
            <a:endParaRPr lang="en-ZA" altLang="en-US" sz="2400">
              <a:solidFill>
                <a:schemeClr val="bg1"/>
              </a:solidFill>
            </a:endParaRPr>
          </a:p>
          <a:p>
            <a:pPr eaLnBrk="1" hangingPunct="1">
              <a:lnSpc>
                <a:spcPct val="90000"/>
              </a:lnSpc>
              <a:spcBef>
                <a:spcPct val="50000"/>
              </a:spcBef>
              <a:buClr>
                <a:srgbClr val="12636B"/>
              </a:buClr>
              <a:buFont typeface="Wingdings" pitchFamily="2" charset="2"/>
              <a:buNone/>
            </a:pPr>
            <a:endParaRPr lang="en-US" altLang="en-US" sz="1600">
              <a:solidFill>
                <a:schemeClr val="bg1"/>
              </a:solidFill>
            </a:endParaRPr>
          </a:p>
          <a:p>
            <a:pPr eaLnBrk="1" hangingPunct="1">
              <a:lnSpc>
                <a:spcPct val="90000"/>
              </a:lnSpc>
              <a:spcBef>
                <a:spcPct val="50000"/>
              </a:spcBef>
              <a:buClr>
                <a:srgbClr val="12636B"/>
              </a:buClr>
              <a:buFont typeface="Wingdings" pitchFamily="2" charset="2"/>
              <a:buNone/>
            </a:pPr>
            <a:endParaRPr lang="en-US" altLang="en-US" sz="2400">
              <a:solidFill>
                <a:schemeClr val="bg1"/>
              </a:solidFill>
            </a:endParaRPr>
          </a:p>
          <a:p>
            <a:pPr eaLnBrk="1" hangingPunct="1">
              <a:lnSpc>
                <a:spcPct val="90000"/>
              </a:lnSpc>
              <a:spcBef>
                <a:spcPct val="50000"/>
              </a:spcBef>
              <a:buClr>
                <a:srgbClr val="12636B"/>
              </a:buClr>
              <a:buFont typeface="Wingdings" pitchFamily="2" charset="2"/>
              <a:buChar char="§"/>
            </a:pPr>
            <a:endParaRPr lang="en-US" altLang="en-US" sz="2400">
              <a:solidFill>
                <a:schemeClr val="bg1"/>
              </a:solidFill>
            </a:endParaRPr>
          </a:p>
        </p:txBody>
      </p:sp>
      <p:sp>
        <p:nvSpPr>
          <p:cNvPr id="24580" name="AutoShape 5"/>
          <p:cNvSpPr>
            <a:spLocks noChangeArrowheads="1"/>
          </p:cNvSpPr>
          <p:nvPr/>
        </p:nvSpPr>
        <p:spPr bwMode="auto">
          <a:xfrm>
            <a:off x="2844800" y="3790950"/>
            <a:ext cx="1392238" cy="250825"/>
          </a:xfrm>
          <a:prstGeom prst="rightArrow">
            <a:avLst>
              <a:gd name="adj1" fmla="val 50000"/>
              <a:gd name="adj2" fmla="val 138766"/>
            </a:avLst>
          </a:prstGeom>
          <a:solidFill>
            <a:srgbClr val="D8B936"/>
          </a:solidFill>
          <a:ln w="28575">
            <a:solidFill>
              <a:srgbClr val="306F74"/>
            </a:solidFill>
            <a:miter lim="800000"/>
            <a:headEnd/>
            <a:tailEnd/>
          </a:ln>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
        <p:nvSpPr>
          <p:cNvPr id="24581" name="AutoShape 6"/>
          <p:cNvSpPr>
            <a:spLocks noChangeArrowheads="1"/>
          </p:cNvSpPr>
          <p:nvPr/>
        </p:nvSpPr>
        <p:spPr bwMode="auto">
          <a:xfrm>
            <a:off x="2844800" y="4492625"/>
            <a:ext cx="1392238" cy="249238"/>
          </a:xfrm>
          <a:prstGeom prst="rightArrow">
            <a:avLst>
              <a:gd name="adj1" fmla="val 50000"/>
              <a:gd name="adj2" fmla="val 139649"/>
            </a:avLst>
          </a:prstGeom>
          <a:solidFill>
            <a:srgbClr val="D8B936"/>
          </a:solidFill>
          <a:ln w="28575">
            <a:solidFill>
              <a:srgbClr val="306F74"/>
            </a:solidFill>
            <a:miter lim="800000"/>
            <a:headEnd/>
            <a:tailEnd/>
          </a:ln>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
        <p:nvSpPr>
          <p:cNvPr id="24582" name="AutoShape 7"/>
          <p:cNvSpPr>
            <a:spLocks noChangeArrowheads="1"/>
          </p:cNvSpPr>
          <p:nvPr/>
        </p:nvSpPr>
        <p:spPr bwMode="auto">
          <a:xfrm>
            <a:off x="2844800" y="4843463"/>
            <a:ext cx="1392238" cy="249237"/>
          </a:xfrm>
          <a:prstGeom prst="rightArrow">
            <a:avLst>
              <a:gd name="adj1" fmla="val 50000"/>
              <a:gd name="adj2" fmla="val 139650"/>
            </a:avLst>
          </a:prstGeom>
          <a:solidFill>
            <a:srgbClr val="D8B936"/>
          </a:solidFill>
          <a:ln w="28575">
            <a:solidFill>
              <a:srgbClr val="306F74"/>
            </a:solidFill>
            <a:miter lim="800000"/>
            <a:headEnd/>
            <a:tailEnd/>
          </a:ln>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
        <p:nvSpPr>
          <p:cNvPr id="24583" name="AutoShape 8"/>
          <p:cNvSpPr>
            <a:spLocks noChangeArrowheads="1"/>
          </p:cNvSpPr>
          <p:nvPr/>
        </p:nvSpPr>
        <p:spPr bwMode="auto">
          <a:xfrm flipH="1">
            <a:off x="4500563" y="3790950"/>
            <a:ext cx="1392237" cy="250825"/>
          </a:xfrm>
          <a:prstGeom prst="rightArrow">
            <a:avLst>
              <a:gd name="adj1" fmla="val 50000"/>
              <a:gd name="adj2" fmla="val 138766"/>
            </a:avLst>
          </a:prstGeom>
          <a:solidFill>
            <a:srgbClr val="FF0000"/>
          </a:solidFill>
          <a:ln w="28575">
            <a:solidFill>
              <a:srgbClr val="306F74"/>
            </a:solidFill>
            <a:miter lim="800000"/>
            <a:headEnd/>
            <a:tailEnd/>
          </a:ln>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
        <p:nvSpPr>
          <p:cNvPr id="24584" name="AutoShape 9"/>
          <p:cNvSpPr>
            <a:spLocks noChangeArrowheads="1"/>
          </p:cNvSpPr>
          <p:nvPr/>
        </p:nvSpPr>
        <p:spPr bwMode="auto">
          <a:xfrm>
            <a:off x="4500563" y="4492625"/>
            <a:ext cx="1392237" cy="249238"/>
          </a:xfrm>
          <a:prstGeom prst="rightArrow">
            <a:avLst>
              <a:gd name="adj1" fmla="val 50000"/>
              <a:gd name="adj2" fmla="val 139649"/>
            </a:avLst>
          </a:prstGeom>
          <a:solidFill>
            <a:srgbClr val="FF0000"/>
          </a:solidFill>
          <a:ln w="28575">
            <a:solidFill>
              <a:srgbClr val="306F74"/>
            </a:solidFill>
            <a:miter lim="800000"/>
            <a:headEnd/>
            <a:tailEnd/>
          </a:ln>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
        <p:nvSpPr>
          <p:cNvPr id="24585" name="AutoShape 10"/>
          <p:cNvSpPr>
            <a:spLocks noChangeArrowheads="1"/>
          </p:cNvSpPr>
          <p:nvPr/>
        </p:nvSpPr>
        <p:spPr bwMode="auto">
          <a:xfrm>
            <a:off x="4500563" y="4843463"/>
            <a:ext cx="1392237" cy="249237"/>
          </a:xfrm>
          <a:prstGeom prst="rightArrow">
            <a:avLst>
              <a:gd name="adj1" fmla="val 50000"/>
              <a:gd name="adj2" fmla="val 139650"/>
            </a:avLst>
          </a:prstGeom>
          <a:solidFill>
            <a:srgbClr val="FF0000"/>
          </a:solidFill>
          <a:ln w="28575">
            <a:solidFill>
              <a:srgbClr val="306F74"/>
            </a:solidFill>
            <a:miter lim="800000"/>
            <a:headEnd/>
            <a:tailEnd/>
          </a:ln>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
        <p:nvSpPr>
          <p:cNvPr id="24586" name="Text Box 11"/>
          <p:cNvSpPr txBox="1">
            <a:spLocks noChangeArrowheads="1"/>
          </p:cNvSpPr>
          <p:nvPr/>
        </p:nvSpPr>
        <p:spPr bwMode="auto">
          <a:xfrm>
            <a:off x="2844800" y="3554413"/>
            <a:ext cx="1855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ZA" altLang="en-US" sz="1600" b="1">
                <a:solidFill>
                  <a:schemeClr val="bg1"/>
                </a:solidFill>
              </a:rPr>
              <a:t>From Adversarial</a:t>
            </a:r>
            <a:endParaRPr lang="en-US" altLang="en-US" sz="1600" b="1">
              <a:solidFill>
                <a:schemeClr val="bg1"/>
              </a:solidFill>
            </a:endParaRPr>
          </a:p>
        </p:txBody>
      </p:sp>
      <p:sp>
        <p:nvSpPr>
          <p:cNvPr id="24587" name="Text Box 12"/>
          <p:cNvSpPr txBox="1">
            <a:spLocks noChangeArrowheads="1"/>
          </p:cNvSpPr>
          <p:nvPr/>
        </p:nvSpPr>
        <p:spPr bwMode="auto">
          <a:xfrm>
            <a:off x="2844800" y="4206875"/>
            <a:ext cx="1212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ZA" altLang="en-US" sz="1600" b="1">
                <a:solidFill>
                  <a:schemeClr val="bg1"/>
                </a:solidFill>
              </a:rPr>
              <a:t>To Parallel</a:t>
            </a:r>
            <a:endParaRPr lang="en-US" altLang="en-US" sz="1600" b="1">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1188" y="669925"/>
            <a:ext cx="8075612" cy="685800"/>
          </a:xfrm>
        </p:spPr>
        <p:txBody>
          <a:bodyPr/>
          <a:lstStyle/>
          <a:p>
            <a:pPr eaLnBrk="1" hangingPunct="1"/>
            <a:r>
              <a:rPr lang="en-US" altLang="en-US" smtClean="0"/>
              <a:t>Introduction</a:t>
            </a:r>
          </a:p>
        </p:txBody>
      </p:sp>
      <p:sp>
        <p:nvSpPr>
          <p:cNvPr id="25603" name="Text Box 3"/>
          <p:cNvSpPr txBox="1">
            <a:spLocks noChangeArrowheads="1"/>
          </p:cNvSpPr>
          <p:nvPr/>
        </p:nvSpPr>
        <p:spPr bwMode="auto">
          <a:xfrm>
            <a:off x="1687513" y="2017713"/>
            <a:ext cx="64325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lnSpc>
                <a:spcPct val="90000"/>
              </a:lnSpc>
              <a:spcBef>
                <a:spcPct val="50000"/>
              </a:spcBef>
              <a:buClr>
                <a:srgbClr val="12636B"/>
              </a:buClr>
              <a:buFont typeface="Wingdings" pitchFamily="2" charset="2"/>
              <a:buNone/>
            </a:pPr>
            <a:r>
              <a:rPr lang="en-US" altLang="en-US" b="1">
                <a:solidFill>
                  <a:schemeClr val="bg1"/>
                </a:solidFill>
              </a:rPr>
              <a:t>The Hats Concept</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 Six Hats</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 A Powerful Thinking Tool</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 Not Categories</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 Why Hats?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42913" y="457200"/>
            <a:ext cx="7848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en-US" sz="3200">
                <a:solidFill>
                  <a:schemeClr val="bg1"/>
                </a:solidFill>
              </a:rPr>
              <a:t>Six Thinking Hats</a:t>
            </a:r>
          </a:p>
        </p:txBody>
      </p:sp>
      <p:sp>
        <p:nvSpPr>
          <p:cNvPr id="26627" name="Text Box 6"/>
          <p:cNvSpPr txBox="1">
            <a:spLocks noChangeArrowheads="1"/>
          </p:cNvSpPr>
          <p:nvPr/>
        </p:nvSpPr>
        <p:spPr bwMode="auto">
          <a:xfrm>
            <a:off x="3276600" y="2055813"/>
            <a:ext cx="217170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sz="2200" b="1">
                <a:solidFill>
                  <a:schemeClr val="bg1"/>
                </a:solidFill>
              </a:rPr>
              <a:t>White Hat</a:t>
            </a:r>
          </a:p>
          <a:p>
            <a:pPr algn="ctr" eaLnBrk="1" hangingPunct="1">
              <a:lnSpc>
                <a:spcPct val="90000"/>
              </a:lnSpc>
            </a:pPr>
            <a:endParaRPr lang="en-US" altLang="en-US" sz="1000">
              <a:solidFill>
                <a:schemeClr val="bg1"/>
              </a:solidFill>
            </a:endParaRPr>
          </a:p>
          <a:p>
            <a:pPr algn="ctr" eaLnBrk="1" hangingPunct="1">
              <a:lnSpc>
                <a:spcPct val="90000"/>
              </a:lnSpc>
            </a:pPr>
            <a:r>
              <a:rPr lang="en-US" altLang="en-US" sz="1800">
                <a:solidFill>
                  <a:schemeClr val="bg1"/>
                </a:solidFill>
              </a:rPr>
              <a:t>Information</a:t>
            </a:r>
          </a:p>
          <a:p>
            <a:pPr algn="ctr" eaLnBrk="1" hangingPunct="1">
              <a:lnSpc>
                <a:spcPct val="90000"/>
              </a:lnSpc>
            </a:pPr>
            <a:r>
              <a:rPr lang="en-US" altLang="en-US" sz="1800">
                <a:solidFill>
                  <a:schemeClr val="bg1"/>
                </a:solidFill>
              </a:rPr>
              <a:t>Available and  Needed</a:t>
            </a:r>
          </a:p>
        </p:txBody>
      </p:sp>
      <p:sp>
        <p:nvSpPr>
          <p:cNvPr id="26628" name="Text Box 9"/>
          <p:cNvSpPr txBox="1">
            <a:spLocks noChangeArrowheads="1"/>
          </p:cNvSpPr>
          <p:nvPr/>
        </p:nvSpPr>
        <p:spPr bwMode="auto">
          <a:xfrm>
            <a:off x="5694363" y="2032000"/>
            <a:ext cx="2535237"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sz="2200" b="1">
                <a:solidFill>
                  <a:schemeClr val="bg1"/>
                </a:solidFill>
              </a:rPr>
              <a:t>Red Hat</a:t>
            </a:r>
          </a:p>
          <a:p>
            <a:pPr algn="ctr" eaLnBrk="1" hangingPunct="1">
              <a:spcBef>
                <a:spcPct val="50000"/>
              </a:spcBef>
            </a:pPr>
            <a:r>
              <a:rPr lang="en-US" altLang="en-US" sz="1800">
                <a:solidFill>
                  <a:schemeClr val="bg1"/>
                </a:solidFill>
              </a:rPr>
              <a:t>Intuition and Feelings</a:t>
            </a:r>
          </a:p>
        </p:txBody>
      </p:sp>
      <p:sp>
        <p:nvSpPr>
          <p:cNvPr id="26629" name="Text Box 12"/>
          <p:cNvSpPr txBox="1">
            <a:spLocks noChangeArrowheads="1"/>
          </p:cNvSpPr>
          <p:nvPr/>
        </p:nvSpPr>
        <p:spPr bwMode="auto">
          <a:xfrm>
            <a:off x="841375" y="2122488"/>
            <a:ext cx="205898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sz="2200" b="1">
                <a:solidFill>
                  <a:schemeClr val="bg1"/>
                </a:solidFill>
              </a:rPr>
              <a:t>Blue Hat</a:t>
            </a:r>
          </a:p>
          <a:p>
            <a:pPr algn="ctr" eaLnBrk="1" hangingPunct="1">
              <a:lnSpc>
                <a:spcPct val="90000"/>
              </a:lnSpc>
              <a:spcBef>
                <a:spcPct val="50000"/>
              </a:spcBef>
            </a:pPr>
            <a:r>
              <a:rPr lang="en-US" altLang="en-US" sz="1800">
                <a:solidFill>
                  <a:schemeClr val="bg1"/>
                </a:solidFill>
              </a:rPr>
              <a:t>Managing the Thinking Process</a:t>
            </a:r>
          </a:p>
        </p:txBody>
      </p:sp>
      <p:sp>
        <p:nvSpPr>
          <p:cNvPr id="26630" name="Text Box 15"/>
          <p:cNvSpPr txBox="1">
            <a:spLocks noChangeArrowheads="1"/>
          </p:cNvSpPr>
          <p:nvPr/>
        </p:nvSpPr>
        <p:spPr bwMode="auto">
          <a:xfrm>
            <a:off x="3455988" y="4243388"/>
            <a:ext cx="21717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sz="2200" b="1">
                <a:solidFill>
                  <a:schemeClr val="bg1"/>
                </a:solidFill>
              </a:rPr>
              <a:t>Black Hat</a:t>
            </a:r>
          </a:p>
          <a:p>
            <a:pPr algn="ctr" eaLnBrk="1" hangingPunct="1">
              <a:lnSpc>
                <a:spcPct val="90000"/>
              </a:lnSpc>
              <a:spcBef>
                <a:spcPct val="50000"/>
              </a:spcBef>
            </a:pPr>
            <a:r>
              <a:rPr lang="en-US" altLang="en-US" sz="1800">
                <a:solidFill>
                  <a:schemeClr val="bg1"/>
                </a:solidFill>
              </a:rPr>
              <a:t>Caution, Difficulties and Weaknesses</a:t>
            </a:r>
          </a:p>
        </p:txBody>
      </p:sp>
      <p:sp>
        <p:nvSpPr>
          <p:cNvPr id="26631" name="Text Box 18"/>
          <p:cNvSpPr txBox="1">
            <a:spLocks noChangeArrowheads="1"/>
          </p:cNvSpPr>
          <p:nvPr/>
        </p:nvSpPr>
        <p:spPr bwMode="auto">
          <a:xfrm>
            <a:off x="862013" y="4273550"/>
            <a:ext cx="21717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sz="2200" b="1">
                <a:solidFill>
                  <a:schemeClr val="bg1"/>
                </a:solidFill>
              </a:rPr>
              <a:t>Yellow Hat</a:t>
            </a:r>
          </a:p>
          <a:p>
            <a:pPr algn="ctr" eaLnBrk="1" hangingPunct="1">
              <a:lnSpc>
                <a:spcPct val="90000"/>
              </a:lnSpc>
              <a:spcBef>
                <a:spcPct val="50000"/>
              </a:spcBef>
            </a:pPr>
            <a:r>
              <a:rPr lang="en-US" altLang="en-US" sz="1800">
                <a:solidFill>
                  <a:schemeClr val="bg1"/>
                </a:solidFill>
              </a:rPr>
              <a:t>Benefits and Value</a:t>
            </a:r>
          </a:p>
        </p:txBody>
      </p:sp>
      <p:sp>
        <p:nvSpPr>
          <p:cNvPr id="26632" name="Text Box 21"/>
          <p:cNvSpPr txBox="1">
            <a:spLocks noChangeArrowheads="1"/>
          </p:cNvSpPr>
          <p:nvPr/>
        </p:nvSpPr>
        <p:spPr bwMode="auto">
          <a:xfrm>
            <a:off x="5834063" y="4202113"/>
            <a:ext cx="252571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sz="2200" b="1">
                <a:solidFill>
                  <a:schemeClr val="bg1"/>
                </a:solidFill>
              </a:rPr>
              <a:t>Green Hat</a:t>
            </a:r>
          </a:p>
          <a:p>
            <a:pPr algn="ctr" eaLnBrk="1" hangingPunct="1">
              <a:lnSpc>
                <a:spcPct val="90000"/>
              </a:lnSpc>
              <a:spcBef>
                <a:spcPct val="50000"/>
              </a:spcBef>
            </a:pPr>
            <a:r>
              <a:rPr lang="en-US" altLang="en-US" sz="1800">
                <a:solidFill>
                  <a:schemeClr val="bg1"/>
                </a:solidFill>
              </a:rPr>
              <a:t>Alternatives and Creative Ideas</a:t>
            </a:r>
          </a:p>
        </p:txBody>
      </p:sp>
      <p:pic>
        <p:nvPicPr>
          <p:cNvPr id="26633" name="Picture 22" descr="Blue 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513" y="1184275"/>
            <a:ext cx="100488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23" descr="White T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8738" y="1169988"/>
            <a:ext cx="9588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24" descr="Red T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1288" y="109061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5" descr="Yellow T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6688" y="33655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26" descr="Black T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6225" y="3406775"/>
            <a:ext cx="9302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7" descr="Green T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5113" y="3359150"/>
            <a:ext cx="92868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1689100" y="1974850"/>
            <a:ext cx="5716588" cy="3092450"/>
          </a:xfrm>
        </p:spPr>
        <p:txBody>
          <a:bodyPr/>
          <a:lstStyle/>
          <a:p>
            <a:pPr eaLnBrk="1" hangingPunct="1">
              <a:buFont typeface="Wingdings" pitchFamily="2" charset="2"/>
              <a:buNone/>
            </a:pPr>
            <a:r>
              <a:rPr lang="en-US" altLang="en-US" b="1" smtClean="0"/>
              <a:t>Managing the Thinking</a:t>
            </a:r>
          </a:p>
          <a:p>
            <a:pPr eaLnBrk="1" hangingPunct="1"/>
            <a:r>
              <a:rPr lang="en-US" altLang="en-US" sz="2400" smtClean="0"/>
              <a:t>“Control” hat</a:t>
            </a:r>
          </a:p>
          <a:p>
            <a:pPr eaLnBrk="1" hangingPunct="1"/>
            <a:r>
              <a:rPr lang="en-US" altLang="en-US" sz="2400" smtClean="0"/>
              <a:t>Organizes the thinking</a:t>
            </a:r>
          </a:p>
          <a:p>
            <a:pPr eaLnBrk="1" hangingPunct="1"/>
            <a:r>
              <a:rPr lang="en-US" altLang="en-US" sz="2400" smtClean="0"/>
              <a:t>Sets the focus and agenda</a:t>
            </a:r>
          </a:p>
          <a:p>
            <a:pPr eaLnBrk="1" hangingPunct="1"/>
            <a:r>
              <a:rPr lang="en-US" altLang="en-US" sz="2400" smtClean="0"/>
              <a:t>Summarizes and concludes</a:t>
            </a:r>
          </a:p>
          <a:p>
            <a:pPr eaLnBrk="1" hangingPunct="1"/>
            <a:r>
              <a:rPr lang="en-US" altLang="en-US" sz="2400" smtClean="0"/>
              <a:t>Ensures that the rules are observed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1816100" y="1698625"/>
            <a:ext cx="4800600" cy="4283075"/>
          </a:xfrm>
        </p:spPr>
        <p:txBody>
          <a:bodyPr/>
          <a:lstStyle/>
          <a:p>
            <a:pPr eaLnBrk="1" hangingPunct="1">
              <a:buFont typeface="Wingdings" pitchFamily="2" charset="2"/>
              <a:buNone/>
            </a:pPr>
            <a:r>
              <a:rPr lang="en-US" altLang="en-US" sz="3200" b="1" smtClean="0"/>
              <a:t>Information</a:t>
            </a:r>
          </a:p>
          <a:p>
            <a:pPr eaLnBrk="1" hangingPunct="1"/>
            <a:r>
              <a:rPr lang="en-US" altLang="en-US" sz="2400" smtClean="0"/>
              <a:t>Information we know</a:t>
            </a:r>
          </a:p>
          <a:p>
            <a:pPr eaLnBrk="1" hangingPunct="1"/>
            <a:r>
              <a:rPr lang="en-US" altLang="en-US" sz="2400" smtClean="0"/>
              <a:t>Information we need</a:t>
            </a:r>
          </a:p>
          <a:p>
            <a:pPr eaLnBrk="1" hangingPunct="1"/>
            <a:r>
              <a:rPr lang="en-US" altLang="en-US" sz="2400" smtClean="0"/>
              <a:t>How we are going to get that information</a:t>
            </a:r>
          </a:p>
          <a:p>
            <a:pPr eaLnBrk="1" hangingPunct="1"/>
            <a:r>
              <a:rPr lang="en-US" altLang="en-US" sz="2400" smtClean="0"/>
              <a:t>Determines accuracy and relevance</a:t>
            </a:r>
          </a:p>
          <a:p>
            <a:pPr eaLnBrk="1" hangingPunct="1"/>
            <a:r>
              <a:rPr lang="en-US" altLang="en-US" sz="2400" smtClean="0"/>
              <a:t>Looks at Other People’s Views (O.P.V.)</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1720850" y="2022475"/>
            <a:ext cx="5716588" cy="3092450"/>
          </a:xfrm>
        </p:spPr>
        <p:txBody>
          <a:bodyPr/>
          <a:lstStyle/>
          <a:p>
            <a:pPr eaLnBrk="1" hangingPunct="1">
              <a:buFont typeface="Wingdings" pitchFamily="2" charset="2"/>
              <a:buNone/>
            </a:pPr>
            <a:r>
              <a:rPr lang="en-US" altLang="en-US" b="1" smtClean="0"/>
              <a:t>Feelings, Intuition, Gut Instinct</a:t>
            </a:r>
          </a:p>
          <a:p>
            <a:pPr eaLnBrk="1" hangingPunct="1"/>
            <a:r>
              <a:rPr lang="en-US" altLang="en-US" sz="2400" smtClean="0"/>
              <a:t>Permission to express feelings</a:t>
            </a:r>
          </a:p>
          <a:p>
            <a:pPr eaLnBrk="1" hangingPunct="1"/>
            <a:r>
              <a:rPr lang="en-US" altLang="en-US" sz="2400" smtClean="0"/>
              <a:t>No need to justify</a:t>
            </a:r>
          </a:p>
          <a:p>
            <a:pPr eaLnBrk="1" hangingPunct="1"/>
            <a:r>
              <a:rPr lang="en-US" altLang="en-US" sz="2400" smtClean="0"/>
              <a:t>Represents feelings right now</a:t>
            </a:r>
          </a:p>
          <a:p>
            <a:pPr eaLnBrk="1" hangingPunct="1"/>
            <a:r>
              <a:rPr lang="en-US" altLang="en-US" sz="2400" smtClean="0"/>
              <a:t>Keep it short</a:t>
            </a:r>
          </a:p>
          <a:p>
            <a:pPr eaLnBrk="1" hangingPunct="1"/>
            <a:r>
              <a:rPr lang="en-US" altLang="en-US" sz="2400" smtClean="0"/>
              <a:t>A key ingredient to decision making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1689100" y="1958975"/>
            <a:ext cx="5716588" cy="3092450"/>
          </a:xfrm>
        </p:spPr>
        <p:txBody>
          <a:bodyPr/>
          <a:lstStyle/>
          <a:p>
            <a:pPr eaLnBrk="1" hangingPunct="1">
              <a:lnSpc>
                <a:spcPct val="80000"/>
              </a:lnSpc>
              <a:buFont typeface="Wingdings" pitchFamily="2" charset="2"/>
              <a:buNone/>
            </a:pPr>
            <a:r>
              <a:rPr lang="en-US" altLang="en-US" b="1" smtClean="0"/>
              <a:t>Benefits and Feasibility</a:t>
            </a:r>
          </a:p>
          <a:p>
            <a:pPr eaLnBrk="1" hangingPunct="1">
              <a:lnSpc>
                <a:spcPct val="80000"/>
              </a:lnSpc>
            </a:pPr>
            <a:r>
              <a:rPr lang="en-US" altLang="en-US" sz="2400" smtClean="0"/>
              <a:t>The optimistic view</a:t>
            </a:r>
          </a:p>
          <a:p>
            <a:pPr eaLnBrk="1" hangingPunct="1">
              <a:lnSpc>
                <a:spcPct val="80000"/>
              </a:lnSpc>
            </a:pPr>
            <a:r>
              <a:rPr lang="en-US" altLang="en-US" sz="2400" smtClean="0"/>
              <a:t>Reasons must be given</a:t>
            </a:r>
          </a:p>
          <a:p>
            <a:pPr eaLnBrk="1" hangingPunct="1">
              <a:lnSpc>
                <a:spcPct val="80000"/>
              </a:lnSpc>
            </a:pPr>
            <a:r>
              <a:rPr lang="en-US" altLang="en-US" sz="2400" smtClean="0"/>
              <a:t>Needs more effort than the black hat</a:t>
            </a:r>
          </a:p>
          <a:p>
            <a:pPr eaLnBrk="1" hangingPunct="1">
              <a:lnSpc>
                <a:spcPct val="80000"/>
              </a:lnSpc>
            </a:pPr>
            <a:r>
              <a:rPr lang="en-US" altLang="en-US" sz="2400" smtClean="0"/>
              <a:t>Finds the benefits and values</a:t>
            </a:r>
          </a:p>
          <a:p>
            <a:pPr eaLnBrk="1" hangingPunct="1">
              <a:lnSpc>
                <a:spcPct val="80000"/>
              </a:lnSpc>
            </a:pPr>
            <a:r>
              <a:rPr lang="en-US" altLang="en-US" sz="2400" smtClean="0"/>
              <a:t>Considers both short- and long-term perspectives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mtClean="0"/>
              <a:t>Welcome! </a:t>
            </a:r>
          </a:p>
        </p:txBody>
      </p:sp>
      <p:sp>
        <p:nvSpPr>
          <p:cNvPr id="13315" name="Rectangle 3"/>
          <p:cNvSpPr>
            <a:spLocks noGrp="1" noChangeArrowheads="1"/>
          </p:cNvSpPr>
          <p:nvPr>
            <p:ph type="body" idx="1"/>
          </p:nvPr>
        </p:nvSpPr>
        <p:spPr/>
        <p:txBody>
          <a:bodyPr/>
          <a:lstStyle/>
          <a:p>
            <a:pPr algn="ctr" eaLnBrk="1" hangingPunct="1">
              <a:buFont typeface="Wingdings" pitchFamily="2" charset="2"/>
              <a:buNone/>
            </a:pPr>
            <a:r>
              <a:rPr lang="en-GB" altLang="en-US" sz="4400" smtClean="0"/>
              <a:t>Creativity is not just a ‘Buzz’ word</a:t>
            </a:r>
          </a:p>
          <a:p>
            <a:pPr algn="ctr" eaLnBrk="1" hangingPunct="1">
              <a:buFont typeface="Wingdings" pitchFamily="2" charset="2"/>
              <a:buNone/>
            </a:pPr>
            <a:r>
              <a:rPr lang="en-GB" altLang="en-US" sz="2000" smtClean="0"/>
              <a:t>Highlights on how to bring creativity into everyday life using Edward de Bono’s Thinking Tools</a:t>
            </a:r>
          </a:p>
          <a:p>
            <a:pPr algn="ctr" eaLnBrk="1" hangingPunct="1">
              <a:buFont typeface="Wingdings" pitchFamily="2" charset="2"/>
              <a:buNone/>
            </a:pPr>
            <a:r>
              <a:rPr lang="en-GB" altLang="en-US" sz="2400" smtClean="0"/>
              <a:t>Facilitated by Donald Pace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1751013" y="1831975"/>
            <a:ext cx="5716587" cy="3817938"/>
          </a:xfrm>
        </p:spPr>
        <p:txBody>
          <a:bodyPr/>
          <a:lstStyle/>
          <a:p>
            <a:pPr eaLnBrk="1" hangingPunct="1">
              <a:buFont typeface="Wingdings" pitchFamily="2" charset="2"/>
              <a:buNone/>
            </a:pPr>
            <a:r>
              <a:rPr lang="en-US" altLang="en-US" b="1" smtClean="0"/>
              <a:t>Risks, Difficulties and Problems</a:t>
            </a:r>
            <a:r>
              <a:rPr lang="en-US" altLang="en-US" sz="3200" smtClean="0"/>
              <a:t> </a:t>
            </a:r>
          </a:p>
          <a:p>
            <a:pPr eaLnBrk="1" hangingPunct="1"/>
            <a:r>
              <a:rPr lang="en-US" altLang="en-US" sz="2400" smtClean="0"/>
              <a:t>The skeptical view</a:t>
            </a:r>
          </a:p>
          <a:p>
            <a:pPr eaLnBrk="1" hangingPunct="1"/>
            <a:r>
              <a:rPr lang="en-US" altLang="en-US" sz="2400" smtClean="0"/>
              <a:t>Reasons must be given</a:t>
            </a:r>
          </a:p>
          <a:p>
            <a:pPr eaLnBrk="1" hangingPunct="1"/>
            <a:r>
              <a:rPr lang="en-US" altLang="en-US" sz="2400" smtClean="0"/>
              <a:t>Points out thinking that does not fit the facts, experience, regulations, strategy, values</a:t>
            </a:r>
          </a:p>
          <a:p>
            <a:pPr eaLnBrk="1" hangingPunct="1"/>
            <a:r>
              <a:rPr lang="en-US" altLang="en-US" sz="2400" smtClean="0"/>
              <a:t>Points out potential problems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1704975" y="1989138"/>
            <a:ext cx="5716588" cy="3092450"/>
          </a:xfrm>
        </p:spPr>
        <p:txBody>
          <a:bodyPr/>
          <a:lstStyle/>
          <a:p>
            <a:pPr eaLnBrk="1" hangingPunct="1">
              <a:buFont typeface="Wingdings" pitchFamily="2" charset="2"/>
              <a:buNone/>
            </a:pPr>
            <a:r>
              <a:rPr lang="en-US" altLang="en-US" b="1" smtClean="0"/>
              <a:t>New Ideas, Possibilities</a:t>
            </a:r>
          </a:p>
          <a:p>
            <a:pPr eaLnBrk="1" hangingPunct="1"/>
            <a:r>
              <a:rPr lang="en-US" altLang="en-US" sz="2400" smtClean="0"/>
              <a:t>Creative thinking</a:t>
            </a:r>
          </a:p>
          <a:p>
            <a:pPr eaLnBrk="1" hangingPunct="1"/>
            <a:r>
              <a:rPr lang="en-US" altLang="en-US" sz="2400" smtClean="0"/>
              <a:t>Seeks alternatives and possibilities</a:t>
            </a:r>
          </a:p>
          <a:p>
            <a:pPr eaLnBrk="1" hangingPunct="1"/>
            <a:r>
              <a:rPr lang="en-US" altLang="en-US" sz="2400" smtClean="0"/>
              <a:t>Removes faults</a:t>
            </a:r>
          </a:p>
          <a:p>
            <a:pPr eaLnBrk="1" hangingPunct="1"/>
            <a:r>
              <a:rPr lang="en-US" altLang="en-US" sz="2400" smtClean="0"/>
              <a:t>Doesn’t have to be logical</a:t>
            </a:r>
          </a:p>
          <a:p>
            <a:pPr eaLnBrk="1" hangingPunct="1"/>
            <a:r>
              <a:rPr lang="en-US" altLang="en-US" sz="2400" smtClean="0"/>
              <a:t>Generates new concepts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1188" y="669925"/>
            <a:ext cx="8075612" cy="685800"/>
          </a:xfrm>
        </p:spPr>
        <p:txBody>
          <a:bodyPr/>
          <a:lstStyle/>
          <a:p>
            <a:pPr eaLnBrk="1" hangingPunct="1"/>
            <a:r>
              <a:rPr lang="en-US" altLang="en-US" smtClean="0"/>
              <a:t>Introduction</a:t>
            </a:r>
          </a:p>
        </p:txBody>
      </p:sp>
      <p:sp>
        <p:nvSpPr>
          <p:cNvPr id="33795" name="Text Box 3"/>
          <p:cNvSpPr txBox="1">
            <a:spLocks noChangeArrowheads="1"/>
          </p:cNvSpPr>
          <p:nvPr/>
        </p:nvSpPr>
        <p:spPr bwMode="auto">
          <a:xfrm>
            <a:off x="1720850" y="2017713"/>
            <a:ext cx="6889750"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50800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lnSpc>
                <a:spcPct val="90000"/>
              </a:lnSpc>
              <a:spcBef>
                <a:spcPct val="50000"/>
              </a:spcBef>
              <a:buClr>
                <a:srgbClr val="12636B"/>
              </a:buClr>
              <a:buFont typeface="Wingdings" pitchFamily="2" charset="2"/>
              <a:buNone/>
            </a:pPr>
            <a:r>
              <a:rPr lang="en-US" altLang="en-US" b="1">
                <a:solidFill>
                  <a:schemeClr val="bg1"/>
                </a:solidFill>
              </a:rPr>
              <a:t>Using the Hats </a:t>
            </a:r>
          </a:p>
          <a:p>
            <a:pPr eaLnBrk="1" hangingPunct="1">
              <a:lnSpc>
                <a:spcPct val="90000"/>
              </a:lnSpc>
              <a:spcBef>
                <a:spcPct val="50000"/>
              </a:spcBef>
              <a:buClr>
                <a:srgbClr val="12636B"/>
              </a:buClr>
              <a:buFont typeface="Wingdings" pitchFamily="2" charset="2"/>
              <a:buNone/>
            </a:pPr>
            <a:r>
              <a:rPr lang="en-US" altLang="en-US" sz="2400">
                <a:solidFill>
                  <a:schemeClr val="bg1"/>
                </a:solidFill>
              </a:rPr>
              <a:t>We all use each of the Six Hats daily, but individuals tend to have default hats they use more often.</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 Which two hats do you feel most comfortable using?</a:t>
            </a:r>
          </a:p>
          <a:p>
            <a:pPr lvl="1" eaLnBrk="1" hangingPunct="1">
              <a:lnSpc>
                <a:spcPct val="90000"/>
              </a:lnSpc>
              <a:spcBef>
                <a:spcPct val="50000"/>
              </a:spcBef>
              <a:buClr>
                <a:srgbClr val="12636B"/>
              </a:buClr>
              <a:buFont typeface="Arial" charset="0"/>
              <a:buChar char="-"/>
            </a:pPr>
            <a:r>
              <a:rPr lang="en-US" altLang="en-US" sz="2000">
                <a:solidFill>
                  <a:schemeClr val="bg1"/>
                </a:solidFill>
              </a:rPr>
              <a:t> Hat 1:</a:t>
            </a:r>
          </a:p>
          <a:p>
            <a:pPr lvl="1" eaLnBrk="1" hangingPunct="1">
              <a:lnSpc>
                <a:spcPct val="90000"/>
              </a:lnSpc>
              <a:spcBef>
                <a:spcPct val="50000"/>
              </a:spcBef>
              <a:buClr>
                <a:srgbClr val="12636B"/>
              </a:buClr>
              <a:buFont typeface="Arial" charset="0"/>
              <a:buChar char="-"/>
            </a:pPr>
            <a:r>
              <a:rPr lang="en-US" altLang="en-US" sz="2000">
                <a:solidFill>
                  <a:schemeClr val="bg1"/>
                </a:solidFill>
              </a:rPr>
              <a:t> Hat 2:</a:t>
            </a:r>
            <a:endParaRPr lang="en-US" altLang="en-US" sz="240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1188" y="669925"/>
            <a:ext cx="8075612" cy="685800"/>
          </a:xfrm>
        </p:spPr>
        <p:txBody>
          <a:bodyPr/>
          <a:lstStyle/>
          <a:p>
            <a:pPr eaLnBrk="1" hangingPunct="1"/>
            <a:r>
              <a:rPr lang="en-US" altLang="en-US" smtClean="0"/>
              <a:t>Introduction</a:t>
            </a:r>
          </a:p>
        </p:txBody>
      </p:sp>
      <p:sp>
        <p:nvSpPr>
          <p:cNvPr id="34819" name="Text Box 3"/>
          <p:cNvSpPr txBox="1">
            <a:spLocks noChangeArrowheads="1"/>
          </p:cNvSpPr>
          <p:nvPr/>
        </p:nvSpPr>
        <p:spPr bwMode="auto">
          <a:xfrm>
            <a:off x="1738313" y="2017713"/>
            <a:ext cx="68897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50800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lnSpc>
                <a:spcPct val="90000"/>
              </a:lnSpc>
              <a:spcBef>
                <a:spcPct val="50000"/>
              </a:spcBef>
              <a:buClr>
                <a:srgbClr val="12636B"/>
              </a:buClr>
              <a:buFont typeface="Wingdings" pitchFamily="2" charset="2"/>
              <a:buNone/>
            </a:pPr>
            <a:r>
              <a:rPr lang="en-US" altLang="en-US" b="1">
                <a:solidFill>
                  <a:schemeClr val="bg1"/>
                </a:solidFill>
              </a:rPr>
              <a:t>Using the Hats </a:t>
            </a:r>
            <a:r>
              <a:rPr lang="en-US" altLang="en-US">
                <a:solidFill>
                  <a:schemeClr val="bg1"/>
                </a:solidFill>
              </a:rPr>
              <a:t>(cont.)</a:t>
            </a:r>
          </a:p>
          <a:p>
            <a:pPr eaLnBrk="1" hangingPunct="1">
              <a:lnSpc>
                <a:spcPct val="90000"/>
              </a:lnSpc>
              <a:spcBef>
                <a:spcPct val="50000"/>
              </a:spcBef>
              <a:buFont typeface="Wingdings" pitchFamily="2" charset="2"/>
              <a:buChar char="§"/>
            </a:pPr>
            <a:r>
              <a:rPr lang="en-US" altLang="en-US" sz="2400">
                <a:solidFill>
                  <a:schemeClr val="bg1"/>
                </a:solidFill>
              </a:rPr>
              <a:t> Which two hats dominate the thinking in your </a:t>
            </a:r>
          </a:p>
          <a:p>
            <a:pPr eaLnBrk="1" hangingPunct="1">
              <a:lnSpc>
                <a:spcPct val="40000"/>
              </a:lnSpc>
              <a:spcBef>
                <a:spcPct val="50000"/>
              </a:spcBef>
              <a:buFont typeface="Wingdings" pitchFamily="2" charset="2"/>
              <a:buNone/>
            </a:pPr>
            <a:r>
              <a:rPr lang="en-US" altLang="en-US" sz="2400">
                <a:solidFill>
                  <a:schemeClr val="bg1"/>
                </a:solidFill>
              </a:rPr>
              <a:t>   team/organization?</a:t>
            </a:r>
          </a:p>
          <a:p>
            <a:pPr lvl="1" eaLnBrk="1" hangingPunct="1">
              <a:spcBef>
                <a:spcPct val="50000"/>
              </a:spcBef>
              <a:buFont typeface="Arial" charset="0"/>
              <a:buChar char="-"/>
            </a:pPr>
            <a:r>
              <a:rPr lang="en-US" altLang="en-US" sz="2000">
                <a:solidFill>
                  <a:schemeClr val="bg1"/>
                </a:solidFill>
              </a:rPr>
              <a:t> Hat 1:</a:t>
            </a:r>
          </a:p>
          <a:p>
            <a:pPr lvl="1" eaLnBrk="1" hangingPunct="1">
              <a:lnSpc>
                <a:spcPct val="90000"/>
              </a:lnSpc>
              <a:spcBef>
                <a:spcPct val="50000"/>
              </a:spcBef>
              <a:buFont typeface="Arial" charset="0"/>
              <a:buChar char="-"/>
            </a:pPr>
            <a:r>
              <a:rPr lang="en-US" altLang="en-US" sz="2000">
                <a:solidFill>
                  <a:schemeClr val="bg1"/>
                </a:solidFill>
              </a:rPr>
              <a:t> Hat 2:</a:t>
            </a:r>
          </a:p>
          <a:p>
            <a:pPr eaLnBrk="1" hangingPunct="1">
              <a:lnSpc>
                <a:spcPct val="110000"/>
              </a:lnSpc>
              <a:spcBef>
                <a:spcPct val="50000"/>
              </a:spcBef>
              <a:buFont typeface="Wingdings" pitchFamily="2" charset="2"/>
              <a:buChar char="§"/>
            </a:pPr>
            <a:r>
              <a:rPr lang="en-US" altLang="en-US" sz="2400">
                <a:solidFill>
                  <a:schemeClr val="bg1"/>
                </a:solidFill>
              </a:rPr>
              <a:t> What impact does this have on your team’s </a:t>
            </a:r>
          </a:p>
          <a:p>
            <a:pPr eaLnBrk="1" hangingPunct="1">
              <a:lnSpc>
                <a:spcPct val="30000"/>
              </a:lnSpc>
              <a:spcBef>
                <a:spcPct val="50000"/>
              </a:spcBef>
              <a:buFont typeface="Wingdings" pitchFamily="2" charset="2"/>
              <a:buNone/>
            </a:pPr>
            <a:r>
              <a:rPr lang="en-US" altLang="en-US" sz="2400">
                <a:solidFill>
                  <a:schemeClr val="bg1"/>
                </a:solidFill>
              </a:rPr>
              <a:t>   effectiveness?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Individual Use</a:t>
            </a:r>
          </a:p>
        </p:txBody>
      </p:sp>
      <p:sp>
        <p:nvSpPr>
          <p:cNvPr id="35843" name="Rectangle 3"/>
          <p:cNvSpPr>
            <a:spLocks noGrp="1" noChangeArrowheads="1"/>
          </p:cNvSpPr>
          <p:nvPr>
            <p:ph type="body" idx="1"/>
          </p:nvPr>
        </p:nvSpPr>
        <p:spPr>
          <a:xfrm>
            <a:off x="1674813" y="1919288"/>
            <a:ext cx="5716587" cy="2849562"/>
          </a:xfrm>
        </p:spPr>
        <p:txBody>
          <a:bodyPr/>
          <a:lstStyle/>
          <a:p>
            <a:pPr eaLnBrk="1" hangingPunct="1">
              <a:buFont typeface="Wingdings" pitchFamily="2" charset="2"/>
              <a:buNone/>
            </a:pPr>
            <a:r>
              <a:rPr lang="en-US" altLang="en-US" b="1" smtClean="0"/>
              <a:t>The Benefits</a:t>
            </a:r>
          </a:p>
          <a:p>
            <a:pPr eaLnBrk="1" hangingPunct="1">
              <a:lnSpc>
                <a:spcPct val="70000"/>
              </a:lnSpc>
            </a:pPr>
            <a:r>
              <a:rPr lang="en-US" altLang="en-US" smtClean="0"/>
              <a:t>Creates a road map for your own thinking</a:t>
            </a:r>
          </a:p>
          <a:p>
            <a:pPr eaLnBrk="1" hangingPunct="1">
              <a:lnSpc>
                <a:spcPct val="70000"/>
              </a:lnSpc>
            </a:pPr>
            <a:r>
              <a:rPr lang="en-US" altLang="en-US" smtClean="0"/>
              <a:t>Provides discipline to get organized</a:t>
            </a:r>
          </a:p>
          <a:p>
            <a:pPr eaLnBrk="1" hangingPunct="1">
              <a:lnSpc>
                <a:spcPct val="70000"/>
              </a:lnSpc>
            </a:pPr>
            <a:r>
              <a:rPr lang="en-US" altLang="en-US" smtClean="0"/>
              <a:t>Prompts thinking in preparation for a meeting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92150" y="6731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en-US" sz="3200" b="1">
                <a:solidFill>
                  <a:schemeClr val="bg1"/>
                </a:solidFill>
              </a:rPr>
              <a:t>Conversational Use</a:t>
            </a:r>
          </a:p>
        </p:txBody>
      </p:sp>
      <p:sp>
        <p:nvSpPr>
          <p:cNvPr id="36867" name="Rectangle 3"/>
          <p:cNvSpPr>
            <a:spLocks noChangeArrowheads="1"/>
          </p:cNvSpPr>
          <p:nvPr/>
        </p:nvSpPr>
        <p:spPr bwMode="auto">
          <a:xfrm>
            <a:off x="1500188" y="2065338"/>
            <a:ext cx="6853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lnSpc>
                <a:spcPct val="90000"/>
              </a:lnSpc>
              <a:spcBef>
                <a:spcPct val="50000"/>
              </a:spcBef>
              <a:buClr>
                <a:schemeClr val="bg1"/>
              </a:buClr>
              <a:buFont typeface="Wingdings" pitchFamily="2" charset="2"/>
              <a:buNone/>
            </a:pPr>
            <a:r>
              <a:rPr lang="en-US" altLang="en-US" b="1">
                <a:solidFill>
                  <a:schemeClr val="bg1"/>
                </a:solidFill>
              </a:rPr>
              <a:t>The Benefits</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Creates structure in important conversations</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Allows all sides to be heard</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Helps move easily to a different type of thinking when stuck in a conversational rut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ChangeArrowheads="1"/>
          </p:cNvSpPr>
          <p:nvPr/>
        </p:nvSpPr>
        <p:spPr bwMode="auto">
          <a:xfrm>
            <a:off x="692150" y="7397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en-US" sz="3200">
                <a:solidFill>
                  <a:schemeClr val="bg1"/>
                </a:solidFill>
              </a:rPr>
              <a:t>Meeting Use</a:t>
            </a:r>
          </a:p>
        </p:txBody>
      </p:sp>
      <p:sp>
        <p:nvSpPr>
          <p:cNvPr id="37891" name="Rectangle 1027"/>
          <p:cNvSpPr>
            <a:spLocks noChangeArrowheads="1"/>
          </p:cNvSpPr>
          <p:nvPr/>
        </p:nvSpPr>
        <p:spPr bwMode="auto">
          <a:xfrm>
            <a:off x="1662113" y="2084388"/>
            <a:ext cx="652462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lnSpc>
                <a:spcPct val="90000"/>
              </a:lnSpc>
              <a:buClr>
                <a:schemeClr val="bg1"/>
              </a:buClr>
              <a:buFont typeface="Wingdings" pitchFamily="2" charset="2"/>
              <a:buNone/>
            </a:pPr>
            <a:r>
              <a:rPr lang="en-US" altLang="en-US" sz="2400" b="1">
                <a:solidFill>
                  <a:schemeClr val="bg1"/>
                </a:solidFill>
              </a:rPr>
              <a:t>Productive, more focused meetings save</a:t>
            </a:r>
          </a:p>
          <a:p>
            <a:pPr eaLnBrk="1" hangingPunct="1">
              <a:lnSpc>
                <a:spcPct val="90000"/>
              </a:lnSpc>
              <a:buClr>
                <a:schemeClr val="bg1"/>
              </a:buClr>
              <a:buFont typeface="Wingdings" pitchFamily="2" charset="2"/>
              <a:buNone/>
            </a:pPr>
            <a:r>
              <a:rPr lang="en-US" altLang="en-US" sz="2400" b="1">
                <a:solidFill>
                  <a:schemeClr val="bg1"/>
                </a:solidFill>
              </a:rPr>
              <a:t>time and money!</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A weekly 2 hour meeting with 5 managers averaging a $70,000 US salary costs the company $20,000 per year</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How many meetings are you in each week?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ChangeArrowheads="1"/>
          </p:cNvSpPr>
          <p:nvPr/>
        </p:nvSpPr>
        <p:spPr bwMode="auto">
          <a:xfrm>
            <a:off x="692150" y="7397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en-US" sz="3200" b="1">
                <a:solidFill>
                  <a:schemeClr val="bg1"/>
                </a:solidFill>
              </a:rPr>
              <a:t>Meeting Use</a:t>
            </a:r>
          </a:p>
        </p:txBody>
      </p:sp>
      <p:sp>
        <p:nvSpPr>
          <p:cNvPr id="38915" name="Rectangle 1027"/>
          <p:cNvSpPr>
            <a:spLocks noChangeArrowheads="1"/>
          </p:cNvSpPr>
          <p:nvPr/>
        </p:nvSpPr>
        <p:spPr bwMode="auto">
          <a:xfrm>
            <a:off x="1662113" y="1949450"/>
            <a:ext cx="6303962"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lnSpc>
                <a:spcPct val="90000"/>
              </a:lnSpc>
              <a:spcBef>
                <a:spcPct val="50000"/>
              </a:spcBef>
              <a:buClr>
                <a:schemeClr val="bg1"/>
              </a:buClr>
              <a:buFont typeface="Wingdings" pitchFamily="2" charset="2"/>
              <a:buNone/>
            </a:pPr>
            <a:r>
              <a:rPr lang="en-US" altLang="en-US" b="1">
                <a:solidFill>
                  <a:schemeClr val="bg1"/>
                </a:solidFill>
              </a:rPr>
              <a:t>The Benefits of Meeting Use</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Provides a roadmap for a thinking agenda</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Promotes robust, full-colored thinking</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Reduces meeting time by up to 50%</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Ensures all meeting attendees participate</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Promotes teamwork and respect for the individual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549275" y="2293938"/>
            <a:ext cx="8229600" cy="1143000"/>
          </a:xfrm>
        </p:spPr>
        <p:txBody>
          <a:bodyPr/>
          <a:lstStyle/>
          <a:p>
            <a:pPr eaLnBrk="1" hangingPunct="1"/>
            <a:r>
              <a:rPr lang="en-US" altLang="en-US" smtClean="0"/>
              <a:t>An Introduction</a:t>
            </a:r>
          </a:p>
        </p:txBody>
      </p:sp>
      <p:sp>
        <p:nvSpPr>
          <p:cNvPr id="39939" name="Oval 6"/>
          <p:cNvSpPr>
            <a:spLocks noChangeArrowheads="1"/>
          </p:cNvSpPr>
          <p:nvPr/>
        </p:nvSpPr>
        <p:spPr bwMode="auto">
          <a:xfrm>
            <a:off x="4043363" y="3611563"/>
            <a:ext cx="1171575" cy="1112837"/>
          </a:xfrm>
          <a:prstGeom prst="ellipse">
            <a:avLst/>
          </a:prstGeom>
          <a:solidFill>
            <a:srgbClr val="12636B"/>
          </a:solidFill>
          <a:ln w="76200">
            <a:solidFill>
              <a:schemeClr val="accent1"/>
            </a:solidFill>
            <a:round/>
            <a:headEnd/>
            <a:tailEnd/>
          </a:ln>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endParaRPr lang="en-GB" altLang="en-US" sz="2400">
              <a:solidFill>
                <a:schemeClr val="folHlink"/>
              </a:solidFill>
              <a:latin typeface="Times New Roman" pitchFamily="18" charset="0"/>
            </a:endParaRPr>
          </a:p>
        </p:txBody>
      </p:sp>
      <p:sp>
        <p:nvSpPr>
          <p:cNvPr id="39940" name="Freeform 7"/>
          <p:cNvSpPr>
            <a:spLocks/>
          </p:cNvSpPr>
          <p:nvPr/>
        </p:nvSpPr>
        <p:spPr bwMode="auto">
          <a:xfrm rot="-1374136">
            <a:off x="4508500" y="3536950"/>
            <a:ext cx="1365250" cy="385763"/>
          </a:xfrm>
          <a:custGeom>
            <a:avLst/>
            <a:gdLst>
              <a:gd name="T0" fmla="*/ 0 w 624"/>
              <a:gd name="T1" fmla="*/ 432596185 h 344"/>
              <a:gd name="T2" fmla="*/ 919086651 w 624"/>
              <a:gd name="T3" fmla="*/ 70423047 h 344"/>
              <a:gd name="T4" fmla="*/ 2147483647 w 624"/>
              <a:gd name="T5" fmla="*/ 10060117 h 344"/>
              <a:gd name="T6" fmla="*/ 0 60000 65536"/>
              <a:gd name="T7" fmla="*/ 0 60000 65536"/>
              <a:gd name="T8" fmla="*/ 0 60000 65536"/>
              <a:gd name="T9" fmla="*/ 0 w 624"/>
              <a:gd name="T10" fmla="*/ 0 h 344"/>
              <a:gd name="T11" fmla="*/ 624 w 624"/>
              <a:gd name="T12" fmla="*/ 344 h 344"/>
            </a:gdLst>
            <a:ahLst/>
            <a:cxnLst>
              <a:cxn ang="T6">
                <a:pos x="T0" y="T1"/>
              </a:cxn>
              <a:cxn ang="T7">
                <a:pos x="T2" y="T3"/>
              </a:cxn>
              <a:cxn ang="T8">
                <a:pos x="T4" y="T5"/>
              </a:cxn>
            </a:cxnLst>
            <a:rect l="T9" t="T10" r="T11" b="T12"/>
            <a:pathLst>
              <a:path w="624" h="344">
                <a:moveTo>
                  <a:pt x="0" y="344"/>
                </a:moveTo>
                <a:cubicBezTo>
                  <a:pt x="44" y="228"/>
                  <a:pt x="88" y="112"/>
                  <a:pt x="192" y="56"/>
                </a:cubicBezTo>
                <a:cubicBezTo>
                  <a:pt x="296" y="0"/>
                  <a:pt x="460" y="4"/>
                  <a:pt x="624" y="8"/>
                </a:cubicBezTo>
              </a:path>
            </a:pathLst>
          </a:custGeom>
          <a:noFill/>
          <a:ln w="47625">
            <a:solidFill>
              <a:schemeClr val="accent1"/>
            </a:solidFill>
            <a:prstDash val="sysDot"/>
            <a:round/>
            <a:headEnd/>
            <a:tailEnd type="triangle" w="med"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GB" altLang="en-US"/>
          </a:p>
        </p:txBody>
      </p:sp>
      <p:sp>
        <p:nvSpPr>
          <p:cNvPr id="39941" name="Freeform 8"/>
          <p:cNvSpPr>
            <a:spLocks/>
          </p:cNvSpPr>
          <p:nvPr/>
        </p:nvSpPr>
        <p:spPr bwMode="auto">
          <a:xfrm rot="-709873">
            <a:off x="4659313" y="3775075"/>
            <a:ext cx="1355725" cy="228600"/>
          </a:xfrm>
          <a:custGeom>
            <a:avLst/>
            <a:gdLst>
              <a:gd name="T0" fmla="*/ 0 w 624"/>
              <a:gd name="T1" fmla="*/ 151912662 h 344"/>
              <a:gd name="T2" fmla="*/ 906306425 w 624"/>
              <a:gd name="T3" fmla="*/ 24730003 h 344"/>
              <a:gd name="T4" fmla="*/ 2147483647 w 624"/>
              <a:gd name="T5" fmla="*/ 3532667 h 344"/>
              <a:gd name="T6" fmla="*/ 0 60000 65536"/>
              <a:gd name="T7" fmla="*/ 0 60000 65536"/>
              <a:gd name="T8" fmla="*/ 0 60000 65536"/>
              <a:gd name="T9" fmla="*/ 0 w 624"/>
              <a:gd name="T10" fmla="*/ 0 h 344"/>
              <a:gd name="T11" fmla="*/ 624 w 624"/>
              <a:gd name="T12" fmla="*/ 344 h 344"/>
            </a:gdLst>
            <a:ahLst/>
            <a:cxnLst>
              <a:cxn ang="T6">
                <a:pos x="T0" y="T1"/>
              </a:cxn>
              <a:cxn ang="T7">
                <a:pos x="T2" y="T3"/>
              </a:cxn>
              <a:cxn ang="T8">
                <a:pos x="T4" y="T5"/>
              </a:cxn>
            </a:cxnLst>
            <a:rect l="T9" t="T10" r="T11" b="T12"/>
            <a:pathLst>
              <a:path w="624" h="344">
                <a:moveTo>
                  <a:pt x="0" y="344"/>
                </a:moveTo>
                <a:cubicBezTo>
                  <a:pt x="44" y="228"/>
                  <a:pt x="88" y="112"/>
                  <a:pt x="192" y="56"/>
                </a:cubicBezTo>
                <a:cubicBezTo>
                  <a:pt x="296" y="0"/>
                  <a:pt x="460" y="4"/>
                  <a:pt x="624" y="8"/>
                </a:cubicBezTo>
              </a:path>
            </a:pathLst>
          </a:custGeom>
          <a:noFill/>
          <a:ln w="47625">
            <a:solidFill>
              <a:schemeClr val="accent1"/>
            </a:solidFill>
            <a:prstDash val="sysDot"/>
            <a:round/>
            <a:headEnd/>
            <a:tailEnd type="triangle" w="med"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GB" altLang="en-US"/>
          </a:p>
        </p:txBody>
      </p:sp>
      <p:sp>
        <p:nvSpPr>
          <p:cNvPr id="39942" name="Freeform 9"/>
          <p:cNvSpPr>
            <a:spLocks/>
          </p:cNvSpPr>
          <p:nvPr/>
        </p:nvSpPr>
        <p:spPr bwMode="auto">
          <a:xfrm rot="1769550">
            <a:off x="3567113" y="3832225"/>
            <a:ext cx="950912" cy="517525"/>
          </a:xfrm>
          <a:custGeom>
            <a:avLst/>
            <a:gdLst>
              <a:gd name="T0" fmla="*/ 0 w 624"/>
              <a:gd name="T1" fmla="*/ 778581672 h 344"/>
              <a:gd name="T2" fmla="*/ 445874119 w 624"/>
              <a:gd name="T3" fmla="*/ 126745485 h 344"/>
              <a:gd name="T4" fmla="*/ 1449092173 w 624"/>
              <a:gd name="T5" fmla="*/ 18105852 h 344"/>
              <a:gd name="T6" fmla="*/ 0 60000 65536"/>
              <a:gd name="T7" fmla="*/ 0 60000 65536"/>
              <a:gd name="T8" fmla="*/ 0 60000 65536"/>
              <a:gd name="T9" fmla="*/ 0 w 624"/>
              <a:gd name="T10" fmla="*/ 0 h 344"/>
              <a:gd name="T11" fmla="*/ 624 w 624"/>
              <a:gd name="T12" fmla="*/ 344 h 344"/>
            </a:gdLst>
            <a:ahLst/>
            <a:cxnLst>
              <a:cxn ang="T6">
                <a:pos x="T0" y="T1"/>
              </a:cxn>
              <a:cxn ang="T7">
                <a:pos x="T2" y="T3"/>
              </a:cxn>
              <a:cxn ang="T8">
                <a:pos x="T4" y="T5"/>
              </a:cxn>
            </a:cxnLst>
            <a:rect l="T9" t="T10" r="T11" b="T12"/>
            <a:pathLst>
              <a:path w="624" h="344">
                <a:moveTo>
                  <a:pt x="0" y="344"/>
                </a:moveTo>
                <a:cubicBezTo>
                  <a:pt x="44" y="228"/>
                  <a:pt x="88" y="112"/>
                  <a:pt x="192" y="56"/>
                </a:cubicBezTo>
                <a:cubicBezTo>
                  <a:pt x="296" y="0"/>
                  <a:pt x="460" y="4"/>
                  <a:pt x="624" y="8"/>
                </a:cubicBezTo>
              </a:path>
            </a:pathLst>
          </a:custGeom>
          <a:noFill/>
          <a:ln w="50800">
            <a:solidFill>
              <a:schemeClr val="accent1"/>
            </a:solidFill>
            <a:round/>
            <a:headEnd/>
            <a:tailEnd type="none" w="med"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GB" altLang="en-US"/>
          </a:p>
        </p:txBody>
      </p:sp>
      <p:sp>
        <p:nvSpPr>
          <p:cNvPr id="39943" name="Freeform 10"/>
          <p:cNvSpPr>
            <a:spLocks/>
          </p:cNvSpPr>
          <p:nvPr/>
        </p:nvSpPr>
        <p:spPr bwMode="auto">
          <a:xfrm rot="-2894443">
            <a:off x="4272756" y="3418682"/>
            <a:ext cx="1230313" cy="419100"/>
          </a:xfrm>
          <a:custGeom>
            <a:avLst/>
            <a:gdLst>
              <a:gd name="T0" fmla="*/ 0 w 624"/>
              <a:gd name="T1" fmla="*/ 510595349 h 344"/>
              <a:gd name="T2" fmla="*/ 746385898 w 624"/>
              <a:gd name="T3" fmla="*/ 83120696 h 344"/>
              <a:gd name="T4" fmla="*/ 2147483647 w 624"/>
              <a:gd name="T5" fmla="*/ 11874907 h 344"/>
              <a:gd name="T6" fmla="*/ 0 60000 65536"/>
              <a:gd name="T7" fmla="*/ 0 60000 65536"/>
              <a:gd name="T8" fmla="*/ 0 60000 65536"/>
              <a:gd name="T9" fmla="*/ 0 w 624"/>
              <a:gd name="T10" fmla="*/ 0 h 344"/>
              <a:gd name="T11" fmla="*/ 624 w 624"/>
              <a:gd name="T12" fmla="*/ 344 h 344"/>
            </a:gdLst>
            <a:ahLst/>
            <a:cxnLst>
              <a:cxn ang="T6">
                <a:pos x="T0" y="T1"/>
              </a:cxn>
              <a:cxn ang="T7">
                <a:pos x="T2" y="T3"/>
              </a:cxn>
              <a:cxn ang="T8">
                <a:pos x="T4" y="T5"/>
              </a:cxn>
            </a:cxnLst>
            <a:rect l="T9" t="T10" r="T11" b="T12"/>
            <a:pathLst>
              <a:path w="624" h="344">
                <a:moveTo>
                  <a:pt x="0" y="344"/>
                </a:moveTo>
                <a:cubicBezTo>
                  <a:pt x="44" y="228"/>
                  <a:pt x="88" y="112"/>
                  <a:pt x="192" y="56"/>
                </a:cubicBezTo>
                <a:cubicBezTo>
                  <a:pt x="296" y="0"/>
                  <a:pt x="460" y="4"/>
                  <a:pt x="624" y="8"/>
                </a:cubicBezTo>
              </a:path>
            </a:pathLst>
          </a:custGeom>
          <a:noFill/>
          <a:ln w="47625">
            <a:solidFill>
              <a:schemeClr val="accent1"/>
            </a:solidFill>
            <a:prstDash val="sysDot"/>
            <a:round/>
            <a:headEnd/>
            <a:tailEnd type="triangle" w="med"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GB"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1662113" y="2689225"/>
            <a:ext cx="6719887" cy="1209675"/>
          </a:xfrm>
          <a:noFill/>
        </p:spPr>
        <p:txBody>
          <a:bodyPr lIns="92053" tIns="46028" rIns="92053" bIns="46028" anchor="t"/>
          <a:lstStyle/>
          <a:p>
            <a:pPr eaLnBrk="1" hangingPunct="1"/>
            <a:r>
              <a:rPr lang="en-US" altLang="en-US" sz="2400" b="0" smtClean="0"/>
              <a:t>“</a:t>
            </a:r>
            <a:r>
              <a:rPr lang="en-US" altLang="en-US" sz="2400" i="1" smtClean="0"/>
              <a:t>The brain is a self organizing system that routinely falls into patterns.”</a:t>
            </a:r>
            <a:br>
              <a:rPr lang="en-US" altLang="en-US" sz="2400" i="1" smtClean="0"/>
            </a:br>
            <a:r>
              <a:rPr lang="en-US" altLang="en-US" sz="2200" i="1" smtClean="0"/>
              <a:t>			</a:t>
            </a:r>
            <a:r>
              <a:rPr lang="en-US" altLang="en-US" sz="2000" i="1" smtClean="0"/>
              <a:t>--Edward de Bono</a:t>
            </a:r>
            <a:r>
              <a:rPr lang="en-US" altLang="en-US" sz="2200" b="0" i="1" smtClean="0"/>
              <a:t/>
            </a:r>
            <a:br>
              <a:rPr lang="en-US" altLang="en-US" sz="2200" b="0" i="1" smtClean="0"/>
            </a:br>
            <a:r>
              <a:rPr lang="en-US" altLang="en-US" sz="1900" b="0" i="1" smtClean="0"/>
              <a:t>				</a:t>
            </a:r>
            <a:r>
              <a:rPr lang="en-US" altLang="en-US" sz="1900" b="0" smtClean="0"/>
              <a:t>	</a:t>
            </a:r>
            <a:br>
              <a:rPr lang="en-US" altLang="en-US" sz="1900" b="0" smtClean="0"/>
            </a:br>
            <a:r>
              <a:rPr lang="en-US" altLang="en-US" sz="1900" b="0" smtClean="0">
                <a:solidFill>
                  <a:schemeClr val="tx1"/>
                </a:solidFill>
              </a:rPr>
              <a:t>					</a:t>
            </a:r>
          </a:p>
        </p:txBody>
      </p:sp>
      <p:sp>
        <p:nvSpPr>
          <p:cNvPr id="40963" name="Rectangle 1027"/>
          <p:cNvSpPr>
            <a:spLocks noGrp="1" noChangeArrowheads="1"/>
          </p:cNvSpPr>
          <p:nvPr>
            <p:ph type="body" idx="1"/>
          </p:nvPr>
        </p:nvSpPr>
        <p:spPr bwMode="auto">
          <a:xfrm>
            <a:off x="838200" y="4114800"/>
            <a:ext cx="7772400" cy="221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53" tIns="46028" rIns="92053" bIns="46028" numCol="1" anchor="t" anchorCtr="0" compatLnSpc="1">
            <a:prstTxWarp prst="textNoShape">
              <a:avLst/>
            </a:prstTxWarp>
          </a:bodyPr>
          <a:lstStyle/>
          <a:p>
            <a:pPr eaLnBrk="1" hangingPunct="1">
              <a:buFont typeface="Wingdings" pitchFamily="2" charset="2"/>
              <a:buNone/>
            </a:pPr>
            <a:endParaRPr lang="en-US" altLang="en-US" b="1" smtClean="0">
              <a:solidFill>
                <a:srgbClr val="FFFF00"/>
              </a:solidFill>
            </a:endParaRPr>
          </a:p>
          <a:p>
            <a:pPr eaLnBrk="1" hangingPunct="1">
              <a:buFont typeface="Wingdings" pitchFamily="2" charset="2"/>
              <a:buNone/>
            </a:pPr>
            <a:r>
              <a:rPr lang="en-US" altLang="en-US" b="1" smtClean="0">
                <a:solidFill>
                  <a:srgbClr val="FFFF00"/>
                </a:solidFill>
              </a:rPr>
              <a:t>		</a:t>
            </a:r>
          </a:p>
          <a:p>
            <a:pPr eaLnBrk="1" hangingPunct="1">
              <a:buFont typeface="Wingdings" pitchFamily="2" charset="2"/>
              <a:buNone/>
            </a:pPr>
            <a:endParaRPr lang="en-US" altLang="en-US" b="1" smtClean="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mtClean="0"/>
              <a:t>Introductions …</a:t>
            </a:r>
          </a:p>
        </p:txBody>
      </p:sp>
      <p:sp>
        <p:nvSpPr>
          <p:cNvPr id="14339" name="Rectangle 3"/>
          <p:cNvSpPr>
            <a:spLocks noGrp="1" noChangeArrowheads="1"/>
          </p:cNvSpPr>
          <p:nvPr>
            <p:ph type="body" idx="1"/>
          </p:nvPr>
        </p:nvSpPr>
        <p:spPr/>
        <p:txBody>
          <a:bodyPr/>
          <a:lstStyle/>
          <a:p>
            <a:pPr eaLnBrk="1" hangingPunct="1"/>
            <a:r>
              <a:rPr lang="en-GB" altLang="en-US" smtClean="0"/>
              <a:t>In Teams, briefly introduce yourselves stating your Name, background and interests related to this training …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762000" y="1031875"/>
            <a:ext cx="46418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Aft>
                <a:spcPct val="20000"/>
              </a:spcAft>
              <a:buClr>
                <a:srgbClr val="F0B010"/>
              </a:buClr>
              <a:buFont typeface="Wingdings 2" pitchFamily="18" charset="2"/>
              <a:buNone/>
            </a:pPr>
            <a:r>
              <a:rPr lang="en-US" altLang="en-US" b="1"/>
              <a:t> </a:t>
            </a:r>
            <a:endParaRPr lang="en-US" altLang="en-US" sz="2500"/>
          </a:p>
        </p:txBody>
      </p:sp>
      <p:sp>
        <p:nvSpPr>
          <p:cNvPr id="41987" name="Text Box 9"/>
          <p:cNvSpPr txBox="1">
            <a:spLocks noChangeArrowheads="1"/>
          </p:cNvSpPr>
          <p:nvPr/>
        </p:nvSpPr>
        <p:spPr bwMode="auto">
          <a:xfrm>
            <a:off x="1662113" y="2219325"/>
            <a:ext cx="65817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eaLnBrk="0" hangingPunct="0">
              <a:defRPr sz="2800">
                <a:solidFill>
                  <a:schemeClr val="tx1"/>
                </a:solidFill>
                <a:latin typeface="Arial" charset="0"/>
              </a:defRPr>
            </a:lvl1pPr>
            <a:lvl2pPr marL="742950" indent="-285750" defTabSz="820738" eaLnBrk="0" hangingPunct="0">
              <a:defRPr sz="2800">
                <a:solidFill>
                  <a:schemeClr val="tx1"/>
                </a:solidFill>
                <a:latin typeface="Arial" charset="0"/>
              </a:defRPr>
            </a:lvl2pPr>
            <a:lvl3pPr marL="1143000" indent="-228600" defTabSz="820738" eaLnBrk="0" hangingPunct="0">
              <a:defRPr sz="2800">
                <a:solidFill>
                  <a:schemeClr val="tx1"/>
                </a:solidFill>
                <a:latin typeface="Arial" charset="0"/>
              </a:defRPr>
            </a:lvl3pPr>
            <a:lvl4pPr marL="1600200" indent="-228600" defTabSz="820738" eaLnBrk="0" hangingPunct="0">
              <a:defRPr sz="2800">
                <a:solidFill>
                  <a:schemeClr val="tx1"/>
                </a:solidFill>
                <a:latin typeface="Arial" charset="0"/>
              </a:defRPr>
            </a:lvl4pPr>
            <a:lvl5pPr marL="2057400" indent="-228600" defTabSz="820738" eaLnBrk="0" hangingPunct="0">
              <a:defRPr sz="2800">
                <a:solidFill>
                  <a:schemeClr val="tx1"/>
                </a:solidFill>
                <a:latin typeface="Arial" charset="0"/>
              </a:defRPr>
            </a:lvl5pPr>
            <a:lvl6pPr marL="2514600" indent="-228600" defTabSz="820738" eaLnBrk="0" fontAlgn="base" hangingPunct="0">
              <a:spcBef>
                <a:spcPct val="0"/>
              </a:spcBef>
              <a:spcAft>
                <a:spcPct val="0"/>
              </a:spcAft>
              <a:defRPr sz="2800">
                <a:solidFill>
                  <a:schemeClr val="tx1"/>
                </a:solidFill>
                <a:latin typeface="Arial" charset="0"/>
              </a:defRPr>
            </a:lvl6pPr>
            <a:lvl7pPr marL="2971800" indent="-228600" defTabSz="820738" eaLnBrk="0" fontAlgn="base" hangingPunct="0">
              <a:spcBef>
                <a:spcPct val="0"/>
              </a:spcBef>
              <a:spcAft>
                <a:spcPct val="0"/>
              </a:spcAft>
              <a:defRPr sz="2800">
                <a:solidFill>
                  <a:schemeClr val="tx1"/>
                </a:solidFill>
                <a:latin typeface="Arial" charset="0"/>
              </a:defRPr>
            </a:lvl7pPr>
            <a:lvl8pPr marL="3429000" indent="-228600" defTabSz="820738" eaLnBrk="0" fontAlgn="base" hangingPunct="0">
              <a:spcBef>
                <a:spcPct val="0"/>
              </a:spcBef>
              <a:spcAft>
                <a:spcPct val="0"/>
              </a:spcAft>
              <a:defRPr sz="2800">
                <a:solidFill>
                  <a:schemeClr val="tx1"/>
                </a:solidFill>
                <a:latin typeface="Arial" charset="0"/>
              </a:defRPr>
            </a:lvl8pPr>
            <a:lvl9pPr marL="3886200" indent="-228600" defTabSz="820738" eaLnBrk="0" fontAlgn="base" hangingPunct="0">
              <a:spcBef>
                <a:spcPct val="0"/>
              </a:spcBef>
              <a:spcAft>
                <a:spcPct val="0"/>
              </a:spcAft>
              <a:defRPr sz="2800">
                <a:solidFill>
                  <a:schemeClr val="tx1"/>
                </a:solidFill>
                <a:latin typeface="Arial" charset="0"/>
              </a:defRPr>
            </a:lvl9pPr>
          </a:lstStyle>
          <a:p>
            <a:pPr eaLnBrk="1" hangingPunct="1">
              <a:spcAft>
                <a:spcPct val="20000"/>
              </a:spcAft>
              <a:buClr>
                <a:srgbClr val="F0B010"/>
              </a:buClr>
              <a:buFont typeface="Wingdings 2" pitchFamily="18" charset="2"/>
              <a:buNone/>
            </a:pPr>
            <a:r>
              <a:rPr lang="en-US" altLang="en-US" sz="2500">
                <a:solidFill>
                  <a:schemeClr val="bg1"/>
                </a:solidFill>
              </a:rPr>
              <a:t>Looking for alternatives is one of the most basic operations of Lateral Thinking.  Setting out to find them depends on the belief that there is another, better way of doing things.</a:t>
            </a:r>
            <a:r>
              <a:rPr lang="en-US" altLang="en-US" sz="2200"/>
              <a:t>  </a:t>
            </a:r>
          </a:p>
          <a:p>
            <a:pPr>
              <a:spcBef>
                <a:spcPct val="50000"/>
              </a:spcBef>
            </a:pPr>
            <a:endParaRPr lang="en-US" altLang="en-US" sz="2200"/>
          </a:p>
        </p:txBody>
      </p:sp>
    </p:spTree>
  </p:cSld>
  <p:clrMapOvr>
    <a:masterClrMapping/>
  </p:clrMapOvr>
  <p:transition spd="med">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1801813" y="739775"/>
            <a:ext cx="8154988" cy="855663"/>
          </a:xfrm>
          <a:effectLst>
            <a:outerShdw dist="53882" dir="2700000" algn="ctr" rotWithShape="0">
              <a:schemeClr val="tx1"/>
            </a:outerShdw>
          </a:effectLst>
        </p:spPr>
        <p:txBody>
          <a:bodyPr lIns="91418" tIns="45709" rIns="91418" bIns="45709" anchor="t" anchorCtr="1"/>
          <a:lstStyle/>
          <a:p>
            <a:pPr eaLnBrk="1" hangingPunct="1">
              <a:defRPr/>
            </a:pPr>
            <a:r>
              <a:rPr lang="en-US" sz="1900" b="0" smtClean="0"/>
              <a:t>		</a:t>
            </a:r>
          </a:p>
        </p:txBody>
      </p:sp>
      <p:sp>
        <p:nvSpPr>
          <p:cNvPr id="43011" name="Rectangle 3"/>
          <p:cNvSpPr>
            <a:spLocks noChangeArrowheads="1"/>
          </p:cNvSpPr>
          <p:nvPr/>
        </p:nvSpPr>
        <p:spPr bwMode="auto">
          <a:xfrm>
            <a:off x="1801813" y="2243138"/>
            <a:ext cx="6096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8" rIns="92053" bIns="46028"/>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30000"/>
              </a:spcBef>
              <a:spcAft>
                <a:spcPct val="20000"/>
              </a:spcAft>
              <a:buClr>
                <a:schemeClr val="bg1"/>
              </a:buClr>
              <a:buFont typeface="Wingdings" pitchFamily="2" charset="2"/>
              <a:buChar char="§"/>
            </a:pPr>
            <a:r>
              <a:rPr lang="en-US" altLang="en-US" sz="2500">
                <a:solidFill>
                  <a:schemeClr val="bg1"/>
                </a:solidFill>
              </a:rPr>
              <a:t>Learn how to extract concepts and use them to breed ideas</a:t>
            </a:r>
          </a:p>
          <a:p>
            <a:pPr eaLnBrk="1" hangingPunct="1">
              <a:spcBef>
                <a:spcPct val="30000"/>
              </a:spcBef>
              <a:spcAft>
                <a:spcPct val="20000"/>
              </a:spcAft>
              <a:buClr>
                <a:schemeClr val="bg1"/>
              </a:buClr>
              <a:buFont typeface="Wingdings" pitchFamily="2" charset="2"/>
              <a:buChar char="§"/>
            </a:pPr>
            <a:r>
              <a:rPr lang="en-US" altLang="en-US" sz="2500">
                <a:solidFill>
                  <a:schemeClr val="bg1"/>
                </a:solidFill>
              </a:rPr>
              <a:t>Double the number of ideas generated</a:t>
            </a:r>
          </a:p>
        </p:txBody>
      </p:sp>
      <p:grpSp>
        <p:nvGrpSpPr>
          <p:cNvPr id="43012" name="Group 4"/>
          <p:cNvGrpSpPr>
            <a:grpSpLocks/>
          </p:cNvGrpSpPr>
          <p:nvPr/>
        </p:nvGrpSpPr>
        <p:grpSpPr bwMode="auto">
          <a:xfrm>
            <a:off x="1408113" y="3992563"/>
            <a:ext cx="5740400" cy="1220787"/>
            <a:chOff x="768" y="2352"/>
            <a:chExt cx="4165" cy="1309"/>
          </a:xfrm>
        </p:grpSpPr>
        <p:pic>
          <p:nvPicPr>
            <p:cNvPr id="43014" name="Picture 5" descr="bd0492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2387"/>
              <a:ext cx="960" cy="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6" descr="bd0492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 y="2352"/>
              <a:ext cx="960" cy="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7" descr="bd0492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 y="2352"/>
              <a:ext cx="997"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3" name="Rectangle 8"/>
          <p:cNvSpPr>
            <a:spLocks noChangeArrowheads="1"/>
          </p:cNvSpPr>
          <p:nvPr/>
        </p:nvSpPr>
        <p:spPr bwMode="auto">
          <a:xfrm>
            <a:off x="1682750" y="1636713"/>
            <a:ext cx="3541713"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eaLnBrk="0" hangingPunct="0">
              <a:defRPr sz="2800">
                <a:solidFill>
                  <a:schemeClr val="tx1"/>
                </a:solidFill>
                <a:latin typeface="Arial" charset="0"/>
              </a:defRPr>
            </a:lvl1pPr>
            <a:lvl2pPr marL="742950" indent="-285750" defTabSz="820738" eaLnBrk="0" hangingPunct="0">
              <a:defRPr sz="2800">
                <a:solidFill>
                  <a:schemeClr val="tx1"/>
                </a:solidFill>
                <a:latin typeface="Arial" charset="0"/>
              </a:defRPr>
            </a:lvl2pPr>
            <a:lvl3pPr marL="1143000" indent="-228600" defTabSz="820738" eaLnBrk="0" hangingPunct="0">
              <a:defRPr sz="2800">
                <a:solidFill>
                  <a:schemeClr val="tx1"/>
                </a:solidFill>
                <a:latin typeface="Arial" charset="0"/>
              </a:defRPr>
            </a:lvl3pPr>
            <a:lvl4pPr marL="1600200" indent="-228600" defTabSz="820738" eaLnBrk="0" hangingPunct="0">
              <a:defRPr sz="2800">
                <a:solidFill>
                  <a:schemeClr val="tx1"/>
                </a:solidFill>
                <a:latin typeface="Arial" charset="0"/>
              </a:defRPr>
            </a:lvl4pPr>
            <a:lvl5pPr marL="2057400" indent="-228600" defTabSz="820738" eaLnBrk="0" hangingPunct="0">
              <a:defRPr sz="2800">
                <a:solidFill>
                  <a:schemeClr val="tx1"/>
                </a:solidFill>
                <a:latin typeface="Arial" charset="0"/>
              </a:defRPr>
            </a:lvl5pPr>
            <a:lvl6pPr marL="2514600" indent="-228600" defTabSz="820738" eaLnBrk="0" fontAlgn="base" hangingPunct="0">
              <a:spcBef>
                <a:spcPct val="0"/>
              </a:spcBef>
              <a:spcAft>
                <a:spcPct val="0"/>
              </a:spcAft>
              <a:defRPr sz="2800">
                <a:solidFill>
                  <a:schemeClr val="tx1"/>
                </a:solidFill>
                <a:latin typeface="Arial" charset="0"/>
              </a:defRPr>
            </a:lvl6pPr>
            <a:lvl7pPr marL="2971800" indent="-228600" defTabSz="820738" eaLnBrk="0" fontAlgn="base" hangingPunct="0">
              <a:spcBef>
                <a:spcPct val="0"/>
              </a:spcBef>
              <a:spcAft>
                <a:spcPct val="0"/>
              </a:spcAft>
              <a:defRPr sz="2800">
                <a:solidFill>
                  <a:schemeClr val="tx1"/>
                </a:solidFill>
                <a:latin typeface="Arial" charset="0"/>
              </a:defRPr>
            </a:lvl7pPr>
            <a:lvl8pPr marL="3429000" indent="-228600" defTabSz="820738" eaLnBrk="0" fontAlgn="base" hangingPunct="0">
              <a:spcBef>
                <a:spcPct val="0"/>
              </a:spcBef>
              <a:spcAft>
                <a:spcPct val="0"/>
              </a:spcAft>
              <a:defRPr sz="2800">
                <a:solidFill>
                  <a:schemeClr val="tx1"/>
                </a:solidFill>
                <a:latin typeface="Arial" charset="0"/>
              </a:defRPr>
            </a:lvl8pPr>
            <a:lvl9pPr marL="3886200" indent="-228600" defTabSz="820738" eaLnBrk="0" fontAlgn="base" hangingPunct="0">
              <a:spcBef>
                <a:spcPct val="0"/>
              </a:spcBef>
              <a:spcAft>
                <a:spcPct val="0"/>
              </a:spcAft>
              <a:defRPr sz="2800">
                <a:solidFill>
                  <a:schemeClr val="tx1"/>
                </a:solidFill>
                <a:latin typeface="Arial" charset="0"/>
              </a:defRPr>
            </a:lvl9pPr>
          </a:lstStyle>
          <a:p>
            <a:r>
              <a:rPr lang="en-US" altLang="en-US" b="1">
                <a:solidFill>
                  <a:schemeClr val="bg1"/>
                </a:solidFill>
              </a:rPr>
              <a:t>Concept Extraction</a:t>
            </a:r>
          </a:p>
        </p:txBody>
      </p:sp>
    </p:spTree>
  </p:cSld>
  <p:clrMapOvr>
    <a:masterClrMapping/>
  </p:clrMapOvr>
  <p:transition spd="med">
    <p:blind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Formal Tools for Creativity</a:t>
            </a:r>
          </a:p>
        </p:txBody>
      </p:sp>
      <p:sp>
        <p:nvSpPr>
          <p:cNvPr id="44035" name="Rectangle 3"/>
          <p:cNvSpPr>
            <a:spLocks noGrp="1" noChangeArrowheads="1"/>
          </p:cNvSpPr>
          <p:nvPr>
            <p:ph type="body" idx="1"/>
          </p:nvPr>
        </p:nvSpPr>
        <p:spPr>
          <a:xfrm>
            <a:off x="1646238" y="2043113"/>
            <a:ext cx="6783387" cy="3092450"/>
          </a:xfrm>
          <a:noFill/>
        </p:spPr>
        <p:txBody>
          <a:bodyPr/>
          <a:lstStyle/>
          <a:p>
            <a:pPr marL="533400" indent="-533400" eaLnBrk="1" hangingPunct="1">
              <a:buFont typeface="Wingdings" pitchFamily="2" charset="2"/>
              <a:buNone/>
            </a:pPr>
            <a:r>
              <a:rPr lang="en-US" altLang="en-US" b="1" smtClean="0"/>
              <a:t>Concept Extraction</a:t>
            </a:r>
          </a:p>
          <a:p>
            <a:pPr marL="533400" indent="-533400" eaLnBrk="1" hangingPunct="1"/>
            <a:r>
              <a:rPr lang="en-US" altLang="en-US" sz="2400" smtClean="0"/>
              <a:t>Create your focus</a:t>
            </a:r>
          </a:p>
          <a:p>
            <a:pPr marL="533400" indent="-533400" eaLnBrk="1" hangingPunct="1"/>
            <a:r>
              <a:rPr lang="en-US" altLang="en-US" sz="2400" smtClean="0"/>
              <a:t>Generate ideas</a:t>
            </a:r>
          </a:p>
          <a:p>
            <a:pPr marL="533400" indent="-533400" eaLnBrk="1" hangingPunct="1"/>
            <a:r>
              <a:rPr lang="en-US" altLang="en-US" sz="2400" smtClean="0"/>
              <a:t>Extract concepts</a:t>
            </a:r>
          </a:p>
          <a:p>
            <a:pPr marL="533400" indent="-533400" eaLnBrk="1" hangingPunct="1"/>
            <a:r>
              <a:rPr lang="en-US" altLang="en-US" sz="2400" smtClean="0"/>
              <a:t>Create alternative ideas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606" name="Group 54"/>
          <p:cNvGraphicFramePr>
            <a:graphicFrameLocks noGrp="1"/>
          </p:cNvGraphicFramePr>
          <p:nvPr>
            <p:ph idx="1"/>
          </p:nvPr>
        </p:nvGraphicFramePr>
        <p:xfrm>
          <a:off x="1157288" y="2330450"/>
          <a:ext cx="7331075" cy="2927350"/>
        </p:xfrm>
        <a:graphic>
          <a:graphicData uri="http://schemas.openxmlformats.org/drawingml/2006/table">
            <a:tbl>
              <a:tblPr/>
              <a:tblGrid>
                <a:gridCol w="2424112"/>
                <a:gridCol w="2424113"/>
                <a:gridCol w="2482850"/>
              </a:tblGrid>
              <a:tr h="366753">
                <a:tc>
                  <a:txBody>
                    <a:bodyPr/>
                    <a:lstStyle/>
                    <a:p>
                      <a:pPr marL="0" marR="0" lvl="0" indent="0" algn="ctr" defTabSz="914400" rtl="0" eaLnBrk="1" fontAlgn="base" latinLnBrk="0" hangingPunct="1">
                        <a:lnSpc>
                          <a:spcPct val="90000"/>
                        </a:lnSpc>
                        <a:spcBef>
                          <a:spcPct val="50000"/>
                        </a:spcBef>
                        <a:spcAft>
                          <a:spcPct val="0"/>
                        </a:spcAft>
                        <a:buClr>
                          <a:schemeClr val="bg1"/>
                        </a:buClr>
                        <a:buSzTx/>
                        <a:buFont typeface="Wingdings" pitchFamily="2" charset="2"/>
                        <a:buNone/>
                        <a:tabLst/>
                      </a:pPr>
                      <a:r>
                        <a:rPr kumimoji="0" lang="en-US" sz="2000" b="1" i="0" u="none" strike="noStrike" cap="none" normalizeH="0" baseline="0" smtClean="0">
                          <a:ln>
                            <a:noFill/>
                          </a:ln>
                          <a:solidFill>
                            <a:schemeClr val="accent2"/>
                          </a:solidFill>
                          <a:effectLst/>
                          <a:latin typeface="Arial" charset="0"/>
                        </a:rPr>
                        <a:t>Ideas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50000"/>
                        </a:spcBef>
                        <a:spcAft>
                          <a:spcPct val="0"/>
                        </a:spcAft>
                        <a:buClr>
                          <a:schemeClr val="bg1"/>
                        </a:buClr>
                        <a:buSzTx/>
                        <a:buFont typeface="Wingdings" pitchFamily="2" charset="2"/>
                        <a:buNone/>
                        <a:tabLst/>
                      </a:pPr>
                      <a:r>
                        <a:rPr kumimoji="0" lang="en-US" sz="2000" b="1" i="0" u="none" strike="noStrike" cap="none" normalizeH="0" baseline="0" smtClean="0">
                          <a:ln>
                            <a:noFill/>
                          </a:ln>
                          <a:solidFill>
                            <a:schemeClr val="accent2"/>
                          </a:solidFill>
                          <a:effectLst/>
                          <a:latin typeface="Arial" charset="0"/>
                        </a:rPr>
                        <a:t>Concepts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50000"/>
                        </a:spcBef>
                        <a:spcAft>
                          <a:spcPct val="0"/>
                        </a:spcAft>
                        <a:buClr>
                          <a:schemeClr val="bg1"/>
                        </a:buClr>
                        <a:buSzTx/>
                        <a:buFont typeface="Wingdings" pitchFamily="2" charset="2"/>
                        <a:buNone/>
                        <a:tabLst/>
                      </a:pPr>
                      <a:r>
                        <a:rPr kumimoji="0" lang="en-US" sz="2000" b="1" i="0" u="none" strike="noStrike" cap="none" normalizeH="0" baseline="0" smtClean="0">
                          <a:ln>
                            <a:noFill/>
                          </a:ln>
                          <a:solidFill>
                            <a:schemeClr val="accent2"/>
                          </a:solidFill>
                          <a:effectLst/>
                          <a:latin typeface="Arial" charset="0"/>
                        </a:rPr>
                        <a:t>Alternative Ideas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40149">
                <a:tc>
                  <a:txBody>
                    <a:bodyPr/>
                    <a:lstStyle/>
                    <a:p>
                      <a:pPr marL="0" marR="0" lvl="0" indent="0" algn="ctr" defTabSz="914400" rtl="0" eaLnBrk="1" fontAlgn="base" latinLnBrk="0" hangingPunct="1">
                        <a:lnSpc>
                          <a:spcPct val="90000"/>
                        </a:lnSpc>
                        <a:spcBef>
                          <a:spcPct val="5000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bg1"/>
                          </a:solidFill>
                          <a:effectLst/>
                          <a:latin typeface="Arial" charset="0"/>
                        </a:rPr>
                        <a:t>Increase Pay</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bg1"/>
                          </a:solidFill>
                          <a:effectLst/>
                          <a:latin typeface="Arial" charset="0"/>
                        </a:rPr>
                        <a:t>Incentives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bg1"/>
                          </a:solidFill>
                          <a:effectLst/>
                          <a:latin typeface="Arial" charset="0"/>
                        </a:rPr>
                        <a:t>Time and a half for overtime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49">
                <a:tc>
                  <a:txBody>
                    <a:bodyPr/>
                    <a:lstStyle/>
                    <a:p>
                      <a:pPr marL="0" marR="0" lvl="0" indent="0" algn="ctr" defTabSz="914400" rtl="0" eaLnBrk="1" fontAlgn="base" latinLnBrk="0" hangingPunct="1">
                        <a:lnSpc>
                          <a:spcPct val="90000"/>
                        </a:lnSpc>
                        <a:spcBef>
                          <a:spcPct val="5000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bg1"/>
                          </a:solidFill>
                          <a:effectLst/>
                          <a:latin typeface="Arial" charset="0"/>
                        </a:rPr>
                        <a:t>Friday happy hour</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bg1"/>
                          </a:solidFill>
                          <a:effectLst/>
                          <a:latin typeface="Arial" charset="0"/>
                        </a:rPr>
                        <a:t>Fun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bg1"/>
                          </a:solidFill>
                          <a:effectLst/>
                          <a:latin typeface="Arial" charset="0"/>
                        </a:rPr>
                        <a:t>Company sports team</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49">
                <a:tc>
                  <a:txBody>
                    <a:bodyPr/>
                    <a:lstStyle/>
                    <a:p>
                      <a:pPr marL="0" marR="0" lvl="0" indent="0" algn="ctr" defTabSz="914400" rtl="0" eaLnBrk="1" fontAlgn="base" latinLnBrk="0" hangingPunct="1">
                        <a:lnSpc>
                          <a:spcPct val="90000"/>
                        </a:lnSpc>
                        <a:spcBef>
                          <a:spcPct val="5000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bg1"/>
                          </a:solidFill>
                          <a:effectLst/>
                          <a:latin typeface="Arial" charset="0"/>
                        </a:rPr>
                        <a:t>Fitness memberships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bg1"/>
                          </a:solidFill>
                          <a:effectLst/>
                          <a:latin typeface="Arial" charset="0"/>
                        </a:rPr>
                        <a:t>Life balance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bg1"/>
                          </a:solidFill>
                          <a:effectLst/>
                          <a:latin typeface="Arial" charset="0"/>
                        </a:rPr>
                        <a:t>Every 4</a:t>
                      </a:r>
                      <a:r>
                        <a:rPr kumimoji="0" lang="en-US" sz="2000" b="0" i="0" u="none" strike="noStrike" cap="none" normalizeH="0" baseline="30000" smtClean="0">
                          <a:ln>
                            <a:noFill/>
                          </a:ln>
                          <a:solidFill>
                            <a:schemeClr val="bg1"/>
                          </a:solidFill>
                          <a:effectLst/>
                          <a:latin typeface="Arial" charset="0"/>
                        </a:rPr>
                        <a:t>th</a:t>
                      </a:r>
                      <a:r>
                        <a:rPr kumimoji="0" lang="en-US" sz="2000" b="0" i="0" u="none" strike="noStrike" cap="none" normalizeH="0" baseline="0" smtClean="0">
                          <a:ln>
                            <a:noFill/>
                          </a:ln>
                          <a:solidFill>
                            <a:schemeClr val="bg1"/>
                          </a:solidFill>
                          <a:effectLst/>
                          <a:latin typeface="Arial" charset="0"/>
                        </a:rPr>
                        <a:t> Friday off</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49">
                <a:tc>
                  <a:txBody>
                    <a:bodyPr/>
                    <a:lstStyle/>
                    <a:p>
                      <a:pPr marL="0" marR="0" lvl="0" indent="0" algn="ctr" defTabSz="914400" rtl="0" eaLnBrk="1" fontAlgn="base" latinLnBrk="0" hangingPunct="1">
                        <a:lnSpc>
                          <a:spcPct val="90000"/>
                        </a:lnSpc>
                        <a:spcBef>
                          <a:spcPct val="5000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bg1"/>
                          </a:solidFill>
                          <a:effectLst/>
                          <a:latin typeface="Arial" charset="0"/>
                        </a:rPr>
                        <a:t>4-Day work week</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bg1"/>
                          </a:solidFill>
                          <a:effectLst/>
                          <a:latin typeface="Arial" charset="0"/>
                        </a:rPr>
                        <a:t>Flexible schedules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
                          <a:schemeClr val="bg1"/>
                        </a:buClr>
                        <a:buSzTx/>
                        <a:buFont typeface="Wingdings" pitchFamily="2" charset="2"/>
                        <a:buNone/>
                        <a:tabLst/>
                      </a:pPr>
                      <a:r>
                        <a:rPr kumimoji="0" lang="en-US" sz="2000" b="0" i="0" u="none" strike="noStrike" cap="none" normalizeH="0" baseline="0" smtClean="0">
                          <a:ln>
                            <a:noFill/>
                          </a:ln>
                          <a:solidFill>
                            <a:schemeClr val="bg1"/>
                          </a:solidFill>
                          <a:effectLst/>
                          <a:latin typeface="Arial" charset="0"/>
                        </a:rPr>
                        <a:t>Job sharing, work from home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84" name="Text Box 47"/>
          <p:cNvSpPr txBox="1">
            <a:spLocks noChangeArrowheads="1"/>
          </p:cNvSpPr>
          <p:nvPr/>
        </p:nvSpPr>
        <p:spPr bwMode="auto">
          <a:xfrm>
            <a:off x="1082675" y="1951038"/>
            <a:ext cx="7100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altLang="en-US" sz="1800" b="1">
                <a:solidFill>
                  <a:schemeClr val="bg1"/>
                </a:solidFill>
              </a:rPr>
              <a:t>Focus:  How to improve staff morale</a:t>
            </a:r>
          </a:p>
        </p:txBody>
      </p:sp>
      <p:sp>
        <p:nvSpPr>
          <p:cNvPr id="45085" name="Rectangle 53"/>
          <p:cNvSpPr>
            <a:spLocks noGrp="1" noChangeArrowheads="1"/>
          </p:cNvSpPr>
          <p:nvPr>
            <p:ph type="title"/>
          </p:nvPr>
        </p:nvSpPr>
        <p:spPr>
          <a:noFill/>
        </p:spPr>
        <p:txBody>
          <a:bodyPr/>
          <a:lstStyle/>
          <a:p>
            <a:pPr eaLnBrk="1" hangingPunct="1"/>
            <a:r>
              <a:rPr lang="en-US" altLang="en-US" smtClean="0"/>
              <a:t>Concept Extraction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Formal Tools for Creativity</a:t>
            </a:r>
          </a:p>
        </p:txBody>
      </p:sp>
      <p:sp>
        <p:nvSpPr>
          <p:cNvPr id="46083" name="Rectangle 3"/>
          <p:cNvSpPr>
            <a:spLocks noGrp="1" noChangeArrowheads="1"/>
          </p:cNvSpPr>
          <p:nvPr>
            <p:ph type="body" idx="1"/>
          </p:nvPr>
        </p:nvSpPr>
        <p:spPr>
          <a:xfrm>
            <a:off x="1295400" y="1890713"/>
            <a:ext cx="6783388" cy="3092450"/>
          </a:xfrm>
          <a:noFill/>
        </p:spPr>
        <p:txBody>
          <a:bodyPr/>
          <a:lstStyle/>
          <a:p>
            <a:pPr eaLnBrk="1" hangingPunct="1">
              <a:buFont typeface="Wingdings" pitchFamily="2" charset="2"/>
              <a:buNone/>
            </a:pPr>
            <a:r>
              <a:rPr lang="en-US" altLang="en-US" b="1" smtClean="0"/>
              <a:t>Random Word</a:t>
            </a:r>
            <a:r>
              <a:rPr lang="en-US" altLang="en-US" sz="2400" b="1" smtClean="0"/>
              <a:t>    </a:t>
            </a:r>
          </a:p>
          <a:p>
            <a:pPr eaLnBrk="1" hangingPunct="1">
              <a:buFont typeface="Wingdings" pitchFamily="2" charset="2"/>
              <a:buNone/>
            </a:pPr>
            <a:r>
              <a:rPr lang="en-US" altLang="en-US" sz="2400" smtClean="0"/>
              <a:t>	Used to generate unique ideas.  Great for product development and grass roots thinking.</a:t>
            </a:r>
          </a:p>
          <a:p>
            <a:pPr lvl="1" eaLnBrk="1" hangingPunct="1"/>
            <a:r>
              <a:rPr lang="en-US" altLang="en-US" sz="2000" smtClean="0"/>
              <a:t>Select a number and work with the corresponding word from the list.</a:t>
            </a:r>
          </a:p>
          <a:p>
            <a:pPr lvl="1" eaLnBrk="1" hangingPunct="1"/>
            <a:r>
              <a:rPr lang="en-US" altLang="en-US" sz="2000" smtClean="0"/>
              <a:t>Place the random word underneath the subject.</a:t>
            </a:r>
          </a:p>
          <a:p>
            <a:pPr lvl="1" eaLnBrk="1" hangingPunct="1"/>
            <a:r>
              <a:rPr lang="en-US" altLang="en-US" sz="2000" smtClean="0"/>
              <a:t>See where the random word leads your thoughts.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554038" y="1882775"/>
            <a:ext cx="3255962" cy="1625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2053" tIns="46028" rIns="92053" bIns="46028">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altLang="en-US" sz="2500" b="1">
                <a:solidFill>
                  <a:schemeClr val="bg1"/>
                </a:solidFill>
              </a:rPr>
              <a:t>Focus:  </a:t>
            </a:r>
            <a:br>
              <a:rPr lang="en-US" altLang="en-US" sz="2500" b="1">
                <a:solidFill>
                  <a:schemeClr val="bg1"/>
                </a:solidFill>
              </a:rPr>
            </a:br>
            <a:r>
              <a:rPr lang="en-US" altLang="en-US" sz="2500">
                <a:solidFill>
                  <a:schemeClr val="bg1"/>
                </a:solidFill>
              </a:rPr>
              <a:t>Design a new restaurant</a:t>
            </a:r>
            <a:r>
              <a:rPr lang="en-US" altLang="en-US" sz="2500"/>
              <a:t/>
            </a:r>
            <a:br>
              <a:rPr lang="en-US" altLang="en-US" sz="2500"/>
            </a:br>
            <a:endParaRPr lang="en-US" altLang="en-US" sz="2500"/>
          </a:p>
        </p:txBody>
      </p:sp>
      <p:sp>
        <p:nvSpPr>
          <p:cNvPr id="47107" name="Rectangle 3"/>
          <p:cNvSpPr>
            <a:spLocks noChangeArrowheads="1"/>
          </p:cNvSpPr>
          <p:nvPr/>
        </p:nvSpPr>
        <p:spPr bwMode="auto">
          <a:xfrm>
            <a:off x="554038" y="3832225"/>
            <a:ext cx="3117850" cy="863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2053" tIns="46028" rIns="92053" bIns="46028">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altLang="en-US" sz="2500" b="1">
                <a:solidFill>
                  <a:schemeClr val="bg1"/>
                </a:solidFill>
              </a:rPr>
              <a:t>Random Word:</a:t>
            </a:r>
          </a:p>
          <a:p>
            <a:endParaRPr lang="en-US" altLang="en-US" sz="2500">
              <a:solidFill>
                <a:schemeClr val="bg1"/>
              </a:solidFill>
            </a:endParaRPr>
          </a:p>
        </p:txBody>
      </p:sp>
      <p:sp>
        <p:nvSpPr>
          <p:cNvPr id="47108" name="Rectangle 4"/>
          <p:cNvSpPr>
            <a:spLocks noChangeArrowheads="1"/>
          </p:cNvSpPr>
          <p:nvPr/>
        </p:nvSpPr>
        <p:spPr bwMode="auto">
          <a:xfrm>
            <a:off x="5888038" y="1612900"/>
            <a:ext cx="2909887" cy="35417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2053" tIns="46028" rIns="92053" bIns="46028">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altLang="en-US" sz="2500" b="1">
                <a:solidFill>
                  <a:schemeClr val="bg1"/>
                </a:solidFill>
              </a:rPr>
              <a:t>Ideas</a:t>
            </a:r>
          </a:p>
          <a:p>
            <a:endParaRPr lang="en-US" altLang="en-US" sz="2500" b="1">
              <a:solidFill>
                <a:schemeClr val="bg1"/>
              </a:solidFill>
            </a:endParaRPr>
          </a:p>
          <a:p>
            <a:endParaRPr lang="en-US" altLang="en-US" sz="2200" b="1">
              <a:solidFill>
                <a:schemeClr val="bg1"/>
              </a:solidFill>
            </a:endParaRPr>
          </a:p>
          <a:p>
            <a:endParaRPr lang="en-US" altLang="en-US" sz="2200" b="1">
              <a:solidFill>
                <a:schemeClr val="bg1"/>
              </a:solidFill>
            </a:endParaRPr>
          </a:p>
          <a:p>
            <a:endParaRPr lang="en-US" altLang="en-US" sz="2200" b="1">
              <a:solidFill>
                <a:schemeClr val="bg1"/>
              </a:solidFill>
            </a:endParaRPr>
          </a:p>
          <a:p>
            <a:endParaRPr lang="en-US" altLang="en-US" sz="2200" b="1">
              <a:solidFill>
                <a:schemeClr val="bg1"/>
              </a:solidFill>
            </a:endParaRPr>
          </a:p>
          <a:p>
            <a:endParaRPr lang="en-US" altLang="en-US" sz="2200" b="1">
              <a:solidFill>
                <a:schemeClr val="bg1"/>
              </a:solidFill>
            </a:endParaRPr>
          </a:p>
          <a:p>
            <a:endParaRPr lang="en-US" altLang="en-US" sz="2200" b="1">
              <a:solidFill>
                <a:schemeClr val="bg1"/>
              </a:solidFill>
            </a:endParaRPr>
          </a:p>
          <a:p>
            <a:endParaRPr lang="en-US" altLang="en-US" sz="2200" b="1">
              <a:solidFill>
                <a:schemeClr val="bg1"/>
              </a:solidFill>
            </a:endParaRPr>
          </a:p>
          <a:p>
            <a:endParaRPr lang="en-US" altLang="en-US" sz="2200" b="1">
              <a:solidFill>
                <a:schemeClr val="bg1"/>
              </a:solidFill>
            </a:endParaRPr>
          </a:p>
        </p:txBody>
      </p:sp>
      <p:sp>
        <p:nvSpPr>
          <p:cNvPr id="47109" name="Rectangle 5"/>
          <p:cNvSpPr>
            <a:spLocks noChangeArrowheads="1"/>
          </p:cNvSpPr>
          <p:nvPr/>
        </p:nvSpPr>
        <p:spPr bwMode="auto">
          <a:xfrm>
            <a:off x="692150" y="469900"/>
            <a:ext cx="442118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8" rIns="92053" bIns="46028"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altLang="en-US" sz="2900" b="1">
                <a:solidFill>
                  <a:schemeClr val="bg1"/>
                </a:solidFill>
              </a:rPr>
              <a:t>Random Word</a:t>
            </a:r>
          </a:p>
        </p:txBody>
      </p:sp>
      <p:sp>
        <p:nvSpPr>
          <p:cNvPr id="47110" name="Line 6"/>
          <p:cNvSpPr>
            <a:spLocks noChangeShapeType="1"/>
          </p:cNvSpPr>
          <p:nvPr/>
        </p:nvSpPr>
        <p:spPr bwMode="auto">
          <a:xfrm flipV="1">
            <a:off x="4225925" y="2352675"/>
            <a:ext cx="989013"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111" name="Line 7"/>
          <p:cNvSpPr>
            <a:spLocks noChangeShapeType="1"/>
          </p:cNvSpPr>
          <p:nvPr/>
        </p:nvSpPr>
        <p:spPr bwMode="auto">
          <a:xfrm flipV="1">
            <a:off x="4225925" y="2890838"/>
            <a:ext cx="989013"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112" name="Line 8"/>
          <p:cNvSpPr>
            <a:spLocks noChangeShapeType="1"/>
          </p:cNvSpPr>
          <p:nvPr/>
        </p:nvSpPr>
        <p:spPr bwMode="auto">
          <a:xfrm flipV="1">
            <a:off x="4225925" y="4033838"/>
            <a:ext cx="989013"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113" name="Line 9"/>
          <p:cNvSpPr>
            <a:spLocks noChangeShapeType="1"/>
          </p:cNvSpPr>
          <p:nvPr/>
        </p:nvSpPr>
        <p:spPr bwMode="auto">
          <a:xfrm flipV="1">
            <a:off x="4225925" y="4572000"/>
            <a:ext cx="989013"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3071813" y="3022600"/>
            <a:ext cx="34131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6538" indent="-236538"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4400" b="1">
                <a:solidFill>
                  <a:schemeClr val="bg1"/>
                </a:solidFill>
              </a:rPr>
              <a:t>Thank you!</a:t>
            </a:r>
          </a:p>
          <a:p>
            <a:pPr algn="ctr" eaLnBrk="1" hangingPunct="1"/>
            <a:r>
              <a:rPr lang="en-GB" altLang="en-US" sz="1800" b="1">
                <a:solidFill>
                  <a:schemeClr val="bg1"/>
                </a:solidFill>
              </a:rPr>
              <a:t>Hope you enjoyed that ...</a:t>
            </a:r>
            <a:endParaRPr lang="en-US" altLang="en-US" sz="1800" b="1">
              <a:solidFill>
                <a:schemeClr val="bg1"/>
              </a:solidFill>
            </a:endParaRPr>
          </a:p>
          <a:p>
            <a:pPr algn="ctr" eaLnBrk="1" hangingPunct="1"/>
            <a:endParaRPr lang="en-US" altLang="en-US" sz="4400" b="1">
              <a:solidFill>
                <a:schemeClr val="bg1"/>
              </a:solidFill>
            </a:endParaRPr>
          </a:p>
          <a:p>
            <a:pPr algn="ctr" eaLnBrk="1" hangingPunct="1"/>
            <a:r>
              <a:rPr lang="en-GB" altLang="en-US" sz="2000" b="1">
                <a:solidFill>
                  <a:schemeClr val="bg1"/>
                </a:solidFill>
              </a:rPr>
              <a:t>dpace@mind-ing.com</a:t>
            </a:r>
            <a:endParaRPr lang="en-US" altLang="en-US" sz="2000" b="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pPr eaLnBrk="1" hangingPunct="1"/>
            <a:r>
              <a:rPr lang="en-ZA" altLang="en-US" smtClean="0"/>
              <a:t>The Originator – Edward de Bono</a:t>
            </a:r>
            <a:endParaRPr lang="en-US" altLang="en-US" smtClean="0"/>
          </a:p>
        </p:txBody>
      </p:sp>
      <p:sp>
        <p:nvSpPr>
          <p:cNvPr id="15363" name="Rectangle 1027"/>
          <p:cNvSpPr>
            <a:spLocks noGrp="1" noChangeArrowheads="1"/>
          </p:cNvSpPr>
          <p:nvPr>
            <p:ph type="body" idx="1"/>
          </p:nvPr>
        </p:nvSpPr>
        <p:spPr>
          <a:xfrm>
            <a:off x="1192213" y="2058988"/>
            <a:ext cx="6581775" cy="3228975"/>
          </a:xfrm>
        </p:spPr>
        <p:txBody>
          <a:bodyPr/>
          <a:lstStyle/>
          <a:p>
            <a:pPr eaLnBrk="1" hangingPunct="1">
              <a:lnSpc>
                <a:spcPct val="80000"/>
              </a:lnSpc>
            </a:pPr>
            <a:r>
              <a:rPr lang="en-ZA" altLang="en-US" sz="2400" smtClean="0"/>
              <a:t>World’s leading authority in creative and conceptual thinking </a:t>
            </a:r>
          </a:p>
          <a:p>
            <a:pPr eaLnBrk="1" hangingPunct="1">
              <a:lnSpc>
                <a:spcPct val="80000"/>
              </a:lnSpc>
            </a:pPr>
            <a:r>
              <a:rPr lang="en-ZA" altLang="en-US" sz="2400" smtClean="0"/>
              <a:t>M.D., Ph.D., Rhodes Scholar </a:t>
            </a:r>
          </a:p>
          <a:p>
            <a:pPr eaLnBrk="1" hangingPunct="1">
              <a:lnSpc>
                <a:spcPct val="80000"/>
              </a:lnSpc>
            </a:pPr>
            <a:r>
              <a:rPr lang="en-ZA" altLang="en-US" sz="2400" smtClean="0"/>
              <a:t>Author of over 80 books with translations into more than 40 languages</a:t>
            </a:r>
          </a:p>
          <a:p>
            <a:pPr eaLnBrk="1" hangingPunct="1">
              <a:lnSpc>
                <a:spcPct val="80000"/>
              </a:lnSpc>
            </a:pPr>
            <a:r>
              <a:rPr lang="en-ZA" altLang="en-US" sz="2400" smtClean="0"/>
              <a:t>World renowned consultant to business, government and education</a:t>
            </a:r>
          </a:p>
          <a:p>
            <a:pPr eaLnBrk="1" hangingPunct="1">
              <a:lnSpc>
                <a:spcPct val="80000"/>
              </a:lnSpc>
            </a:pPr>
            <a:r>
              <a:rPr lang="en-ZA" altLang="en-US" sz="2400" smtClean="0"/>
              <a:t>More than 500,000 people have been trained in this method</a:t>
            </a:r>
          </a:p>
          <a:p>
            <a:pPr eaLnBrk="1" hangingPunct="1">
              <a:lnSpc>
                <a:spcPct val="80000"/>
              </a:lnSpc>
            </a:pPr>
            <a:endParaRPr lang="en-US" altLang="en-US"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95313" y="623888"/>
            <a:ext cx="8123237" cy="747712"/>
          </a:xfrm>
        </p:spPr>
        <p:txBody>
          <a:bodyPr/>
          <a:lstStyle/>
          <a:p>
            <a:pPr eaLnBrk="1" hangingPunct="1"/>
            <a:r>
              <a:rPr lang="en-US" altLang="en-US" smtClean="0"/>
              <a:t>Session Objectives</a:t>
            </a:r>
          </a:p>
        </p:txBody>
      </p:sp>
      <p:sp>
        <p:nvSpPr>
          <p:cNvPr id="16387" name="Rectangle 3"/>
          <p:cNvSpPr>
            <a:spLocks noGrp="1" noChangeArrowheads="1"/>
          </p:cNvSpPr>
          <p:nvPr>
            <p:ph type="body" idx="1"/>
          </p:nvPr>
        </p:nvSpPr>
        <p:spPr>
          <a:xfrm>
            <a:off x="1550988" y="1779588"/>
            <a:ext cx="5743575" cy="3697287"/>
          </a:xfrm>
        </p:spPr>
        <p:txBody>
          <a:bodyPr/>
          <a:lstStyle/>
          <a:p>
            <a:pPr eaLnBrk="1" hangingPunct="1">
              <a:buFont typeface="Wingdings" pitchFamily="2" charset="2"/>
              <a:buNone/>
            </a:pPr>
            <a:endParaRPr lang="en-US" altLang="en-US" smtClean="0"/>
          </a:p>
          <a:p>
            <a:pPr eaLnBrk="1" hangingPunct="1"/>
            <a:r>
              <a:rPr lang="en-US" altLang="en-US" smtClean="0"/>
              <a:t>Overview of the  </a:t>
            </a:r>
          </a:p>
          <a:p>
            <a:pPr eaLnBrk="1" hangingPunct="1">
              <a:buFont typeface="Wingdings" pitchFamily="2" charset="2"/>
              <a:buNone/>
            </a:pPr>
            <a:r>
              <a:rPr lang="en-US" altLang="en-US" smtClean="0"/>
              <a:t>    Six Thinking Hats</a:t>
            </a:r>
            <a:r>
              <a:rPr lang="en-US" altLang="en-US" baseline="30000" smtClean="0"/>
              <a:t>®</a:t>
            </a:r>
            <a:r>
              <a:rPr lang="en-US" altLang="en-US" smtClean="0"/>
              <a:t> framework. </a:t>
            </a:r>
          </a:p>
          <a:p>
            <a:pPr eaLnBrk="1" hangingPunct="1"/>
            <a:r>
              <a:rPr lang="en-US" altLang="en-US" smtClean="0"/>
              <a:t>Learn to use each of the Six Hats. </a:t>
            </a:r>
          </a:p>
          <a:p>
            <a:pPr eaLnBrk="1" hangingPunct="1"/>
            <a:r>
              <a:rPr lang="en-US" altLang="en-US" smtClean="0"/>
              <a:t>Practice focused Parallel Thinking</a:t>
            </a:r>
            <a:r>
              <a:rPr lang="en-US" altLang="en-US" baseline="30000" smtClean="0"/>
              <a:t>®</a:t>
            </a:r>
            <a:r>
              <a:rPr lang="en-US" altLang="en-US" smtClean="0"/>
              <a:t>.</a:t>
            </a:r>
          </a:p>
          <a:p>
            <a:pPr eaLnBrk="1" hangingPunct="1"/>
            <a:r>
              <a:rPr lang="en-US" altLang="en-US" smtClean="0"/>
              <a:t>Sample Lateral Thinking tools. </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Traditional Thinking - Individually</a:t>
            </a:r>
          </a:p>
        </p:txBody>
      </p:sp>
      <p:sp>
        <p:nvSpPr>
          <p:cNvPr id="17411" name="Rectangle 3"/>
          <p:cNvSpPr>
            <a:spLocks noGrp="1" noChangeArrowheads="1"/>
          </p:cNvSpPr>
          <p:nvPr>
            <p:ph type="body" idx="1"/>
          </p:nvPr>
        </p:nvSpPr>
        <p:spPr>
          <a:xfrm>
            <a:off x="1439863" y="2195513"/>
            <a:ext cx="6013450" cy="3092450"/>
          </a:xfrm>
        </p:spPr>
        <p:txBody>
          <a:bodyPr/>
          <a:lstStyle/>
          <a:p>
            <a:pPr eaLnBrk="1" hangingPunct="1">
              <a:lnSpc>
                <a:spcPct val="80000"/>
              </a:lnSpc>
            </a:pPr>
            <a:r>
              <a:rPr lang="en-ZA" altLang="en-US" smtClean="0"/>
              <a:t>Describe your current style of thinking.</a:t>
            </a:r>
          </a:p>
          <a:p>
            <a:pPr eaLnBrk="1" hangingPunct="1">
              <a:lnSpc>
                <a:spcPct val="80000"/>
              </a:lnSpc>
            </a:pPr>
            <a:r>
              <a:rPr lang="en-ZA" altLang="en-US" smtClean="0"/>
              <a:t>What are your thinking strengths?</a:t>
            </a:r>
          </a:p>
          <a:p>
            <a:pPr eaLnBrk="1" hangingPunct="1">
              <a:lnSpc>
                <a:spcPct val="80000"/>
              </a:lnSpc>
            </a:pPr>
            <a:r>
              <a:rPr lang="en-ZA" altLang="en-US" smtClean="0"/>
              <a:t>What are your thinking weaknesses?</a:t>
            </a:r>
          </a:p>
          <a:p>
            <a:pPr eaLnBrk="1" hangingPunct="1">
              <a:lnSpc>
                <a:spcPct val="80000"/>
              </a:lnSpc>
            </a:pPr>
            <a:r>
              <a:rPr lang="en-ZA" altLang="en-US" smtClean="0"/>
              <a:t>How is it working for you?</a:t>
            </a:r>
          </a:p>
          <a:p>
            <a:pPr eaLnBrk="1" hangingPunct="1">
              <a:lnSpc>
                <a:spcPct val="80000"/>
              </a:lnSpc>
            </a:pPr>
            <a:r>
              <a:rPr lang="en-ZA" altLang="en-US" smtClean="0"/>
              <a:t>Where do you do your best thinking?</a:t>
            </a:r>
          </a:p>
          <a:p>
            <a:pPr eaLnBrk="1" hangingPunct="1"/>
            <a:endParaRPr lang="en-US"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Traditional Thinking - Group </a:t>
            </a:r>
          </a:p>
        </p:txBody>
      </p:sp>
      <p:sp>
        <p:nvSpPr>
          <p:cNvPr id="18435" name="Rectangle 3"/>
          <p:cNvSpPr>
            <a:spLocks noGrp="1" noChangeArrowheads="1"/>
          </p:cNvSpPr>
          <p:nvPr>
            <p:ph type="body" idx="1"/>
          </p:nvPr>
        </p:nvSpPr>
        <p:spPr>
          <a:xfrm>
            <a:off x="1631950" y="2195513"/>
            <a:ext cx="5821363" cy="3092450"/>
          </a:xfrm>
        </p:spPr>
        <p:txBody>
          <a:bodyPr/>
          <a:lstStyle/>
          <a:p>
            <a:pPr eaLnBrk="1" hangingPunct="1"/>
            <a:r>
              <a:rPr lang="en-ZA" altLang="en-US" smtClean="0"/>
              <a:t>In your group, do some thinking around this topic.</a:t>
            </a:r>
          </a:p>
          <a:p>
            <a:pPr lvl="1" eaLnBrk="1" hangingPunct="1"/>
            <a:r>
              <a:rPr lang="en-ZA" altLang="en-US" smtClean="0"/>
              <a:t>Focus:  Marriage is a renewable five-year contract</a:t>
            </a:r>
          </a:p>
          <a:p>
            <a:pPr eaLnBrk="1" hangingPunct="1">
              <a:buFont typeface="Wingdings" pitchFamily="2" charset="2"/>
              <a:buNone/>
            </a:pPr>
            <a:endParaRPr lang="en-US" altLang="en-US" sz="2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Traditional Thinking—Group </a:t>
            </a:r>
          </a:p>
        </p:txBody>
      </p:sp>
      <p:sp>
        <p:nvSpPr>
          <p:cNvPr id="19459" name="Rectangle 3"/>
          <p:cNvSpPr>
            <a:spLocks noGrp="1" noChangeArrowheads="1"/>
          </p:cNvSpPr>
          <p:nvPr>
            <p:ph type="body" idx="1"/>
          </p:nvPr>
        </p:nvSpPr>
        <p:spPr>
          <a:xfrm>
            <a:off x="1708150" y="2195513"/>
            <a:ext cx="5745163" cy="3092450"/>
          </a:xfrm>
        </p:spPr>
        <p:txBody>
          <a:bodyPr/>
          <a:lstStyle/>
          <a:p>
            <a:pPr eaLnBrk="1" hangingPunct="1"/>
            <a:r>
              <a:rPr lang="en-US" altLang="en-US" smtClean="0"/>
              <a:t>Where did you focus your thinking?</a:t>
            </a:r>
          </a:p>
          <a:p>
            <a:pPr eaLnBrk="1" hangingPunct="1"/>
            <a:r>
              <a:rPr lang="en-US" altLang="en-US" smtClean="0"/>
              <a:t>What thinking behaviors did you observe in your group?</a:t>
            </a:r>
          </a:p>
          <a:p>
            <a:pPr eaLnBrk="1" hangingPunct="1">
              <a:buFont typeface="Wingdings" pitchFamily="2" charset="2"/>
              <a:buNone/>
            </a:pPr>
            <a:endParaRPr lang="en-US" altLang="en-US" sz="2000" smtClean="0"/>
          </a:p>
          <a:p>
            <a:pPr eaLnBrk="1" hangingPunct="1">
              <a:buFont typeface="Wingdings" pitchFamily="2" charset="2"/>
              <a:buNone/>
            </a:pPr>
            <a:endParaRPr lang="en-US" altLang="en-US"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1188" y="669925"/>
            <a:ext cx="8075612" cy="685800"/>
          </a:xfrm>
        </p:spPr>
        <p:txBody>
          <a:bodyPr/>
          <a:lstStyle/>
          <a:p>
            <a:pPr eaLnBrk="1" hangingPunct="1"/>
            <a:r>
              <a:rPr lang="en-US" altLang="en-US" smtClean="0"/>
              <a:t>Traditional Thinking</a:t>
            </a:r>
          </a:p>
        </p:txBody>
      </p:sp>
      <p:sp>
        <p:nvSpPr>
          <p:cNvPr id="20483" name="Text Box 7"/>
          <p:cNvSpPr txBox="1">
            <a:spLocks noChangeArrowheads="1"/>
          </p:cNvSpPr>
          <p:nvPr/>
        </p:nvSpPr>
        <p:spPr bwMode="auto">
          <a:xfrm>
            <a:off x="1701800" y="2049463"/>
            <a:ext cx="64325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lnSpc>
                <a:spcPct val="90000"/>
              </a:lnSpc>
              <a:spcBef>
                <a:spcPct val="50000"/>
              </a:spcBef>
              <a:buClr>
                <a:schemeClr val="bg1"/>
              </a:buClr>
              <a:buFont typeface="Wingdings" pitchFamily="2" charset="2"/>
              <a:buChar char="§"/>
            </a:pPr>
            <a:r>
              <a:rPr lang="en-US" altLang="en-US" sz="2400">
                <a:solidFill>
                  <a:schemeClr val="bg1"/>
                </a:solidFill>
              </a:rPr>
              <a:t> The History of Thinking</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 The Fall of the Roman Empire (476 A.D.)</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 The Gang of Three (469-322 B.C.)</a:t>
            </a:r>
          </a:p>
          <a:p>
            <a:pPr eaLnBrk="1" hangingPunct="1">
              <a:lnSpc>
                <a:spcPct val="90000"/>
              </a:lnSpc>
              <a:spcBef>
                <a:spcPct val="50000"/>
              </a:spcBef>
              <a:buClr>
                <a:schemeClr val="bg1"/>
              </a:buClr>
              <a:buFont typeface="Wingdings" pitchFamily="2" charset="2"/>
              <a:buChar char="§"/>
            </a:pPr>
            <a:r>
              <a:rPr lang="en-US" altLang="en-US" sz="2400">
                <a:solidFill>
                  <a:schemeClr val="bg1"/>
                </a:solidFill>
              </a:rPr>
              <a:t> Who Followed Their Philosophy?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Body Master">
  <a:themeElements>
    <a:clrScheme name="Blank Body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Body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Body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Body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Body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Body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Body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Body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Body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Body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Body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Body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Body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Body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Lateral Title">
  <a:themeElements>
    <a:clrScheme name="1_Lateral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Lateral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ateral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ateral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ateral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ateral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ateral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ateral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ateral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ateral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ateral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ateral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ateral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ateral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6HatsTitle Master">
  <a:themeElements>
    <a:clrScheme name="1_6Hats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6Hats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6Hats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6Hats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6Hats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6Hats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6Hats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6Hats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6Hats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6Hats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6Hats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6Hats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6Hats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6Hats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 Hat Master">
  <a:themeElements>
    <a:clrScheme name="Blue Ha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Ha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Ha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Ha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Ha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a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Ha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Ha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Ha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Ha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Ha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Ha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Ha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Ha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ite Hat Master">
  <a:themeElements>
    <a:clrScheme name="White Ha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Ha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Ha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Ha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Ha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Ha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Ha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Ha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Ha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Ha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Ha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Ha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Ha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Ha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ue Hat Master">
  <a:themeElements>
    <a:clrScheme name="2_Blue Ha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ue Ha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ue Ha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ue Ha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ue Ha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ue Ha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ue Ha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ue Ha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ue Ha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ue Ha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ue Ha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ue Ha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ue Ha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ue Ha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Yellow Hat Master">
  <a:themeElements>
    <a:clrScheme name="Yellow Ha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Yellow Ha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Yellow Ha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Yellow Ha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Yellow Ha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Yellow Ha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Yellow Ha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Yellow Ha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Yellow Ha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Yellow Ha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Yellow Ha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Yellow Ha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Yellow Ha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Yellow Ha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ck Hat Master">
  <a:themeElements>
    <a:clrScheme name="Black Ha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ck Ha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ck Ha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ck Ha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ck Ha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ck Ha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ck Ha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ck Ha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ck Ha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Ha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Ha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Ha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Ha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Ha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Green Hat Master">
  <a:themeElements>
    <a:clrScheme name="Green Ha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Ha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en Ha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Ha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Ha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Ha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Ha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Ha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Ha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Ha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Ha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Ha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Ha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Ha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Lateral Title">
  <a:themeElements>
    <a:clrScheme name="Lateral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teral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teral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teral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teral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teral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teral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teral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teral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teral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teral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teral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teral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teral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2416</TotalTime>
  <Words>2823</Words>
  <Application>Microsoft Office PowerPoint</Application>
  <PresentationFormat>On-screen Show (4:3)</PresentationFormat>
  <Paragraphs>350</Paragraphs>
  <Slides>36</Slides>
  <Notes>34</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36</vt:i4>
      </vt:variant>
    </vt:vector>
  </HeadingPairs>
  <TitlesOfParts>
    <vt:vector size="50" baseType="lpstr">
      <vt:lpstr>Arial</vt:lpstr>
      <vt:lpstr>Wingdings</vt:lpstr>
      <vt:lpstr>Times New Roman</vt:lpstr>
      <vt:lpstr>Wingdings 2</vt:lpstr>
      <vt:lpstr>Blank Body Master</vt:lpstr>
      <vt:lpstr>1_6HatsTitle Master</vt:lpstr>
      <vt:lpstr>Blue Hat Master</vt:lpstr>
      <vt:lpstr>White Hat Master</vt:lpstr>
      <vt:lpstr>2_Blue Hat Master</vt:lpstr>
      <vt:lpstr>Yellow Hat Master</vt:lpstr>
      <vt:lpstr>Black Hat Master</vt:lpstr>
      <vt:lpstr>Green Hat Master</vt:lpstr>
      <vt:lpstr>Lateral Title</vt:lpstr>
      <vt:lpstr>1_Lateral Title</vt:lpstr>
      <vt:lpstr>PowerPoint Presentation</vt:lpstr>
      <vt:lpstr>Welcome! </vt:lpstr>
      <vt:lpstr>Introductions …</vt:lpstr>
      <vt:lpstr>The Originator – Edward de Bono</vt:lpstr>
      <vt:lpstr>Session Objectives</vt:lpstr>
      <vt:lpstr>Traditional Thinking - Individually</vt:lpstr>
      <vt:lpstr>Traditional Thinking - Group </vt:lpstr>
      <vt:lpstr>Traditional Thinking—Group </vt:lpstr>
      <vt:lpstr>Traditional Thinking</vt:lpstr>
      <vt:lpstr>Six Thinking Hats</vt:lpstr>
      <vt:lpstr>Six Thinking Hats</vt:lpstr>
      <vt:lpstr>Parallel Thinking</vt:lpstr>
      <vt:lpstr>Parallel Thinking</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Introduction</vt:lpstr>
      <vt:lpstr>Individual Use</vt:lpstr>
      <vt:lpstr>PowerPoint Presentation</vt:lpstr>
      <vt:lpstr>PowerPoint Presentation</vt:lpstr>
      <vt:lpstr>PowerPoint Presentation</vt:lpstr>
      <vt:lpstr>An Introduction</vt:lpstr>
      <vt:lpstr>“The brain is a self organizing system that routinely falls into patterns.”    --Edward de Bono            </vt:lpstr>
      <vt:lpstr>PowerPoint Presentation</vt:lpstr>
      <vt:lpstr>  </vt:lpstr>
      <vt:lpstr>Formal Tools for Creativity</vt:lpstr>
      <vt:lpstr>Concept Extraction</vt:lpstr>
      <vt:lpstr>Formal Tools for Creativity</vt:lpstr>
      <vt:lpstr>PowerPoint Presentation</vt:lpstr>
      <vt:lpstr>PowerPoint Presentation</vt:lpstr>
    </vt:vector>
  </TitlesOfParts>
  <Company>APTT Innova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Suzy Mclellan</dc:creator>
  <cp:lastModifiedBy>Andrew Triganza Scott</cp:lastModifiedBy>
  <cp:revision>119</cp:revision>
  <dcterms:created xsi:type="dcterms:W3CDTF">2005-02-24T21:10:25Z</dcterms:created>
  <dcterms:modified xsi:type="dcterms:W3CDTF">2016-04-03T07:52:16Z</dcterms:modified>
</cp:coreProperties>
</file>