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16.bin" ContentType="image/unknown"/>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3"/>
  </p:notesMasterIdLst>
  <p:handoutMasterIdLst>
    <p:handoutMasterId r:id="rId54"/>
  </p:handoutMasterIdLst>
  <p:sldIdLst>
    <p:sldId id="257" r:id="rId2"/>
    <p:sldId id="266" r:id="rId3"/>
    <p:sldId id="288" r:id="rId4"/>
    <p:sldId id="289" r:id="rId5"/>
    <p:sldId id="290" r:id="rId6"/>
    <p:sldId id="256" r:id="rId7"/>
    <p:sldId id="271" r:id="rId8"/>
    <p:sldId id="272" r:id="rId9"/>
    <p:sldId id="273" r:id="rId10"/>
    <p:sldId id="274" r:id="rId11"/>
    <p:sldId id="275" r:id="rId12"/>
    <p:sldId id="276" r:id="rId13"/>
    <p:sldId id="279" r:id="rId14"/>
    <p:sldId id="286" r:id="rId15"/>
    <p:sldId id="287" r:id="rId16"/>
    <p:sldId id="291" r:id="rId17"/>
    <p:sldId id="336" r:id="rId18"/>
    <p:sldId id="337" r:id="rId19"/>
    <p:sldId id="338" r:id="rId20"/>
    <p:sldId id="339" r:id="rId21"/>
    <p:sldId id="340" r:id="rId22"/>
    <p:sldId id="341" r:id="rId23"/>
    <p:sldId id="342" r:id="rId24"/>
    <p:sldId id="343" r:id="rId25"/>
    <p:sldId id="344" r:id="rId26"/>
    <p:sldId id="305" r:id="rId27"/>
    <p:sldId id="307" r:id="rId28"/>
    <p:sldId id="350" r:id="rId29"/>
    <p:sldId id="309" r:id="rId30"/>
    <p:sldId id="345" r:id="rId31"/>
    <p:sldId id="310" r:id="rId32"/>
    <p:sldId id="346" r:id="rId33"/>
    <p:sldId id="347" r:id="rId34"/>
    <p:sldId id="311" r:id="rId35"/>
    <p:sldId id="348" r:id="rId36"/>
    <p:sldId id="315" r:id="rId37"/>
    <p:sldId id="319" r:id="rId38"/>
    <p:sldId id="316" r:id="rId39"/>
    <p:sldId id="320" r:id="rId40"/>
    <p:sldId id="321" r:id="rId41"/>
    <p:sldId id="324" r:id="rId42"/>
    <p:sldId id="325" r:id="rId43"/>
    <p:sldId id="326" r:id="rId44"/>
    <p:sldId id="331" r:id="rId45"/>
    <p:sldId id="329" r:id="rId46"/>
    <p:sldId id="330" r:id="rId47"/>
    <p:sldId id="328" r:id="rId48"/>
    <p:sldId id="332" r:id="rId49"/>
    <p:sldId id="333" r:id="rId50"/>
    <p:sldId id="334" r:id="rId51"/>
    <p:sldId id="335"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autoAdjust="0"/>
    <p:restoredTop sz="66667" autoAdjust="0"/>
  </p:normalViewPr>
  <p:slideViewPr>
    <p:cSldViewPr>
      <p:cViewPr>
        <p:scale>
          <a:sx n="70" d="100"/>
          <a:sy n="70" d="100"/>
        </p:scale>
        <p:origin x="-1302" y="-1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14496"/>
    </p:cViewPr>
  </p:sorterViewPr>
  <p:notesViewPr>
    <p:cSldViewPr>
      <p:cViewPr>
        <p:scale>
          <a:sx n="100" d="100"/>
          <a:sy n="100" d="100"/>
        </p:scale>
        <p:origin x="-120" y="3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2.xml"/><Relationship Id="rId4"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6.bin"/></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9865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9866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9866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16818F8-A9D9-493D-B6D1-5049A3FF343F}" type="slidenum">
              <a:rPr lang="en-US" altLang="en-US"/>
              <a:pPr/>
              <a:t>‹#›</a:t>
            </a:fld>
            <a:endParaRPr lang="en-US" altLang="en-US"/>
          </a:p>
        </p:txBody>
      </p:sp>
    </p:spTree>
    <p:extLst>
      <p:ext uri="{BB962C8B-B14F-4D97-AF65-F5344CB8AC3E}">
        <p14:creationId xmlns:p14="http://schemas.microsoft.com/office/powerpoint/2010/main" val="9167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7193065-43F9-4BE1-AEB2-730D2B7306FE}" type="slidenum">
              <a:rPr lang="en-US" altLang="en-US"/>
              <a:pPr/>
              <a:t>‹#›</a:t>
            </a:fld>
            <a:endParaRPr lang="en-US" altLang="en-US"/>
          </a:p>
        </p:txBody>
      </p:sp>
    </p:spTree>
    <p:extLst>
      <p:ext uri="{BB962C8B-B14F-4D97-AF65-F5344CB8AC3E}">
        <p14:creationId xmlns:p14="http://schemas.microsoft.com/office/powerpoint/2010/main" val="1845233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40130-E3AB-480A-8D37-4782A265CCC3}" type="slidenum">
              <a:rPr lang="en-US" altLang="en-US"/>
              <a:pPr/>
              <a:t>1</a:t>
            </a:fld>
            <a:endParaRPr lang="en-US" altLang="en-US"/>
          </a:p>
        </p:txBody>
      </p:sp>
      <p:sp>
        <p:nvSpPr>
          <p:cNvPr id="39938" name="Rectangle 2"/>
          <p:cNvSpPr>
            <a:spLocks noChangeArrowheads="1" noTextEdit="1"/>
          </p:cNvSpPr>
          <p:nvPr>
            <p:ph type="sldImg"/>
          </p:nvPr>
        </p:nvSpPr>
        <p:spPr>
          <a:ln/>
        </p:spPr>
      </p:sp>
      <p:sp>
        <p:nvSpPr>
          <p:cNvPr id="39940" name="Rectangle 4"/>
          <p:cNvSpPr>
            <a:spLocks noGrp="1" noChangeArrowheads="1"/>
          </p:cNvSpPr>
          <p:nvPr>
            <p:ph type="body" idx="1"/>
          </p:nvPr>
        </p:nvSpPr>
        <p:spPr/>
        <p:txBody>
          <a:bodyPr/>
          <a:lstStyle/>
          <a:p>
            <a:pPr marL="228600" indent="-228600"/>
            <a:r>
              <a:rPr lang="en-US" altLang="en-US"/>
              <a:t>Before you begin this workshop, ensure you have the following materials available: Overhead projector, flip chart paper, colored markers for groups, masking tape (optional if you want to put finished charts on wall), booklets or handouts for each participant..</a:t>
            </a:r>
          </a:p>
          <a:p>
            <a:pPr marL="228600" indent="-228600"/>
            <a:r>
              <a:rPr lang="en-US" altLang="en-US"/>
              <a:t>Review the Instructor’s and Participants’ Workbooks. Useful background information is covered on page 2 of Instructor’s Workbook.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44C3C-4BE4-498E-83B2-4FE989179E8D}" type="slidenum">
              <a:rPr lang="en-US" altLang="en-US"/>
              <a:pPr/>
              <a:t>10</a:t>
            </a:fld>
            <a:endParaRPr lang="en-US" altLang="en-US"/>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xfrm>
            <a:off x="914400" y="4343400"/>
            <a:ext cx="5029200" cy="3352800"/>
          </a:xfrm>
        </p:spPr>
        <p:txBody>
          <a:bodyPr/>
          <a:lstStyle/>
          <a:p>
            <a:r>
              <a:rPr lang="en-US" altLang="en-US"/>
              <a:t>The instructor tells the participants that they are now going to have an opportunity to apply some creative thinking to solve a problem.  She/he directs the participants to turn to page 3 of their workbook with nine dots on the page.</a:t>
            </a:r>
          </a:p>
          <a:p>
            <a:r>
              <a:rPr lang="en-US" altLang="en-US"/>
              <a:t>The instructor then reads the following instructions, word for word, to the participants.</a:t>
            </a:r>
          </a:p>
          <a:p>
            <a:endParaRPr lang="en-US" altLang="en-US"/>
          </a:p>
          <a:p>
            <a:r>
              <a:rPr lang="en-US" altLang="en-US" b="1"/>
              <a:t>Connect all nine dots with four (4) straight continuous lines without your pen (or pencil) leaving the paper.</a:t>
            </a:r>
          </a:p>
          <a:p>
            <a:endParaRPr lang="en-US" altLang="en-US" b="1"/>
          </a:p>
          <a:p>
            <a:r>
              <a:rPr lang="en-US" altLang="en-US"/>
              <a:t>The instructor gives the participants five (5) minutes to complete the exercise.  He/she may draw the nine dots in the same pattern up on a flipchart.  Then, the instructor asks is anyone thinks they have gotten the answer and would they like to draw it on the flipchart.</a:t>
            </a:r>
          </a:p>
          <a:p>
            <a:r>
              <a:rPr lang="en-US" altLang="en-US"/>
              <a:t>The next slide has the solution.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BE9A1-5F69-41BC-ACF8-49DE95A3BAD8}" type="slidenum">
              <a:rPr lang="en-US" altLang="en-US"/>
              <a:pPr/>
              <a:t>11</a:t>
            </a:fld>
            <a:endParaRPr lang="en-US" altLang="en-US"/>
          </a:p>
        </p:txBody>
      </p:sp>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2819400"/>
          </a:xfrm>
        </p:spPr>
        <p:txBody>
          <a:bodyPr/>
          <a:lstStyle/>
          <a:p>
            <a:pPr marL="228600" indent="-228600">
              <a:tabLst>
                <a:tab pos="228600" algn="l"/>
              </a:tabLst>
            </a:pPr>
            <a:r>
              <a:rPr lang="en-US" altLang="en-US"/>
              <a:t>The instructor asks who got the answer.  Then, asks participants what happened? Lead a discussion about the barriers to creative problem solving.</a:t>
            </a:r>
          </a:p>
          <a:p>
            <a:pPr marL="228600" indent="-228600">
              <a:tabLst>
                <a:tab pos="228600" algn="l"/>
              </a:tabLst>
            </a:pPr>
            <a:endParaRPr lang="en-US" altLang="en-US"/>
          </a:p>
          <a:p>
            <a:pPr marL="228600" indent="-228600">
              <a:buFontTx/>
              <a:buChar char="•"/>
              <a:tabLst>
                <a:tab pos="228600" algn="l"/>
              </a:tabLst>
            </a:pPr>
            <a:r>
              <a:rPr lang="en-US" altLang="en-US"/>
              <a:t>Narrow thinking keeps people within the imaginary boundaries of the “box” and stuck dealing with the same old problems.</a:t>
            </a:r>
          </a:p>
          <a:p>
            <a:pPr marL="228600" indent="-228600">
              <a:tabLst>
                <a:tab pos="228600" algn="l"/>
              </a:tabLst>
            </a:pPr>
            <a:endParaRPr lang="en-US" altLang="en-US"/>
          </a:p>
          <a:p>
            <a:pPr marL="228600" indent="-228600">
              <a:buFontTx/>
              <a:buChar char="•"/>
              <a:tabLst>
                <a:tab pos="228600" algn="l"/>
              </a:tabLst>
            </a:pPr>
            <a:r>
              <a:rPr lang="en-US" altLang="en-US"/>
              <a:t>Creative thinking goes outside the imaginary “box” and discovers innovative ways of solving problems.</a:t>
            </a:r>
          </a:p>
          <a:p>
            <a:pPr marL="228600" indent="-228600">
              <a:buFontTx/>
              <a:buChar char="•"/>
              <a:tabLst>
                <a:tab pos="228600" algn="l"/>
              </a:tabLst>
            </a:pPr>
            <a:endParaRPr lang="en-US" altLang="en-US"/>
          </a:p>
          <a:p>
            <a:pPr marL="228600" indent="-228600">
              <a:buFontTx/>
              <a:buChar char="•"/>
              <a:tabLst>
                <a:tab pos="228600" algn="l"/>
              </a:tabLst>
            </a:pPr>
            <a:r>
              <a:rPr lang="en-US" altLang="en-US"/>
              <a:t>Are you faced with s lingering problem that you could solve by thinking and going outside your “box”?</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F95D5-7578-4280-8C9F-F086D66F47E6}" type="slidenum">
              <a:rPr lang="en-US" altLang="en-US"/>
              <a:pPr/>
              <a:t>12</a:t>
            </a:fld>
            <a:endParaRPr lang="en-US" altLang="en-US"/>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2057400"/>
          </a:xfrm>
        </p:spPr>
        <p:txBody>
          <a:bodyPr/>
          <a:lstStyle/>
          <a:p>
            <a:r>
              <a:rPr lang="en-US" altLang="en-US"/>
              <a:t>Ask the participants two questions to engage them in the discussion.</a:t>
            </a:r>
          </a:p>
          <a:p>
            <a:r>
              <a:rPr lang="en-US" altLang="en-US"/>
              <a:t>The instructor or one of the participants may record the participants’ comments on a flipchart.</a:t>
            </a:r>
          </a:p>
          <a:p>
            <a:endParaRPr lang="en-US" altLang="en-US"/>
          </a:p>
          <a:p>
            <a:r>
              <a:rPr lang="en-US" altLang="en-US"/>
              <a:t>As a follow-up question to further stir their thinking, the instructor may ask the participants to think of things they do automatically, without really thinking.</a:t>
            </a:r>
          </a:p>
          <a:p>
            <a:endParaRPr lang="en-US" altLang="en-US"/>
          </a:p>
          <a:p>
            <a:r>
              <a:rPr lang="en-US" altLang="en-US"/>
              <a:t>The instructor may want to flip through the next series of slides one at a time or go to chart 24.</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5EB0E-F7D3-4F75-A890-CCF9107F4808}" type="slidenum">
              <a:rPr lang="en-US" altLang="en-US"/>
              <a:pPr/>
              <a:t>13</a:t>
            </a:fld>
            <a:endParaRPr lang="en-US" altLang="en-US"/>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ltLang="en-US"/>
              <a:t>After the initial discussion, refer participants to page 4 of their workbook and cover the main points (pages 7-8 of Instructor’s workbook).</a:t>
            </a:r>
          </a:p>
          <a:p>
            <a:endParaRPr lang="en-US" altLang="en-US"/>
          </a:p>
          <a:p>
            <a:r>
              <a:rPr lang="en-US" altLang="en-US"/>
              <a:t>Once you cover the main points, ask about other barriers to keep participants actively involved.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09CBD-9D4B-4B6D-9E8A-C103E01D75C8}" type="slidenum">
              <a:rPr lang="en-US" altLang="en-US"/>
              <a:pPr/>
              <a:t>14</a:t>
            </a:fld>
            <a:endParaRPr lang="en-US" altLang="en-US"/>
          </a:p>
        </p:txBody>
      </p:sp>
      <p:sp>
        <p:nvSpPr>
          <p:cNvPr id="68610" name="Rectangle 2"/>
          <p:cNvSpPr>
            <a:spLocks noChangeArrowheads="1" noTextEdit="1"/>
          </p:cNvSpPr>
          <p:nvPr>
            <p:ph type="sldImg"/>
          </p:nvPr>
        </p:nvSpPr>
        <p:spPr>
          <a:xfrm>
            <a:off x="1143000" y="762000"/>
            <a:ext cx="4572000" cy="3429000"/>
          </a:xfrm>
          <a:ln/>
        </p:spPr>
      </p:sp>
      <p:sp>
        <p:nvSpPr>
          <p:cNvPr id="68611" name="Rectangle 3"/>
          <p:cNvSpPr>
            <a:spLocks noGrp="1" noChangeArrowheads="1"/>
          </p:cNvSpPr>
          <p:nvPr>
            <p:ph type="body" idx="1"/>
          </p:nvPr>
        </p:nvSpPr>
        <p:spPr/>
        <p:txBody>
          <a:bodyPr/>
          <a:lstStyle/>
          <a:p>
            <a:r>
              <a:rPr lang="en-US" altLang="en-US"/>
              <a:t>Most of us have certain attitudes that keep us thinking the same way (blocks our thinking).  There are 10 main mental blocks.</a:t>
            </a:r>
            <a:endParaRPr lang="en-US" altLang="en-US" sz="7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8DCDB-92E7-49AF-93E5-B912DBA9E656}" type="slidenum">
              <a:rPr lang="en-US" altLang="en-US"/>
              <a:pPr/>
              <a:t>15</a:t>
            </a:fld>
            <a:endParaRPr lang="en-US" altLang="en-US"/>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2057400"/>
          </a:xfrm>
        </p:spPr>
        <p:txBody>
          <a:bodyPr/>
          <a:lstStyle/>
          <a:p>
            <a:r>
              <a:rPr lang="en-US" altLang="en-US"/>
              <a:t>Refer participants to page 5 of their workbook (pages 8-13 of Instructor’s Workbook) and ask them to take notes as each point is covered.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8126C-2E26-45F6-9E05-930AA78C633D}" type="slidenum">
              <a:rPr lang="en-US" altLang="en-US"/>
              <a:pPr/>
              <a:t>16</a:t>
            </a:fld>
            <a:endParaRPr lang="en-US" alt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xfrm>
            <a:off x="914400" y="4343400"/>
            <a:ext cx="5029200" cy="1219200"/>
          </a:xfrm>
        </p:spPr>
        <p:txBody>
          <a:bodyPr/>
          <a:lstStyle/>
          <a:p>
            <a:r>
              <a:rPr lang="en-US" altLang="en-US"/>
              <a:t>Throughout our school years, we have all been taught to look for the “right answer”.  What happens is that if we think there is only one “right” answer, then we will stop looking as soon as we find it.  Our creative thinking process stops with that one “right answer.”  When we allow ourselves to use our imagination, we are able to discover many answers.</a:t>
            </a:r>
            <a:endParaRPr lang="en-US" altLang="en-US" b="1"/>
          </a:p>
          <a:p>
            <a:r>
              <a:rPr lang="en-US" altLang="en-US" b="1"/>
              <a:t>For example:</a:t>
            </a:r>
            <a:r>
              <a:rPr lang="en-US" altLang="en-US"/>
              <a:t>  Tests in schools that are multiple choice and true/false questions look for only one right answer.</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65286-32B4-48B7-8F4F-8181CEA10FC5}" type="slidenum">
              <a:rPr lang="en-US" altLang="en-US"/>
              <a:pPr/>
              <a:t>17</a:t>
            </a:fld>
            <a:endParaRPr lang="en-US" alt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xfrm>
            <a:off x="914400" y="4343400"/>
            <a:ext cx="5029200" cy="1219200"/>
          </a:xfrm>
        </p:spPr>
        <p:txBody>
          <a:bodyPr/>
          <a:lstStyle/>
          <a:p>
            <a:r>
              <a:rPr lang="en-US" altLang="en-US"/>
              <a:t>We have been taught throughout life to look at things as right or wrong, as works or does not work or as black or white.  That type of logic implies that there is a definite right and wrong answer.  We often do not look at the gray because it is not logical.  That is really a shame because looking at the gray can be playful, funny, and creative.</a:t>
            </a:r>
          </a:p>
          <a:p>
            <a:endParaRPr lang="en-US" altLang="en-US"/>
          </a:p>
          <a:p>
            <a:r>
              <a:rPr lang="en-US" altLang="en-US"/>
              <a:t>When we think only of what is right or wrong or black or white, our focus may be so narrow that we miss out on some good ideas.</a:t>
            </a:r>
          </a:p>
          <a:p>
            <a:endParaRPr lang="en-US" altLang="en-US"/>
          </a:p>
          <a:p>
            <a:r>
              <a:rPr lang="en-US" altLang="en-US" b="1"/>
              <a:t>For Example:</a:t>
            </a:r>
            <a:r>
              <a:rPr lang="en-US" altLang="en-US"/>
              <a:t>  What do a cat and a refrigerator have in common?.  Logical thinking would say </a:t>
            </a:r>
            <a:r>
              <a:rPr lang="en-US" altLang="en-US" u="sng"/>
              <a:t>NOTHING</a:t>
            </a:r>
            <a:r>
              <a:rPr lang="en-US" altLang="en-US"/>
              <a:t>.  However, creative thinking may see a number of things a cat and a refrigerator have in common: </a:t>
            </a:r>
          </a:p>
          <a:p>
            <a:pPr>
              <a:buFontTx/>
              <a:buChar char="•"/>
            </a:pPr>
            <a:r>
              <a:rPr lang="en-US" altLang="en-US"/>
              <a:t>they both have a place to put fish, </a:t>
            </a:r>
          </a:p>
          <a:p>
            <a:pPr>
              <a:buFontTx/>
              <a:buChar char="•"/>
            </a:pPr>
            <a:r>
              <a:rPr lang="en-US" altLang="en-US"/>
              <a:t>they both have tails, </a:t>
            </a:r>
          </a:p>
          <a:p>
            <a:pPr>
              <a:buFontTx/>
              <a:buChar char="•"/>
            </a:pPr>
            <a:r>
              <a:rPr lang="en-US" altLang="en-US"/>
              <a:t>they both come in a variety of colors, </a:t>
            </a:r>
          </a:p>
          <a:p>
            <a:pPr>
              <a:buFontTx/>
              <a:buChar char="•"/>
            </a:pPr>
            <a:r>
              <a:rPr lang="en-US" altLang="en-US"/>
              <a:t>they both purr, </a:t>
            </a:r>
          </a:p>
          <a:p>
            <a:pPr>
              <a:buFontTx/>
              <a:buChar char="•"/>
            </a:pPr>
            <a:r>
              <a:rPr lang="en-US" altLang="en-US"/>
              <a:t>they both have a lifetime of about fifteen years, etc.</a:t>
            </a:r>
          </a:p>
          <a:p>
            <a:endParaRPr lang="en-US" altLang="en-US"/>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A4A6C-B9A6-4D3C-AA54-94DDDC2C13F5}" type="slidenum">
              <a:rPr lang="en-US" altLang="en-US"/>
              <a:pPr/>
              <a:t>18</a:t>
            </a:fld>
            <a:endParaRPr lang="en-US" alt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a:xfrm>
            <a:off x="914400" y="4343400"/>
            <a:ext cx="5029200" cy="1219200"/>
          </a:xfrm>
        </p:spPr>
        <p:txBody>
          <a:bodyPr/>
          <a:lstStyle/>
          <a:p>
            <a:r>
              <a:rPr lang="en-US" altLang="en-US"/>
              <a:t>We are under a lot of pressure to “follow the rules.”  We are taught this from the time we are children.</a:t>
            </a:r>
          </a:p>
          <a:p>
            <a:endParaRPr lang="en-US" altLang="en-US"/>
          </a:p>
          <a:p>
            <a:r>
              <a:rPr lang="en-US" altLang="en-US"/>
              <a:t>Often, challenging the rules is good creative thinking strategy.  Also, if we never challenge the rules, we may get locked into one approach or method without seeing other approaches that may also work.</a:t>
            </a:r>
          </a:p>
          <a:p>
            <a:endParaRPr lang="en-US" altLang="en-US"/>
          </a:p>
          <a:p>
            <a:r>
              <a:rPr lang="en-US" altLang="en-US" b="1"/>
              <a:t>For Example:</a:t>
            </a:r>
            <a:r>
              <a:rPr lang="en-US" altLang="en-US"/>
              <a:t>  Every night at the dinner table, Jane sits next to her mother.  From the time Jane was a baby and began to eat food she was seated next to her mother so that it was convenient for her mother to feed her.  Well, Jane is a young adult who no longer needs her mother’s assistance; however, her assigned seat remains next to her mother.</a:t>
            </a:r>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E411E-8DF2-46FD-9183-FC40228C44EC}" type="slidenum">
              <a:rPr lang="en-US" altLang="en-US"/>
              <a:pPr/>
              <a:t>19</a:t>
            </a:fld>
            <a:endParaRPr lang="en-US" altLang="en-US"/>
          </a:p>
        </p:txBody>
      </p:sp>
      <p:sp>
        <p:nvSpPr>
          <p:cNvPr id="176130" name="Rectangle 1026"/>
          <p:cNvSpPr>
            <a:spLocks noChangeArrowheads="1" noTextEdit="1"/>
          </p:cNvSpPr>
          <p:nvPr>
            <p:ph type="sldImg"/>
          </p:nvPr>
        </p:nvSpPr>
        <p:spPr>
          <a:ln/>
        </p:spPr>
      </p:sp>
      <p:sp>
        <p:nvSpPr>
          <p:cNvPr id="176131" name="Rectangle 1027"/>
          <p:cNvSpPr>
            <a:spLocks noGrp="1" noChangeArrowheads="1"/>
          </p:cNvSpPr>
          <p:nvPr>
            <p:ph type="body" idx="1"/>
          </p:nvPr>
        </p:nvSpPr>
        <p:spPr>
          <a:xfrm>
            <a:off x="914400" y="4343400"/>
            <a:ext cx="5029200" cy="1219200"/>
          </a:xfrm>
        </p:spPr>
        <p:txBody>
          <a:bodyPr/>
          <a:lstStyle/>
          <a:p>
            <a:r>
              <a:rPr lang="en-US" altLang="en-US"/>
              <a:t>We so often focus on what is practical, on what we already know works.  When people look at new ideas, they tend to be critical and focus on what is out of the ordinary.  Often the comments made are negative, for instance, “that won’t work.”  We have been trained to respond to the unusual by saying “that’s not practical”, instead of “hey, that sounds like a neat idea.”</a:t>
            </a:r>
          </a:p>
          <a:p>
            <a:endParaRPr lang="en-US" altLang="en-US"/>
          </a:p>
          <a:p>
            <a:r>
              <a:rPr lang="en-US" altLang="en-US" b="1"/>
              <a:t>For Example:</a:t>
            </a:r>
            <a:r>
              <a:rPr lang="en-US" altLang="en-US"/>
              <a:t>  Just imagine the creative ideas we would have if we were to look at the way things were and asked “what if”, “what if we did it differently.”  “What if we only went to work three days a week and did the rest of the work at home?”  “What if we ate dinner for breakfast and breakfast for dinner?”</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DF4B1-4B08-408A-9C04-81B613E3F983}" type="slidenum">
              <a:rPr lang="en-US" altLang="en-US"/>
              <a:pPr/>
              <a:t>2</a:t>
            </a:fld>
            <a:endParaRPr lang="en-US" altLang="en-US"/>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b="1"/>
              <a:t>Introduction</a:t>
            </a:r>
            <a:r>
              <a:rPr lang="en-US" altLang="en-US"/>
              <a:t>  </a:t>
            </a:r>
            <a:r>
              <a:rPr lang="en-US" altLang="en-US" i="1"/>
              <a:t>(The instructor introduces him/herself and welcomes the workshop participants.)</a:t>
            </a:r>
          </a:p>
          <a:p>
            <a:r>
              <a:rPr lang="en-US" altLang="en-US"/>
              <a:t>Cover the high points of the outline.  Stress the practical aspects of what they will be learning.</a:t>
            </a:r>
          </a:p>
          <a:p>
            <a:endParaRPr lang="en-US" altLang="en-US"/>
          </a:p>
          <a:p>
            <a:endParaRPr lang="en-US"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CCEA0-42F9-4E70-A36A-D8F107F04561}" type="slidenum">
              <a:rPr lang="en-US" altLang="en-US"/>
              <a:pPr/>
              <a:t>20</a:t>
            </a:fld>
            <a:endParaRPr lang="en-US" altLang="en-US"/>
          </a:p>
        </p:txBody>
      </p:sp>
      <p:sp>
        <p:nvSpPr>
          <p:cNvPr id="178178" name="Rectangle 1026"/>
          <p:cNvSpPr>
            <a:spLocks noChangeArrowheads="1" noTextEdit="1"/>
          </p:cNvSpPr>
          <p:nvPr>
            <p:ph type="sldImg"/>
          </p:nvPr>
        </p:nvSpPr>
        <p:spPr>
          <a:ln/>
        </p:spPr>
      </p:sp>
      <p:sp>
        <p:nvSpPr>
          <p:cNvPr id="178179" name="Rectangle 1027"/>
          <p:cNvSpPr>
            <a:spLocks noGrp="1" noChangeArrowheads="1"/>
          </p:cNvSpPr>
          <p:nvPr>
            <p:ph type="body" idx="1"/>
          </p:nvPr>
        </p:nvSpPr>
        <p:spPr>
          <a:xfrm>
            <a:off x="914400" y="4343400"/>
            <a:ext cx="5029200" cy="1219200"/>
          </a:xfrm>
        </p:spPr>
        <p:txBody>
          <a:bodyPr/>
          <a:lstStyle/>
          <a:p>
            <a:r>
              <a:rPr lang="en-US" altLang="en-US"/>
              <a:t>Ask the question - “When do you get your best ideas?”  Some people will respond by saying:</a:t>
            </a:r>
          </a:p>
          <a:p>
            <a:pPr lvl="1"/>
            <a:r>
              <a:rPr lang="en-US" altLang="en-US"/>
              <a:t>“When I have a problem.”</a:t>
            </a:r>
          </a:p>
          <a:p>
            <a:pPr lvl="1"/>
            <a:r>
              <a:rPr lang="en-US" altLang="en-US"/>
              <a:t>“When something breaks down, and I have to fix it.”</a:t>
            </a:r>
          </a:p>
          <a:p>
            <a:pPr lvl="1"/>
            <a:r>
              <a:rPr lang="en-US" altLang="en-US"/>
              <a:t>“When I have a deadline.”</a:t>
            </a:r>
          </a:p>
          <a:p>
            <a:r>
              <a:rPr lang="en-US" altLang="en-US"/>
              <a:t>These are common responses and are quite acceptable to most people.  </a:t>
            </a:r>
          </a:p>
          <a:p>
            <a:r>
              <a:rPr lang="en-US" altLang="en-US"/>
              <a:t>These types of responses indicate that we are creative when it is necessary for us to be creative.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18E60-86A6-45A1-8B93-698506D40D20}" type="slidenum">
              <a:rPr lang="en-US" altLang="en-US"/>
              <a:pPr/>
              <a:t>21</a:t>
            </a:fld>
            <a:endParaRPr lang="en-US" altLang="en-US"/>
          </a:p>
        </p:txBody>
      </p:sp>
      <p:sp>
        <p:nvSpPr>
          <p:cNvPr id="180226" name="Rectangle 1026"/>
          <p:cNvSpPr>
            <a:spLocks noChangeArrowheads="1" noTextEdit="1"/>
          </p:cNvSpPr>
          <p:nvPr>
            <p:ph type="sldImg"/>
          </p:nvPr>
        </p:nvSpPr>
        <p:spPr>
          <a:ln/>
        </p:spPr>
      </p:sp>
      <p:sp>
        <p:nvSpPr>
          <p:cNvPr id="180227" name="Rectangle 1027"/>
          <p:cNvSpPr>
            <a:spLocks noGrp="1" noChangeArrowheads="1"/>
          </p:cNvSpPr>
          <p:nvPr>
            <p:ph type="body" idx="1"/>
          </p:nvPr>
        </p:nvSpPr>
        <p:spPr>
          <a:xfrm>
            <a:off x="914400" y="4343400"/>
            <a:ext cx="5029200" cy="1219200"/>
          </a:xfrm>
        </p:spPr>
        <p:txBody>
          <a:bodyPr/>
          <a:lstStyle/>
          <a:p>
            <a:r>
              <a:rPr lang="en-US" altLang="en-US"/>
              <a:t>The type of work people do is becoming more and more specialized.  Our focus is becoming more narrow.  For instance, the days of an auto mechanic working on all kinds of cars are gone.  Auto mechanics typically specialize on one type of car, for instance Japanese cars or BMW’s or Fords.  Well, with specialization, people begin to think they do not have anything to offer outside their area of specialization.</a:t>
            </a:r>
          </a:p>
          <a:p>
            <a:endParaRPr lang="en-US" altLang="en-US"/>
          </a:p>
          <a:p>
            <a:r>
              <a:rPr lang="en-US" altLang="en-US"/>
              <a:t>It is important to realize that very few problems are related to just one area.  Most problems are related to many different areas.  Just because it is not our area, does not mean that we don’t have something to offer.</a:t>
            </a:r>
          </a:p>
          <a:p>
            <a:endParaRPr lang="en-US" altLang="en-US"/>
          </a:p>
          <a:p>
            <a:r>
              <a:rPr lang="en-US" altLang="en-US" b="1"/>
              <a:t>For Example:</a:t>
            </a:r>
            <a:r>
              <a:rPr lang="en-US" altLang="en-US"/>
              <a:t>  Think of yourself as an explorer.  Wherever you go, there are new ideas waiting for you to discover.</a:t>
            </a:r>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5AA0E-1435-4506-B195-CE94D9E2D256}" type="slidenum">
              <a:rPr lang="en-US" altLang="en-US"/>
              <a:pPr/>
              <a:t>22</a:t>
            </a:fld>
            <a:endParaRPr lang="en-US" alt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a:xfrm>
            <a:off x="914400" y="4343400"/>
            <a:ext cx="5029200" cy="1219200"/>
          </a:xfrm>
        </p:spPr>
        <p:txBody>
          <a:bodyPr/>
          <a:lstStyle/>
          <a:p>
            <a:r>
              <a:rPr lang="en-US" altLang="en-US"/>
              <a:t>Generally, people do not like ambiguous statements or situations because they can be confusing and may cause problems communicating.</a:t>
            </a:r>
          </a:p>
          <a:p>
            <a:endParaRPr lang="en-US" altLang="en-US"/>
          </a:p>
          <a:p>
            <a:r>
              <a:rPr lang="en-US" altLang="en-US" b="1"/>
              <a:t>For Example:</a:t>
            </a:r>
            <a:r>
              <a:rPr lang="en-US" altLang="en-US"/>
              <a:t>  When asked directions to the nearest gas station an ambiguous response would be - “Go down the road, over the hill, across the bridge and take a left at the big old maple tree.”</a:t>
            </a:r>
          </a:p>
          <a:p>
            <a:endParaRPr lang="en-US" altLang="en-US"/>
          </a:p>
          <a:p>
            <a:r>
              <a:rPr lang="en-US" altLang="en-US"/>
              <a:t>As a result, we have learned to “avoid ambiguity.”  There are times when it is important to “avoid ambiguity”, such as when giving directions, drawing up a contract, and making a major purchase.  In these situations, it is important to be clear, precise, and specific.  Although, at times, it is important to be unambiguous, yet, there are other times when it may limit our thinking.</a:t>
            </a:r>
          </a:p>
          <a:p>
            <a:endParaRPr lang="en-US" altLang="en-US"/>
          </a:p>
          <a:p>
            <a:r>
              <a:rPr lang="en-US" altLang="en-US"/>
              <a:t>There are times when ambiguity can stir our imagination.  Ambiguity helps us ask questions like:</a:t>
            </a:r>
          </a:p>
          <a:p>
            <a:pPr lvl="1">
              <a:buFontTx/>
              <a:buChar char="•"/>
            </a:pPr>
            <a:r>
              <a:rPr lang="en-US" altLang="en-US"/>
              <a:t>“What’s going on here?”</a:t>
            </a:r>
          </a:p>
          <a:p>
            <a:pPr lvl="1">
              <a:buFontTx/>
              <a:buChar char="•"/>
            </a:pPr>
            <a:r>
              <a:rPr lang="en-US" altLang="en-US"/>
              <a:t>“What does this mean?”</a:t>
            </a:r>
          </a:p>
          <a:p>
            <a:pPr lvl="1">
              <a:buFontTx/>
              <a:buChar char="•"/>
            </a:pPr>
            <a:r>
              <a:rPr lang="en-US" altLang="en-US"/>
              <a:t>“How else could someone view this?”</a:t>
            </a:r>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77C05-0323-45B4-93D0-E95BC231D96A}" type="slidenum">
              <a:rPr lang="en-US" altLang="en-US"/>
              <a:pPr/>
              <a:t>23</a:t>
            </a:fld>
            <a:endParaRPr lang="en-US" alt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a:xfrm>
            <a:off x="914400" y="4343400"/>
            <a:ext cx="5029200" cy="1219200"/>
          </a:xfrm>
        </p:spPr>
        <p:txBody>
          <a:bodyPr/>
          <a:lstStyle/>
          <a:p>
            <a:r>
              <a:rPr lang="en-US" altLang="en-US"/>
              <a:t>We have learned that the best way to get along is to go along with the crowd.  We tend to conform so that we do not look foolish.  If you don’t conform, you might look like you don’t know what you are doing.</a:t>
            </a:r>
          </a:p>
          <a:p>
            <a:endParaRPr lang="en-US" altLang="en-US"/>
          </a:p>
          <a:p>
            <a:r>
              <a:rPr lang="en-US" altLang="en-US"/>
              <a:t>The problem is that when we try to conform with our thinking, we end up thinking like everyone else.  Our creativity and imagination gets stifled.  We begin to look at an idea in the same way.</a:t>
            </a:r>
          </a:p>
          <a:p>
            <a:endParaRPr lang="en-US" altLang="en-US"/>
          </a:p>
          <a:p>
            <a:r>
              <a:rPr lang="en-US" altLang="en-US" b="1"/>
              <a:t>For Example:</a:t>
            </a:r>
            <a:r>
              <a:rPr lang="en-US" altLang="en-US"/>
              <a:t>  To be creative, sometimes we have to take a risk and allow ourselves to look at things differently.  Try it, you just may find that people appreciate another viewpoint and that your creative idea may help someone out.</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EBAE5-B9B7-4720-8B78-8AA2FAA0C58F}" type="slidenum">
              <a:rPr lang="en-US" altLang="en-US"/>
              <a:pPr/>
              <a:t>24</a:t>
            </a:fld>
            <a:endParaRPr lang="en-US" altLang="en-US"/>
          </a:p>
        </p:txBody>
      </p:sp>
      <p:sp>
        <p:nvSpPr>
          <p:cNvPr id="186370" name="Rectangle 1026"/>
          <p:cNvSpPr>
            <a:spLocks noChangeArrowheads="1" noTextEdit="1"/>
          </p:cNvSpPr>
          <p:nvPr>
            <p:ph type="sldImg"/>
          </p:nvPr>
        </p:nvSpPr>
        <p:spPr>
          <a:ln/>
        </p:spPr>
      </p:sp>
      <p:sp>
        <p:nvSpPr>
          <p:cNvPr id="186371" name="Rectangle 1027"/>
          <p:cNvSpPr>
            <a:spLocks noGrp="1" noChangeArrowheads="1"/>
          </p:cNvSpPr>
          <p:nvPr>
            <p:ph type="body" idx="1"/>
          </p:nvPr>
        </p:nvSpPr>
        <p:spPr>
          <a:xfrm>
            <a:off x="914400" y="4343400"/>
            <a:ext cx="5029200" cy="1219200"/>
          </a:xfrm>
        </p:spPr>
        <p:txBody>
          <a:bodyPr/>
          <a:lstStyle/>
          <a:p>
            <a:r>
              <a:rPr lang="en-US" altLang="en-US"/>
              <a:t>Many people are not comfortable with errors.  Our educational system has taught us to look for the “right answers”.  From an early age, we are taught that right answers are good and incorrect answers are bad.  From this, we learn to be right as often as possible, to make as few mistakes as possible.  In other words, we learn that “to err is wrong.”</a:t>
            </a:r>
          </a:p>
          <a:p>
            <a:endParaRPr lang="en-US" altLang="en-US"/>
          </a:p>
          <a:p>
            <a:r>
              <a:rPr lang="en-US" altLang="en-US"/>
              <a:t>The sad part of this line of thinking is that it does not allow us to learn from our mistakes.  When we do not allow ourselves to make mistakes, we are not allowing ourselves to think creatively.  Mistakes are not bad, they are a learning experience.  At the very least, we learn what does not work and from there, we very well may learn what does work.</a:t>
            </a:r>
          </a:p>
          <a:p>
            <a:endParaRPr lang="en-US" altLang="en-US"/>
          </a:p>
          <a:p>
            <a:r>
              <a:rPr lang="en-US" altLang="en-US"/>
              <a:t>Errors are a sign that you are breaking new ground and are trying new things.  Remember, if you fail you learn what doesn’t work.  The failure gives you an opportunity to try a new approach.</a:t>
            </a:r>
          </a:p>
          <a:p>
            <a:endParaRPr lang="en-US" altLang="en-US"/>
          </a:p>
          <a:p>
            <a:r>
              <a:rPr lang="en-US" altLang="en-US" b="1"/>
              <a:t>For Example:</a:t>
            </a:r>
            <a:r>
              <a:rPr lang="en-US" altLang="en-US"/>
              <a:t>  The comedian and film director Woody Allen once said, “If you are not failing every now and again, it’s a sign you’re not trying anything very innovative.”</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C3A21-50B8-40C6-885C-02AE053A9C50}" type="slidenum">
              <a:rPr lang="en-US" altLang="en-US"/>
              <a:pPr/>
              <a:t>25</a:t>
            </a:fld>
            <a:endParaRPr lang="en-US" alt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a:xfrm>
            <a:off x="914400" y="4343400"/>
            <a:ext cx="5029200" cy="1219200"/>
          </a:xfrm>
        </p:spPr>
        <p:txBody>
          <a:bodyPr/>
          <a:lstStyle/>
          <a:p>
            <a:r>
              <a:rPr lang="en-US" altLang="en-US"/>
              <a:t>If we see ourselves as not creative, then we will not be creative.  People who do not think they are creative never put themselves in a position where they can use their creativity.  Because they do not think they are creative, their creativity stays locked away.</a:t>
            </a:r>
          </a:p>
          <a:p>
            <a:endParaRPr lang="en-US" altLang="en-US"/>
          </a:p>
          <a:p>
            <a:r>
              <a:rPr lang="en-US" altLang="en-US" b="1"/>
              <a:t>For Example:</a:t>
            </a:r>
            <a:r>
              <a:rPr lang="en-US" altLang="en-US"/>
              <a:t>  A major difference between creative people and lesser creative people is that creative people give themselves a chance to pay attention to their ideas.  They allow themselves to play with their small ideas.  Even is the idea is small, they know that a small idea may lead to a big breakthrough and they believe that they are capable of making it happen.</a:t>
            </a:r>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4E153-EA9E-4F22-B3F4-5AA3B89B295B}" type="slidenum">
              <a:rPr lang="en-US" altLang="en-US"/>
              <a:pPr/>
              <a:t>26</a:t>
            </a:fld>
            <a:endParaRPr lang="en-US" alt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xfrm>
            <a:off x="914400" y="4343400"/>
            <a:ext cx="5029200" cy="1524000"/>
          </a:xfrm>
        </p:spPr>
        <p:txBody>
          <a:bodyPr/>
          <a:lstStyle/>
          <a:p>
            <a:r>
              <a:rPr lang="en-US" altLang="en-US"/>
              <a:t>Refer participants to page 6 of their workbook.</a:t>
            </a:r>
          </a:p>
          <a:p>
            <a:r>
              <a:rPr lang="en-US" altLang="en-US"/>
              <a:t>Ask the participants for ways in which we can be more creative and have them write down their thoughts in the workbook.  </a:t>
            </a:r>
          </a:p>
          <a:p>
            <a:r>
              <a:rPr lang="en-US" altLang="en-US"/>
              <a:t>The instructor or one of the participants can record the participants’ thoughts on a flipchart.</a:t>
            </a:r>
          </a:p>
          <a:p>
            <a:endParaRPr lang="en-US" altLang="en-US"/>
          </a:p>
          <a:p>
            <a:r>
              <a:rPr lang="en-US" altLang="en-US"/>
              <a:t>Following the group discussion, the facilitator shares with the participants the following </a:t>
            </a:r>
            <a:r>
              <a:rPr lang="en-US" altLang="en-US" b="1"/>
              <a:t>“golden rules”</a:t>
            </a:r>
            <a:r>
              <a:rPr lang="en-US" altLang="en-US"/>
              <a:t> of creative thinking.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8C9DF-C810-4334-9A72-C46914D29721}" type="slidenum">
              <a:rPr lang="en-US" altLang="en-US"/>
              <a:pPr/>
              <a:t>27</a:t>
            </a:fld>
            <a:endParaRPr lang="en-US" altLang="en-US"/>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1524000"/>
          </a:xfrm>
        </p:spPr>
        <p:txBody>
          <a:bodyPr/>
          <a:lstStyle/>
          <a:p>
            <a:r>
              <a:rPr lang="en-US" altLang="en-US"/>
              <a:t>Refer participants to the rules on page 6 of their workbook (page 14 of the Instructor’s Workbook).</a:t>
            </a:r>
          </a:p>
          <a:p>
            <a:r>
              <a:rPr lang="en-US" altLang="en-US"/>
              <a:t>ANSWERS:</a:t>
            </a:r>
          </a:p>
          <a:p>
            <a:r>
              <a:rPr lang="en-US" altLang="en-US"/>
              <a:t>1.  “but start.”</a:t>
            </a:r>
          </a:p>
          <a:p>
            <a:r>
              <a:rPr lang="en-US" altLang="en-US"/>
              <a:t>2.  “Give yourself permission”</a:t>
            </a:r>
          </a:p>
          <a:p>
            <a:r>
              <a:rPr lang="en-US" altLang="en-US"/>
              <a:t>3.  “Target specific areas”</a:t>
            </a:r>
          </a:p>
          <a:p>
            <a:r>
              <a:rPr lang="en-US" altLang="en-US"/>
              <a:t>4.  “time”</a:t>
            </a:r>
          </a:p>
          <a:p>
            <a:r>
              <a:rPr lang="en-US" altLang="en-US"/>
              <a:t>5.  “hard work” and “fun!!!”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434EC-EBFC-42B0-B386-B66D5A944AFF}" type="slidenum">
              <a:rPr lang="en-US" altLang="en-US"/>
              <a:pPr/>
              <a:t>28</a:t>
            </a:fld>
            <a:endParaRPr lang="en-US" alt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pPr marL="228600" indent="-228600"/>
            <a:r>
              <a:rPr lang="en-US" altLang="en-US"/>
              <a:t>ANSWERS:</a:t>
            </a:r>
          </a:p>
          <a:p>
            <a:pPr marL="228600" indent="-228600"/>
            <a:r>
              <a:rPr lang="en-US" altLang="en-US"/>
              <a:t>6. “Focus”</a:t>
            </a:r>
          </a:p>
          <a:p>
            <a:pPr marL="228600" indent="-228600"/>
            <a:r>
              <a:rPr lang="en-US" altLang="en-US"/>
              <a:t>7. “Practice”</a:t>
            </a:r>
          </a:p>
          <a:p>
            <a:pPr marL="228600" indent="-228600"/>
            <a:r>
              <a:rPr lang="en-US" altLang="en-US"/>
              <a:t>8. “Collaboration”</a:t>
            </a:r>
          </a:p>
          <a:p>
            <a:pPr marL="228600" indent="-228600">
              <a:buFontTx/>
              <a:buAutoNum type="arabicPeriod" startAt="9"/>
            </a:pPr>
            <a:r>
              <a:rPr lang="en-US" altLang="en-US"/>
              <a:t>“new and different”</a:t>
            </a:r>
          </a:p>
          <a:p>
            <a:pPr marL="228600" indent="-228600">
              <a:buFontTx/>
              <a:buAutoNum type="arabicPeriod" startAt="9"/>
            </a:pPr>
            <a:r>
              <a:rPr lang="en-US" altLang="en-US"/>
              <a:t> “innovating”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82193-ED83-43FA-9649-3CC20818B2BF}" type="slidenum">
              <a:rPr lang="en-US" altLang="en-US"/>
              <a:pPr/>
              <a:t>29</a:t>
            </a:fld>
            <a:endParaRPr lang="en-US" altLang="en-US"/>
          </a:p>
        </p:txBody>
      </p:sp>
      <p:sp>
        <p:nvSpPr>
          <p:cNvPr id="109570" name="Rectangle 2"/>
          <p:cNvSpPr>
            <a:spLocks noChangeArrowheads="1" noTextEdit="1"/>
          </p:cNvSpPr>
          <p:nvPr>
            <p:ph type="sldImg"/>
          </p:nvPr>
        </p:nvSpPr>
        <p:spPr>
          <a:ln/>
        </p:spPr>
      </p:sp>
      <p:sp>
        <p:nvSpPr>
          <p:cNvPr id="109572" name="Rectangle 4"/>
          <p:cNvSpPr>
            <a:spLocks noGrp="1" noChangeArrowheads="1"/>
          </p:cNvSpPr>
          <p:nvPr>
            <p:ph type="body" idx="1"/>
          </p:nvPr>
        </p:nvSpPr>
        <p:spPr/>
        <p:txBody>
          <a:bodyPr/>
          <a:lstStyle/>
          <a:p>
            <a:r>
              <a:rPr lang="en-US" altLang="en-US"/>
              <a:t>Refer participants to the seven steps of the creative problem solving process on page 7 of their workbook (page 15 of Instructor’s Workbook).</a:t>
            </a:r>
          </a:p>
          <a:p>
            <a:endParaRPr lang="en-US" altLang="en-US"/>
          </a:p>
          <a:p>
            <a:r>
              <a:rPr lang="en-US" altLang="en-US"/>
              <a:t>Describe and discuss each step, and answer any questions.  Discussion is provided on the subsequent slides.</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02866-BA8F-4C30-B67A-370C95376F25}" type="slidenum">
              <a:rPr lang="en-US" altLang="en-US"/>
              <a:pPr/>
              <a:t>3</a:t>
            </a:fld>
            <a:endParaRPr lang="en-US" altLang="en-US"/>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t>The instructor then tells the purpose of the workshop.</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C093F-5F53-43B8-98A4-D1C9813120AF}" type="slidenum">
              <a:rPr lang="en-US" altLang="en-US"/>
              <a:pPr/>
              <a:t>30</a:t>
            </a:fld>
            <a:endParaRPr lang="en-US" altLang="en-US"/>
          </a:p>
        </p:txBody>
      </p:sp>
      <p:sp>
        <p:nvSpPr>
          <p:cNvPr id="190466" name="Rectangle 1026"/>
          <p:cNvSpPr>
            <a:spLocks noChangeArrowheads="1" noTextEdit="1"/>
          </p:cNvSpPr>
          <p:nvPr>
            <p:ph type="sldImg"/>
          </p:nvPr>
        </p:nvSpPr>
        <p:spPr>
          <a:ln/>
        </p:spPr>
      </p:sp>
      <p:sp>
        <p:nvSpPr>
          <p:cNvPr id="190467"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C9D1827-F267-4A96-A0C8-CF8FCAD2C9E2}" type="slidenum">
              <a:rPr lang="en-US" altLang="en-US"/>
              <a:pPr/>
              <a:t>31</a:t>
            </a:fld>
            <a:endParaRPr lang="en-US" altLang="en-US"/>
          </a:p>
        </p:txBody>
      </p:sp>
      <p:sp>
        <p:nvSpPr>
          <p:cNvPr id="111618" name="Rectangle 2"/>
          <p:cNvSpPr>
            <a:spLocks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C7A6AB-D2DE-49C7-A744-96726A39EF7C}" type="slidenum">
              <a:rPr lang="en-US" altLang="en-US"/>
              <a:pPr/>
              <a:t>32</a:t>
            </a:fld>
            <a:endParaRPr lang="en-US" altLang="en-US"/>
          </a:p>
        </p:txBody>
      </p:sp>
      <p:sp>
        <p:nvSpPr>
          <p:cNvPr id="192514" name="Rectangle 2050"/>
          <p:cNvSpPr>
            <a:spLocks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8D47B6E-870D-4103-BABD-6CB494AFFF7C}" type="slidenum">
              <a:rPr lang="en-US" altLang="en-US"/>
              <a:pPr/>
              <a:t>33</a:t>
            </a:fld>
            <a:endParaRPr lang="en-US" altLang="en-US"/>
          </a:p>
        </p:txBody>
      </p:sp>
      <p:sp>
        <p:nvSpPr>
          <p:cNvPr id="194562" name="Rectangle 2"/>
          <p:cNvSpPr>
            <a:spLocks noChangeArrowheads="1" noTextEdit="1"/>
          </p:cNvSpPr>
          <p:nvPr>
            <p:ph type="sldImg"/>
          </p:nvPr>
        </p:nvSpPr>
        <p:spPr>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3559D6-C48B-4C91-9BD5-FF4FC54A7D06}" type="slidenum">
              <a:rPr lang="en-US" altLang="en-US"/>
              <a:pPr/>
              <a:t>34</a:t>
            </a:fld>
            <a:endParaRPr lang="en-US" altLang="en-US"/>
          </a:p>
        </p:txBody>
      </p:sp>
      <p:sp>
        <p:nvSpPr>
          <p:cNvPr id="113666" name="Rectangle 2"/>
          <p:cNvSpPr>
            <a:spLocks noChangeArrowheads="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DE28A-EF09-472E-B63A-EB23C376998E}" type="slidenum">
              <a:rPr lang="en-US" altLang="en-US"/>
              <a:pPr/>
              <a:t>35</a:t>
            </a:fld>
            <a:endParaRPr lang="en-US" altLang="en-US"/>
          </a:p>
        </p:txBody>
      </p:sp>
      <p:sp>
        <p:nvSpPr>
          <p:cNvPr id="196610" name="Rectangle 2"/>
          <p:cNvSpPr>
            <a:spLocks noChangeArrowheads="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39762-E2C2-4C91-BAAA-31806E9D5922}" type="slidenum">
              <a:rPr lang="en-US" altLang="en-US"/>
              <a:pPr/>
              <a:t>36</a:t>
            </a:fld>
            <a:endParaRPr lang="en-US" altLang="en-US"/>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xfrm>
            <a:off x="838200" y="4343400"/>
            <a:ext cx="5029200" cy="1676400"/>
          </a:xfrm>
        </p:spPr>
        <p:txBody>
          <a:bodyPr/>
          <a:lstStyle/>
          <a:p>
            <a:r>
              <a:rPr lang="en-US" altLang="en-US"/>
              <a:t>Review the 10 questions with the participants, provided on the 2 charts.</a:t>
            </a:r>
          </a:p>
          <a:p>
            <a:endParaRPr lang="en-US" altLang="en-US"/>
          </a:p>
          <a:p>
            <a:r>
              <a:rPr lang="en-US" altLang="en-US"/>
              <a:t>Explain that these are questions that can be asked to get the thinking process started and to keep it going.</a:t>
            </a:r>
          </a:p>
          <a:p>
            <a:endParaRPr lang="en-US" altLang="en-US"/>
          </a:p>
          <a:p>
            <a:r>
              <a:rPr lang="en-US" altLang="en-US"/>
              <a:t>Participants will have an opportunity to practice these questions with the exercises that follow.</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D37CA36-B01E-4FF6-B72E-96A29DC535EB}" type="slidenum">
              <a:rPr lang="en-US" altLang="en-US"/>
              <a:pPr/>
              <a:t>37</a:t>
            </a:fld>
            <a:endParaRPr lang="en-US" altLang="en-US"/>
          </a:p>
        </p:txBody>
      </p:sp>
      <p:sp>
        <p:nvSpPr>
          <p:cNvPr id="132098" name="Rectangle 2"/>
          <p:cNvSpPr>
            <a:spLocks noChangeArrowheads="1" noTextEdit="1"/>
          </p:cNvSpPr>
          <p:nvPr>
            <p:ph type="sldImg"/>
          </p:nvPr>
        </p:nvSpPr>
        <p:spPr>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7EB14-EB6E-4DFC-B548-2DAE54B0F40F}" type="slidenum">
              <a:rPr lang="en-US" altLang="en-US"/>
              <a:pPr/>
              <a:t>38</a:t>
            </a:fld>
            <a:endParaRPr lang="en-US" alt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xfrm>
            <a:off x="838200" y="4343400"/>
            <a:ext cx="5029200" cy="1676400"/>
          </a:xfrm>
        </p:spPr>
        <p:txBody>
          <a:bodyPr/>
          <a:lstStyle/>
          <a:p>
            <a:r>
              <a:rPr lang="en-US" altLang="en-US"/>
              <a:t>Cover the PURPOSE with a piece of paper.</a:t>
            </a:r>
          </a:p>
          <a:p>
            <a:r>
              <a:rPr lang="en-US" altLang="en-US"/>
              <a:t>Ask the participants the purpose and the rules of Brainstorming.  </a:t>
            </a:r>
          </a:p>
          <a:p>
            <a:r>
              <a:rPr lang="en-US" altLang="en-US"/>
              <a:t>Ask these questions first in the event some of the participants are familiar with brainstorming.  It is helpful to the learning process to invite them to share their understanding.  </a:t>
            </a:r>
          </a:p>
          <a:p>
            <a:r>
              <a:rPr lang="en-US" altLang="en-US"/>
              <a:t>After a brief discussion of the purpose, remove the paper to expose the answer and continue discussion of the rules of Brainstorming.</a:t>
            </a:r>
          </a:p>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D52CD-A3A1-4C2C-A45C-544231AFEC32}" type="slidenum">
              <a:rPr lang="en-US" altLang="en-US"/>
              <a:pPr/>
              <a:t>39</a:t>
            </a:fld>
            <a:endParaRPr lang="en-US" altLang="en-US"/>
          </a:p>
        </p:txBody>
      </p:sp>
      <p:sp>
        <p:nvSpPr>
          <p:cNvPr id="134146" name="Rectangle 2"/>
          <p:cNvSpPr>
            <a:spLocks noChangeArrowheads="1" noTextEdit="1"/>
          </p:cNvSpPr>
          <p:nvPr>
            <p:ph type="sldImg"/>
          </p:nvPr>
        </p:nvSpPr>
        <p:spPr>
          <a:ln/>
        </p:spPr>
      </p:sp>
      <p:sp>
        <p:nvSpPr>
          <p:cNvPr id="134149" name="Rectangle 5"/>
          <p:cNvSpPr>
            <a:spLocks noGrp="1" noChangeArrowheads="1"/>
          </p:cNvSpPr>
          <p:nvPr>
            <p:ph type="body" idx="1"/>
          </p:nvPr>
        </p:nvSpPr>
        <p:spPr/>
        <p:txBody>
          <a:bodyPr/>
          <a:lstStyle/>
          <a:p>
            <a:pPr lvl="1">
              <a:buFontTx/>
              <a:buChar char="•"/>
            </a:pPr>
            <a:r>
              <a:rPr lang="en-US" altLang="en-US"/>
              <a:t>The more ideas the better!  Everyone thinks freely and adds as many ideas as possible, regardless of how crazy they may seem.</a:t>
            </a:r>
          </a:p>
          <a:p>
            <a:pPr lvl="1">
              <a:buFontTx/>
              <a:buChar char="•"/>
            </a:pPr>
            <a:r>
              <a:rPr lang="en-US" altLang="en-US"/>
              <a:t>No discussion during brainstorming - keep the thoughts coming!!</a:t>
            </a:r>
          </a:p>
          <a:p>
            <a:pPr lvl="1">
              <a:buFontTx/>
              <a:buChar char="•"/>
            </a:pPr>
            <a:r>
              <a:rPr lang="en-US" altLang="en-US"/>
              <a:t>No idea is a bad idea - no criticizing, groaning, or making fun of other people’s ideas.</a:t>
            </a:r>
          </a:p>
          <a:p>
            <a:pPr lvl="1">
              <a:buFontTx/>
              <a:buChar char="•"/>
            </a:pPr>
            <a:r>
              <a:rPr lang="en-US" altLang="en-US"/>
              <a:t>Hitch hike or piggyback on one another’s ideas.</a:t>
            </a:r>
          </a:p>
          <a:p>
            <a:pPr lvl="1">
              <a:buFontTx/>
              <a:buChar char="•"/>
            </a:pPr>
            <a:r>
              <a:rPr lang="en-US" altLang="en-US"/>
              <a:t>Display all ideas for everyone to see (recording ideas on a flipchart works best).</a:t>
            </a:r>
          </a:p>
          <a:p>
            <a:pPr>
              <a:buFontTx/>
              <a:buChar char="•"/>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99632-9D3C-402B-890D-6E40B97C0267}" type="slidenum">
              <a:rPr lang="en-US" altLang="en-US"/>
              <a:pPr/>
              <a:t>4</a:t>
            </a:fld>
            <a:endParaRPr lang="en-US" altLang="en-US"/>
          </a:p>
        </p:txBody>
      </p:sp>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2209800"/>
          </a:xfrm>
        </p:spPr>
        <p:txBody>
          <a:bodyPr/>
          <a:lstStyle/>
          <a:p>
            <a:r>
              <a:rPr lang="en-US" altLang="en-US"/>
              <a:t>Review the learning objectives.  It is important that the participants know what to expect from the training.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E427C-28F5-4215-8617-D9CF0D5E057D}" type="slidenum">
              <a:rPr lang="en-US" altLang="en-US"/>
              <a:pPr/>
              <a:t>40</a:t>
            </a:fld>
            <a:endParaRPr lang="en-US" alt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xfrm>
            <a:off x="838200" y="4343400"/>
            <a:ext cx="5334000" cy="3733800"/>
          </a:xfrm>
        </p:spPr>
        <p:txBody>
          <a:bodyPr/>
          <a:lstStyle/>
          <a:p>
            <a:r>
              <a:rPr lang="en-US" altLang="en-US" i="1"/>
              <a:t>The instructor leads the participants through an exercise to practice brainstorming.</a:t>
            </a:r>
            <a:r>
              <a:rPr lang="en-US" altLang="en-US"/>
              <a:t>  </a:t>
            </a:r>
          </a:p>
          <a:p>
            <a:r>
              <a:rPr lang="en-US" altLang="en-US"/>
              <a:t>If there are more than six participants, break the class into small groups (groups of 4 to 5 participants is preferable.</a:t>
            </a:r>
          </a:p>
          <a:p>
            <a:r>
              <a:rPr lang="en-US" altLang="en-US"/>
              <a:t>How do we motivate our local Optimist Club Members is shown as an example question.  </a:t>
            </a:r>
            <a:r>
              <a:rPr lang="en-US" altLang="en-US" i="1"/>
              <a:t>Following are other brainstorming questions that may be used.  Please feel free to make up your own process questions!</a:t>
            </a:r>
            <a:endParaRPr lang="en-US" altLang="en-US"/>
          </a:p>
          <a:p>
            <a:r>
              <a:rPr lang="en-US" altLang="en-US"/>
              <a:t>-  Why do people join Optimist International?</a:t>
            </a:r>
          </a:p>
          <a:p>
            <a:r>
              <a:rPr lang="en-US" altLang="en-US"/>
              <a:t>-  What does Optimist International have to offer its members?</a:t>
            </a:r>
          </a:p>
          <a:p>
            <a:r>
              <a:rPr lang="en-US" altLang="en-US"/>
              <a:t>-  What are the causes of a car failing to start?</a:t>
            </a:r>
          </a:p>
          <a:p>
            <a:r>
              <a:rPr lang="en-US" altLang="en-US"/>
              <a:t>-  When shopping for a TV, what does one need to look for?</a:t>
            </a:r>
          </a:p>
          <a:p>
            <a:r>
              <a:rPr lang="en-US" altLang="en-US"/>
              <a:t>-  What are the uses of a paper clip?</a:t>
            </a:r>
          </a:p>
          <a:p>
            <a:endParaRPr lang="en-US" altLang="en-US"/>
          </a:p>
          <a:p>
            <a:r>
              <a:rPr lang="en-US" altLang="en-US"/>
              <a:t>Note:  Should the instructor be working alone, we encourage you to invite a friend, colleague or family member to join you in the practice exercise.  If that is not possible, try to unlock your mental blocks and let your thoughts flow.  Let’s see how imaginative you can be.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68D1C-06B1-4826-89DD-C32F59DB453F}" type="slidenum">
              <a:rPr lang="en-US" altLang="en-US"/>
              <a:pPr/>
              <a:t>41</a:t>
            </a:fld>
            <a:endParaRPr lang="en-US" alt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xfrm>
            <a:off x="914400" y="4343400"/>
            <a:ext cx="5029200" cy="2590800"/>
          </a:xfrm>
        </p:spPr>
        <p:txBody>
          <a:bodyPr/>
          <a:lstStyle/>
          <a:p>
            <a:r>
              <a:rPr lang="en-US" altLang="en-US"/>
              <a:t>The previous slide was a practice exercise. This and the next slide present additional information to teach the brainstorming technique and process.</a:t>
            </a:r>
          </a:p>
          <a:p>
            <a:r>
              <a:rPr lang="en-US" altLang="en-US"/>
              <a:t>GUIDELINES:</a:t>
            </a:r>
          </a:p>
          <a:p>
            <a:r>
              <a:rPr lang="en-US" altLang="en-US"/>
              <a:t>1.  Remember, there are no right or wrong answers.  Brainstorming is an exploration of thought and ideas.  It may be helpful for the instructor to periodically re-state the question to keep the process going.</a:t>
            </a:r>
          </a:p>
          <a:p>
            <a:endParaRPr lang="en-US" altLang="en-US"/>
          </a:p>
          <a:p>
            <a:r>
              <a:rPr lang="en-US" altLang="en-US"/>
              <a:t>2. Once all the ideas have been generated (it may take approximately 5 to 6 minutes), review ideas offered.  This is the time participants may ask questions of one another’s ideas to clarify their understanding.  i.e. “What did you mean by that?”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BEF39-CC5F-4B14-BB2A-0802488009AF}" type="slidenum">
              <a:rPr lang="en-US" altLang="en-US"/>
              <a:pPr/>
              <a:t>42</a:t>
            </a:fld>
            <a:endParaRPr lang="en-US" altLang="en-US"/>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3. Combine items that are similar and/or eliminate duplicates.</a:t>
            </a:r>
          </a:p>
          <a:p>
            <a:endParaRPr lang="en-US" altLang="en-US"/>
          </a:p>
          <a:p>
            <a:r>
              <a:rPr lang="en-US" altLang="en-US"/>
              <a:t>4. The brainstorming process is completed once the ideas have been offered, discussed and consolidated.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92A27-A9CE-4DDD-B790-10C0EC1BA9B4}" type="slidenum">
              <a:rPr lang="en-US" altLang="en-US"/>
              <a:pPr/>
              <a:t>43</a:t>
            </a:fld>
            <a:endParaRPr lang="en-US" altLang="en-US"/>
          </a:p>
        </p:txBody>
      </p:sp>
      <p:sp>
        <p:nvSpPr>
          <p:cNvPr id="147458" name="Rectangle 2"/>
          <p:cNvSpPr>
            <a:spLocks noChangeArrowheads="1" noTextEdit="1"/>
          </p:cNvSpPr>
          <p:nvPr>
            <p:ph type="sldImg"/>
          </p:nvPr>
        </p:nvSpPr>
        <p:spPr>
          <a:ln/>
        </p:spPr>
      </p:sp>
      <p:sp>
        <p:nvSpPr>
          <p:cNvPr id="147460" name="Rectangle 4"/>
          <p:cNvSpPr>
            <a:spLocks noGrp="1" noChangeArrowheads="1"/>
          </p:cNvSpPr>
          <p:nvPr>
            <p:ph type="body" idx="1"/>
          </p:nvPr>
        </p:nvSpPr>
        <p:spPr/>
        <p:txBody>
          <a:bodyPr/>
          <a:lstStyle/>
          <a:p>
            <a:r>
              <a:rPr lang="en-US" altLang="en-US"/>
              <a:t>Direct participants to page 12 of their workbook.</a:t>
            </a:r>
          </a:p>
          <a:p>
            <a:r>
              <a:rPr lang="en-US" altLang="en-US"/>
              <a:t>Review the purpose and definition with the participants.</a:t>
            </a:r>
          </a:p>
          <a:p>
            <a:endParaRPr lang="en-US" altLang="en-US"/>
          </a:p>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9C29E-583A-419B-8CA0-D6FBE0FF0D04}" type="slidenum">
              <a:rPr lang="en-US" altLang="en-US"/>
              <a:pPr/>
              <a:t>44</a:t>
            </a:fld>
            <a:endParaRPr lang="en-US" altLang="en-US"/>
          </a:p>
        </p:txBody>
      </p:sp>
      <p:sp>
        <p:nvSpPr>
          <p:cNvPr id="1597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7" name="Rectangle 3"/>
          <p:cNvSpPr>
            <a:spLocks noChangeArrowheads="1"/>
          </p:cNvSpPr>
          <p:nvPr>
            <p:ph type="body" idx="1"/>
          </p:nvPr>
        </p:nvSpPr>
        <p:spPr bwMode="auto">
          <a:xfrm>
            <a:off x="914400" y="4343400"/>
            <a:ext cx="5181600" cy="17526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Take the participants through an example of the multivoting process.</a:t>
            </a:r>
          </a:p>
          <a:p>
            <a:r>
              <a:rPr lang="en-US" altLang="en-US"/>
              <a:t>See pages 20-21 of Instructor’s Workbook.</a:t>
            </a:r>
          </a:p>
          <a:p>
            <a:endParaRPr lang="en-US" altLang="en-US"/>
          </a:p>
          <a:p>
            <a:r>
              <a:rPr lang="en-US" altLang="en-US"/>
              <a:t>Step1. You may use your list of brainstorming results.</a:t>
            </a:r>
          </a:p>
          <a:p>
            <a:endParaRPr lang="en-US" altLang="en-US"/>
          </a:p>
          <a:p>
            <a:r>
              <a:rPr lang="en-US" altLang="en-US"/>
              <a:t>Step 2.  However, it is important that the group agrees.</a:t>
            </a:r>
            <a:endParaRPr lang="en-US" altLang="en-US" i="1"/>
          </a:p>
          <a:p>
            <a:endParaRPr lang="en-US" altLang="en-US" i="1"/>
          </a:p>
          <a:p>
            <a:r>
              <a:rPr lang="en-US" altLang="en-US"/>
              <a:t>Step 3.  (No explanation needed.)</a:t>
            </a:r>
          </a:p>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81547-3A8E-42EC-8DDA-C21C6A93AF9C}" type="slidenum">
              <a:rPr lang="en-US" altLang="en-US"/>
              <a:pPr/>
              <a:t>45</a:t>
            </a:fld>
            <a:endParaRPr lang="en-US" altLang="en-US"/>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xfrm>
            <a:off x="914400" y="4343400"/>
            <a:ext cx="5181600" cy="3581400"/>
          </a:xfrm>
        </p:spPr>
        <p:txBody>
          <a:bodyPr/>
          <a:lstStyle/>
          <a:p>
            <a:r>
              <a:rPr lang="en-US" altLang="en-US"/>
              <a:t>4. Have the participants write down on a sheet of paper (or in the booklet) the numbers of the items they feel are the major cause of the problem.</a:t>
            </a:r>
          </a:p>
          <a:p>
            <a:r>
              <a:rPr lang="en-US" altLang="en-US"/>
              <a:t>Allow each participant a number of items equal to at least one-third of the total number of items on the list.  For example:  48 item list = 16 choices; 37 item list = 13 choices</a:t>
            </a:r>
          </a:p>
          <a:p>
            <a:endParaRPr lang="en-US" altLang="en-US"/>
          </a:p>
          <a:p>
            <a:r>
              <a:rPr lang="en-US" altLang="en-US"/>
              <a:t>5.  After all the participants have made their selections and recorded them on notepaper, you may have them share their votes.  </a:t>
            </a:r>
            <a:r>
              <a:rPr lang="en-US" altLang="en-US" i="1"/>
              <a:t>Call out the item numbers, members vote by a show of hands.</a:t>
            </a:r>
          </a:p>
          <a:p>
            <a:endParaRPr lang="en-US" altLang="en-US" i="1"/>
          </a:p>
          <a:p>
            <a:r>
              <a:rPr lang="en-US" altLang="en-US" i="1"/>
              <a:t>6.  </a:t>
            </a:r>
            <a:r>
              <a:rPr lang="en-US" altLang="en-US"/>
              <a:t>If you are working with a small group (5 or fewer) you may need to eliminate items with 1 or 2 votes.  </a:t>
            </a:r>
            <a:r>
              <a:rPr lang="en-US" altLang="en-US" i="1"/>
              <a:t>If you are working with a medium sized group (6-15), eliminate items with 3 or fewer votes.  If the group is large (more than 15 members), eliminate items with 4 votes or less.</a:t>
            </a:r>
          </a:p>
          <a:p>
            <a:endParaRPr lang="en-US" altLang="en-US" i="1"/>
          </a:p>
          <a:p>
            <a:r>
              <a:rPr lang="en-US" altLang="en-US" i="1"/>
              <a:t>7.  </a:t>
            </a:r>
            <a:r>
              <a:rPr lang="en-US" altLang="en-US"/>
              <a:t>Each participant has one vote.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CAD44-86E1-4D8B-A3F5-A386D9A13849}" type="slidenum">
              <a:rPr lang="en-US" altLang="en-US"/>
              <a:pPr/>
              <a:t>46</a:t>
            </a:fld>
            <a:endParaRPr lang="en-US" altLang="en-US"/>
          </a:p>
        </p:txBody>
      </p:sp>
      <p:sp>
        <p:nvSpPr>
          <p:cNvPr id="1576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700" name="Rectangle 4"/>
          <p:cNvSpPr>
            <a:spLocks noGrp="1" noChangeArrowheads="1"/>
          </p:cNvSpPr>
          <p:nvPr>
            <p:ph type="body" idx="1"/>
          </p:nvPr>
        </p:nvSpPr>
        <p:spPr/>
        <p:txBody>
          <a:bodyPr/>
          <a:lstStyle/>
          <a:p>
            <a:r>
              <a:rPr lang="en-US" altLang="en-US"/>
              <a:t>The instructor asks the participants to turn to page 13 in their workbook </a:t>
            </a:r>
            <a:r>
              <a:rPr lang="en-US" altLang="en-US" i="1"/>
              <a:t>(see pages 22-24 of Instructor’s Workbook).  </a:t>
            </a:r>
          </a:p>
          <a:p>
            <a:r>
              <a:rPr lang="en-US" altLang="en-US"/>
              <a:t>Review the definition and the purpose of mind mapping </a:t>
            </a:r>
            <a:r>
              <a:rPr lang="en-US" altLang="en-US" i="1"/>
              <a:t>(you can cover the slide with a piece of paper while you solicit ideas from the participants as you discuss the definition and purpose).</a:t>
            </a:r>
            <a:r>
              <a:rPr lang="en-US" altLang="en-US"/>
              <a:t>  </a:t>
            </a:r>
          </a:p>
          <a:p>
            <a:r>
              <a:rPr lang="en-US" altLang="en-US"/>
              <a:t>You may ask if any participants are familiar with this technique, if so, ask them to share their experience with mind mapping with the group.</a:t>
            </a:r>
          </a:p>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C4F84-8405-4C3C-BDA2-DE1C7A101A70}" type="slidenum">
              <a:rPr lang="en-US" altLang="en-US"/>
              <a:pPr/>
              <a:t>47</a:t>
            </a:fld>
            <a:endParaRPr lang="en-US" alt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a:xfrm>
            <a:off x="914400" y="4343400"/>
            <a:ext cx="5029200" cy="2057400"/>
          </a:xfrm>
        </p:spPr>
        <p:txBody>
          <a:bodyPr/>
          <a:lstStyle/>
          <a:p>
            <a:pPr marL="228600" indent="-228600"/>
            <a:r>
              <a:rPr lang="en-US" altLang="en-US"/>
              <a:t>Use these guidelines to assist the participants to learn how to use mind mapping.</a:t>
            </a:r>
          </a:p>
          <a:p>
            <a:pPr marL="228600" indent="-228600"/>
            <a:r>
              <a:rPr lang="en-US" altLang="en-US"/>
              <a:t>An example is on the next slide; the basics are illustrated on this slide.</a:t>
            </a:r>
          </a:p>
          <a:p>
            <a:pPr marL="228600" indent="-228600"/>
            <a:r>
              <a:rPr lang="en-US" altLang="en-US"/>
              <a:t>See pages 22-23 of Instructor’s Workbook.</a:t>
            </a:r>
          </a:p>
          <a:p>
            <a:pPr marL="228600" indent="-228600"/>
            <a:r>
              <a:rPr lang="en-US" altLang="en-US"/>
              <a:t>Initial Tumble of Ideas.</a:t>
            </a:r>
          </a:p>
          <a:p>
            <a:pPr marL="228600" indent="-228600"/>
            <a:r>
              <a:rPr lang="en-US" altLang="en-US"/>
              <a:t>1.  Start with an over-sized blank sheet of paper. (a flipchart is ideal)</a:t>
            </a:r>
          </a:p>
          <a:p>
            <a:pPr marL="228600" indent="-228600"/>
            <a:r>
              <a:rPr lang="en-US" altLang="en-US"/>
              <a:t>2.  Select a single word, phrase or problem statement (focal point) that will serve as a focus for the discussion.</a:t>
            </a:r>
          </a:p>
          <a:p>
            <a:pPr marL="228600" indent="-228600">
              <a:buFontTx/>
              <a:buAutoNum type="arabicPeriod" startAt="3"/>
            </a:pPr>
            <a:r>
              <a:rPr lang="en-US" altLang="en-US"/>
              <a:t>Print it in the middle of the paper.  Enclose it in a box or oval.</a:t>
            </a:r>
            <a:br>
              <a:rPr lang="en-US" altLang="en-US"/>
            </a:br>
            <a:r>
              <a:rPr lang="en-US" altLang="en-US"/>
              <a:t>(Be sure the group agrees!) </a:t>
            </a:r>
          </a:p>
          <a:p>
            <a:pPr marL="228600" indent="-228600"/>
            <a:r>
              <a:rPr lang="en-US" altLang="en-US"/>
              <a:t>4. Let a word pop out of your mind.  Print it anywhere on the paper.</a:t>
            </a:r>
          </a:p>
          <a:p>
            <a:pPr marL="228600" indent="-228600"/>
            <a:r>
              <a:rPr lang="en-US" altLang="en-US"/>
              <a:t>Underline it and connect the line with the problem statement (or key phrase or word) you are working.  </a:t>
            </a:r>
            <a:r>
              <a:rPr lang="en-US" altLang="en-US" i="1"/>
              <a:t>See example next chart</a:t>
            </a:r>
          </a:p>
          <a:p>
            <a:pPr marL="228600" indent="-228600"/>
            <a:r>
              <a:rPr lang="en-US" altLang="en-US"/>
              <a:t>5.  Record the next idea and connect it to either the original focus point or the prior thought.</a:t>
            </a:r>
          </a:p>
          <a:p>
            <a:pPr marL="228600" indent="-228600"/>
            <a:r>
              <a:rPr lang="en-US" altLang="en-US"/>
              <a:t>6.  Continue printing and connecting words as they come into your mind.  Don’t be afraid to think freely!!</a:t>
            </a:r>
          </a:p>
          <a:p>
            <a:pPr marL="228600" indent="-228600"/>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3D78E-B5EA-4C2C-8D65-2594DCE7E985}" type="slidenum">
              <a:rPr lang="en-US" altLang="en-US"/>
              <a:pPr/>
              <a:t>48</a:t>
            </a:fld>
            <a:endParaRPr lang="en-US" altLang="en-US"/>
          </a:p>
        </p:txBody>
      </p:sp>
      <p:sp>
        <p:nvSpPr>
          <p:cNvPr id="1617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5" name="Rectangle 3"/>
          <p:cNvSpPr>
            <a:spLocks noChangeArrowheads="1"/>
          </p:cNvSpPr>
          <p:nvPr>
            <p:ph type="body" idx="1"/>
          </p:nvPr>
        </p:nvSpPr>
        <p:spPr bwMode="auto">
          <a:xfrm>
            <a:off x="914400" y="4343400"/>
            <a:ext cx="5029200" cy="20574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Refer participants to page 14 in their workbook to see a diagram of a mind map.</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F2E126-799A-413B-8289-7ED39A4748BA}" type="slidenum">
              <a:rPr lang="en-US" altLang="en-US"/>
              <a:pPr/>
              <a:t>49</a:t>
            </a:fld>
            <a:endParaRPr lang="en-US" altLang="en-US"/>
          </a:p>
        </p:txBody>
      </p:sp>
      <p:sp>
        <p:nvSpPr>
          <p:cNvPr id="1638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2571D-303F-468F-BA55-C02BAC40FEB0}" type="slidenum">
              <a:rPr lang="en-US" altLang="en-US"/>
              <a:pPr/>
              <a:t>5</a:t>
            </a:fld>
            <a:endParaRPr lang="en-US" alt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xfrm>
            <a:off x="914400" y="4343400"/>
            <a:ext cx="5029200" cy="2057400"/>
          </a:xfrm>
        </p:spPr>
        <p:txBody>
          <a:bodyPr/>
          <a:lstStyle/>
          <a:p>
            <a:r>
              <a:rPr lang="en-US" altLang="en-US"/>
              <a:t>The instructor reviews the remainder of the training outline.</a:t>
            </a:r>
          </a:p>
          <a:p>
            <a:r>
              <a:rPr lang="en-US" altLang="en-US"/>
              <a:t>Again, stress the practical aspects of what they will be learning.</a:t>
            </a:r>
          </a:p>
          <a:p>
            <a:r>
              <a:rPr lang="en-US" altLang="en-US"/>
              <a:t>Invite participants to take notes in their workbook.</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4DCE4-B2A9-4D6D-A0B5-7C0A862A8EAA}" type="slidenum">
              <a:rPr lang="en-US" altLang="en-US"/>
              <a:pPr/>
              <a:t>50</a:t>
            </a:fld>
            <a:endParaRPr lang="en-US" altLang="en-US"/>
          </a:p>
        </p:txBody>
      </p:sp>
      <p:sp>
        <p:nvSpPr>
          <p:cNvPr id="1658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891" name="Rectangle 3"/>
          <p:cNvSpPr>
            <a:spLocks noChangeArrowheads="1"/>
          </p:cNvSpPr>
          <p:nvPr>
            <p:ph type="body" idx="1"/>
          </p:nvPr>
        </p:nvSpPr>
        <p:spPr bwMode="auto">
          <a:xfrm>
            <a:off x="914400" y="4343400"/>
            <a:ext cx="5029200" cy="2209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r>
              <a:rPr lang="en-US" altLang="en-US"/>
              <a:t>Look for clusters of similar thoughts that are associated with the main focus point (key phrase or word).  Draw over each of these words with a highlighter pen.  Use a different color highlighter with each cluster of words.</a:t>
            </a:r>
          </a:p>
          <a:p>
            <a:pPr marL="228600" indent="-228600">
              <a:buFontTx/>
              <a:buChar char="•"/>
            </a:pPr>
            <a:r>
              <a:rPr lang="en-US" altLang="en-US"/>
              <a:t>Seeing the ways in which ideas relate to one another gives people a better understanding of the focus issue.</a:t>
            </a:r>
          </a:p>
          <a:p>
            <a:pPr marL="228600" indent="-228600">
              <a:buFontTx/>
              <a:buChar char="•"/>
            </a:pPr>
            <a:r>
              <a:rPr lang="en-US" altLang="en-US"/>
              <a:t>It is now possible to see the various causes of a problem.  You may identify the most important causes and then brainstorm solutions.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8365D-D437-4D36-BB08-C13FA03FF5FF}" type="slidenum">
              <a:rPr lang="en-US" altLang="en-US"/>
              <a:pPr/>
              <a:t>51</a:t>
            </a:fld>
            <a:endParaRPr lang="en-US" altLang="en-US"/>
          </a:p>
        </p:txBody>
      </p:sp>
      <p:sp>
        <p:nvSpPr>
          <p:cNvPr id="1679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7939" name="Rectangle 3"/>
          <p:cNvSpPr>
            <a:spLocks noChangeArrowheads="1"/>
          </p:cNvSpPr>
          <p:nvPr>
            <p:ph type="body" idx="1"/>
          </p:nvPr>
        </p:nvSpPr>
        <p:spPr bwMode="auto">
          <a:xfrm>
            <a:off x="838200" y="4343400"/>
            <a:ext cx="5029200" cy="36576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Refer participants to page 16 of their workbook (page 25 of Instructor’s Workbook).</a:t>
            </a:r>
          </a:p>
          <a:p>
            <a:r>
              <a:rPr lang="en-US" altLang="en-US"/>
              <a:t>The instructor starts by asking the participants to list what they see as the three greatest problem/opportunities that their club is currently facing?  </a:t>
            </a:r>
          </a:p>
          <a:p>
            <a:r>
              <a:rPr lang="en-US" altLang="en-US"/>
              <a:t> i.e. </a:t>
            </a:r>
            <a:r>
              <a:rPr lang="en-US" altLang="en-US" b="1"/>
              <a:t>“How do you motivate your club members?”</a:t>
            </a:r>
            <a:endParaRPr lang="en-US" altLang="en-US"/>
          </a:p>
          <a:p>
            <a:r>
              <a:rPr lang="en-US" altLang="en-US"/>
              <a:t>The instructor then leads participants in answering this question by utilizing the previously discussed problem solving tools.</a:t>
            </a:r>
          </a:p>
          <a:p>
            <a:pPr>
              <a:buFontTx/>
              <a:buChar char="•"/>
            </a:pPr>
            <a:r>
              <a:rPr lang="en-US" altLang="en-US" b="1"/>
              <a:t>First –</a:t>
            </a:r>
            <a:r>
              <a:rPr lang="en-US" altLang="en-US"/>
              <a:t> the instructor may start with brainstorming to have participants come up with and prioritize the important issues with which the club is dealing.</a:t>
            </a:r>
          </a:p>
          <a:p>
            <a:pPr>
              <a:buFontTx/>
              <a:buChar char="•"/>
            </a:pPr>
            <a:r>
              <a:rPr lang="en-US" altLang="en-US" b="1"/>
              <a:t>Second – </a:t>
            </a:r>
            <a:r>
              <a:rPr lang="en-US" altLang="en-US"/>
              <a:t>the instructor may use mindmapping to help participants visually illustrate the possible and probable solutions.</a:t>
            </a:r>
          </a:p>
          <a:p>
            <a:pPr>
              <a:buFontTx/>
              <a:buChar char="•"/>
            </a:pPr>
            <a:r>
              <a:rPr lang="en-US" altLang="en-US" b="1"/>
              <a:t>Third -</a:t>
            </a:r>
            <a:r>
              <a:rPr lang="en-US" altLang="en-US"/>
              <a:t>  the instructor may use multivoting to assist participants in selecting a specific solution and course of action to follow.</a:t>
            </a:r>
          </a:p>
          <a:p>
            <a:r>
              <a:rPr lang="en-US" altLang="en-US" b="1"/>
              <a:t>NOTE:</a:t>
            </a:r>
            <a:r>
              <a:rPr lang="en-US" altLang="en-US"/>
              <a:t>  These three tools may be used interchangeably to illustrate the causes and generate possible solutions.</a:t>
            </a:r>
          </a:p>
          <a:p>
            <a:endParaRPr lang="en-US" altLang="en-US"/>
          </a:p>
          <a:p>
            <a:r>
              <a:rPr lang="en-US" altLang="en-US"/>
              <a:t>THIS COMPLETES THE WORKSHOP. Don’t forget to have participants complete the evaluation form on the last page of their workbook and forward to Optimist International.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C8C92-72C6-4917-A54D-EAB3BEF2A6DF}" type="slidenum">
              <a:rPr lang="en-US" altLang="en-US"/>
              <a:pPr/>
              <a:t>6</a:t>
            </a:fld>
            <a:endParaRPr lang="en-US" altLang="en-US"/>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The instructor asks the participants this question to engage them in the discussion.  She/he may record the participant’s comments on flipchart or make mental note of them.</a:t>
            </a:r>
          </a:p>
          <a:p>
            <a:r>
              <a:rPr lang="en-US" altLang="en-US"/>
              <a:t>After the discussion, go to the next slide.</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82955-AF4D-4A98-851C-BB8D7968F9AD}" type="slidenum">
              <a:rPr lang="en-US" altLang="en-US"/>
              <a:pPr/>
              <a:t>7</a:t>
            </a:fld>
            <a:endParaRPr lang="en-US" altLang="en-US"/>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1981200"/>
          </a:xfrm>
        </p:spPr>
        <p:txBody>
          <a:bodyPr/>
          <a:lstStyle/>
          <a:p>
            <a:r>
              <a:rPr lang="en-US" altLang="en-US"/>
              <a:t>Refer participants to page 2 of their workbook (page 4 of the Instructor’s Workbook) for additional thoughts, which are covered in the workbooks</a:t>
            </a:r>
          </a:p>
          <a:p>
            <a:r>
              <a:rPr lang="en-US" altLang="en-US"/>
              <a:t>.</a:t>
            </a:r>
          </a:p>
          <a:p>
            <a:pPr>
              <a:buFontTx/>
              <a:buChar char="•"/>
            </a:pPr>
            <a:r>
              <a:rPr lang="en-US" altLang="en-US"/>
              <a:t>The creative person wants to know about all kinds of things.  Because he/she never knows when these ideas might come together to form new ideas.</a:t>
            </a:r>
          </a:p>
          <a:p>
            <a:pPr lvl="1">
              <a:buFontTx/>
              <a:buChar char="•"/>
            </a:pPr>
            <a:endParaRPr lang="en-US" altLang="en-US"/>
          </a:p>
          <a:p>
            <a:pPr>
              <a:buFontTx/>
              <a:buChar char="•"/>
            </a:pPr>
            <a:r>
              <a:rPr lang="en-US" altLang="en-US"/>
              <a:t>Knowledge is the stuff from which new ideas are made.  Yet, knowledge alone won’t make a creative person or solve a problem.  The real key to creative problem solving is what you do with the knowledge.</a:t>
            </a:r>
          </a:p>
          <a:p>
            <a:pPr>
              <a:buFontTx/>
              <a:buChar char="•"/>
            </a:pPr>
            <a:endParaRPr lang="en-US" altLang="en-US"/>
          </a:p>
          <a:p>
            <a:pPr>
              <a:buFontTx/>
              <a:buChar char="•"/>
            </a:pPr>
            <a:r>
              <a:rPr lang="en-US" altLang="en-US"/>
              <a:t>Creative problem solving requires an attitude that allows you to search for new ideas and use your knowledge and experience.</a:t>
            </a:r>
          </a:p>
          <a:p>
            <a:pPr>
              <a:buFontTx/>
              <a:buChar char="•"/>
            </a:pPr>
            <a:endParaRPr lang="en-US" altLang="en-US"/>
          </a:p>
          <a:p>
            <a:pPr>
              <a:buFontTx/>
              <a:buChar char="•"/>
            </a:pPr>
            <a:r>
              <a:rPr lang="en-US" altLang="en-US"/>
              <a:t>By changing one’s perspective and playing with our knowledge, one can make the ordinary extraordinary and the usual commonplace.</a:t>
            </a:r>
          </a:p>
          <a:p>
            <a:endParaRPr lang="en-US" altLang="en-US"/>
          </a:p>
          <a:p>
            <a:r>
              <a:rPr lang="en-US" altLang="en-US"/>
              <a:t>Also,  One may use seemingly crazy, foolish and impractical ideas as bridges to practical ideas.  One might “break the rules”, so to speak, and search for ideas in unusual places.</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E9EB880-BE7B-46CE-BAA6-9E76C0B333D0}" type="slidenum">
              <a:rPr lang="en-US" altLang="en-US"/>
              <a:pPr/>
              <a:t>8</a:t>
            </a:fld>
            <a:endParaRPr lang="en-US" altLang="en-US"/>
          </a:p>
        </p:txBody>
      </p:sp>
      <p:sp>
        <p:nvSpPr>
          <p:cNvPr id="55298" name="Rectangle 2"/>
          <p:cNvSpPr>
            <a:spLocks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91C67-44AB-43D7-9661-36A321A70CC4}" type="slidenum">
              <a:rPr lang="en-US" altLang="en-US"/>
              <a:pPr/>
              <a:t>9</a:t>
            </a:fld>
            <a:endParaRPr lang="en-US" altLang="en-US"/>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a:t>Conclude the discussion with this definition. While there may be other valid definitions, this provides a good transition to the remainder of the workshop.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685800"/>
            <a:ext cx="6324600" cy="1143000"/>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pPr lvl="0"/>
            <a:r>
              <a:rPr lang="en-US" altLang="en-US" noProof="0" smtClean="0"/>
              <a:t>Click to edit Master subtitle style</a:t>
            </a:r>
          </a:p>
        </p:txBody>
      </p:sp>
      <p:sp>
        <p:nvSpPr>
          <p:cNvPr id="4100"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ltLang="en-US"/>
          </a:p>
        </p:txBody>
      </p:sp>
      <p:sp>
        <p:nvSpPr>
          <p:cNvPr id="4101"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r>
              <a:rPr lang="en-US" altLang="en-US"/>
              <a:t>Optimist International</a:t>
            </a:r>
          </a:p>
        </p:txBody>
      </p:sp>
      <p:sp>
        <p:nvSpPr>
          <p:cNvPr id="4102"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DDDEEDF0-18BB-4873-8047-97E745A227B2}" type="slidenum">
              <a:rPr lang="en-US" altLang="en-US"/>
              <a:pPr/>
              <a:t>‹#›</a:t>
            </a:fld>
            <a:endParaRPr lang="en-US" altLang="en-US"/>
          </a:p>
        </p:txBody>
      </p:sp>
      <p:pic>
        <p:nvPicPr>
          <p:cNvPr id="4103" name="Picture 7" descr="A:\paint.GIF"/>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D:\OI Logos\smilelogo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447800"/>
            <a:ext cx="1219200" cy="995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Optimist International</a:t>
            </a:r>
          </a:p>
        </p:txBody>
      </p:sp>
      <p:sp>
        <p:nvSpPr>
          <p:cNvPr id="6" name="Slide Number Placeholder 5"/>
          <p:cNvSpPr>
            <a:spLocks noGrp="1"/>
          </p:cNvSpPr>
          <p:nvPr>
            <p:ph type="sldNum" sz="quarter" idx="12"/>
          </p:nvPr>
        </p:nvSpPr>
        <p:spPr/>
        <p:txBody>
          <a:bodyPr/>
          <a:lstStyle>
            <a:lvl1pPr>
              <a:defRPr/>
            </a:lvl1pPr>
          </a:lstStyle>
          <a:p>
            <a:fld id="{BAB70A08-10EA-4D73-B07D-C0D063B53F3E}" type="slidenum">
              <a:rPr lang="en-US" altLang="en-US"/>
              <a:pPr/>
              <a:t>‹#›</a:t>
            </a:fld>
            <a:endParaRPr lang="en-US" altLang="en-US"/>
          </a:p>
        </p:txBody>
      </p:sp>
    </p:spTree>
    <p:extLst>
      <p:ext uri="{BB962C8B-B14F-4D97-AF65-F5344CB8AC3E}">
        <p14:creationId xmlns:p14="http://schemas.microsoft.com/office/powerpoint/2010/main" val="293072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Optimist International</a:t>
            </a:r>
          </a:p>
        </p:txBody>
      </p:sp>
      <p:sp>
        <p:nvSpPr>
          <p:cNvPr id="6" name="Slide Number Placeholder 5"/>
          <p:cNvSpPr>
            <a:spLocks noGrp="1"/>
          </p:cNvSpPr>
          <p:nvPr>
            <p:ph type="sldNum" sz="quarter" idx="12"/>
          </p:nvPr>
        </p:nvSpPr>
        <p:spPr/>
        <p:txBody>
          <a:bodyPr/>
          <a:lstStyle>
            <a:lvl1pPr>
              <a:defRPr/>
            </a:lvl1pPr>
          </a:lstStyle>
          <a:p>
            <a:fld id="{31E8A89E-7E69-4E78-A9AA-804F5D5288B7}" type="slidenum">
              <a:rPr lang="en-US" altLang="en-US"/>
              <a:pPr/>
              <a:t>‹#›</a:t>
            </a:fld>
            <a:endParaRPr lang="en-US" altLang="en-US"/>
          </a:p>
        </p:txBody>
      </p:sp>
    </p:spTree>
    <p:extLst>
      <p:ext uri="{BB962C8B-B14F-4D97-AF65-F5344CB8AC3E}">
        <p14:creationId xmlns:p14="http://schemas.microsoft.com/office/powerpoint/2010/main" val="2499317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213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885950"/>
            <a:ext cx="4013200" cy="4171950"/>
          </a:xfrm>
        </p:spPr>
        <p:txBody>
          <a:bodyPr/>
          <a:lstStyle/>
          <a:p>
            <a:endParaRPr lang="en-GB"/>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31800" y="62293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r>
              <a:rPr lang="en-US" altLang="en-US"/>
              <a:t>Optimist International</a:t>
            </a:r>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AB5F1B15-A15C-4DC2-A952-E556A835E556}" type="slidenum">
              <a:rPr lang="en-US" altLang="en-US"/>
              <a:pPr/>
              <a:t>‹#›</a:t>
            </a:fld>
            <a:endParaRPr lang="en-US" altLang="en-US"/>
          </a:p>
        </p:txBody>
      </p:sp>
    </p:spTree>
    <p:extLst>
      <p:ext uri="{BB962C8B-B14F-4D97-AF65-F5344CB8AC3E}">
        <p14:creationId xmlns:p14="http://schemas.microsoft.com/office/powerpoint/2010/main" val="265554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Optimist International</a:t>
            </a:r>
          </a:p>
        </p:txBody>
      </p:sp>
      <p:sp>
        <p:nvSpPr>
          <p:cNvPr id="6" name="Slide Number Placeholder 5"/>
          <p:cNvSpPr>
            <a:spLocks noGrp="1"/>
          </p:cNvSpPr>
          <p:nvPr>
            <p:ph type="sldNum" sz="quarter" idx="12"/>
          </p:nvPr>
        </p:nvSpPr>
        <p:spPr/>
        <p:txBody>
          <a:bodyPr/>
          <a:lstStyle>
            <a:lvl1pPr>
              <a:defRPr/>
            </a:lvl1pPr>
          </a:lstStyle>
          <a:p>
            <a:fld id="{E4A6E70D-F3DC-43F3-9075-9ACFF7CAD9C9}" type="slidenum">
              <a:rPr lang="en-US" altLang="en-US"/>
              <a:pPr/>
              <a:t>‹#›</a:t>
            </a:fld>
            <a:endParaRPr lang="en-US" altLang="en-US"/>
          </a:p>
        </p:txBody>
      </p:sp>
    </p:spTree>
    <p:extLst>
      <p:ext uri="{BB962C8B-B14F-4D97-AF65-F5344CB8AC3E}">
        <p14:creationId xmlns:p14="http://schemas.microsoft.com/office/powerpoint/2010/main" val="33885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Optimist International</a:t>
            </a:r>
          </a:p>
        </p:txBody>
      </p:sp>
      <p:sp>
        <p:nvSpPr>
          <p:cNvPr id="6" name="Slide Number Placeholder 5"/>
          <p:cNvSpPr>
            <a:spLocks noGrp="1"/>
          </p:cNvSpPr>
          <p:nvPr>
            <p:ph type="sldNum" sz="quarter" idx="12"/>
          </p:nvPr>
        </p:nvSpPr>
        <p:spPr/>
        <p:txBody>
          <a:bodyPr/>
          <a:lstStyle>
            <a:lvl1pPr>
              <a:defRPr/>
            </a:lvl1pPr>
          </a:lstStyle>
          <a:p>
            <a:fld id="{CBE42715-BD87-4C91-AAEC-5DE68F7FC453}" type="slidenum">
              <a:rPr lang="en-US" altLang="en-US"/>
              <a:pPr/>
              <a:t>‹#›</a:t>
            </a:fld>
            <a:endParaRPr lang="en-US" altLang="en-US"/>
          </a:p>
        </p:txBody>
      </p:sp>
    </p:spTree>
    <p:extLst>
      <p:ext uri="{BB962C8B-B14F-4D97-AF65-F5344CB8AC3E}">
        <p14:creationId xmlns:p14="http://schemas.microsoft.com/office/powerpoint/2010/main" val="18708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Optimist International</a:t>
            </a:r>
          </a:p>
        </p:txBody>
      </p:sp>
      <p:sp>
        <p:nvSpPr>
          <p:cNvPr id="7" name="Slide Number Placeholder 6"/>
          <p:cNvSpPr>
            <a:spLocks noGrp="1"/>
          </p:cNvSpPr>
          <p:nvPr>
            <p:ph type="sldNum" sz="quarter" idx="12"/>
          </p:nvPr>
        </p:nvSpPr>
        <p:spPr/>
        <p:txBody>
          <a:bodyPr/>
          <a:lstStyle>
            <a:lvl1pPr>
              <a:defRPr/>
            </a:lvl1pPr>
          </a:lstStyle>
          <a:p>
            <a:fld id="{FC68BA85-B74C-4117-82DD-768B18DF1C9F}" type="slidenum">
              <a:rPr lang="en-US" altLang="en-US"/>
              <a:pPr/>
              <a:t>‹#›</a:t>
            </a:fld>
            <a:endParaRPr lang="en-US" altLang="en-US"/>
          </a:p>
        </p:txBody>
      </p:sp>
    </p:spTree>
    <p:extLst>
      <p:ext uri="{BB962C8B-B14F-4D97-AF65-F5344CB8AC3E}">
        <p14:creationId xmlns:p14="http://schemas.microsoft.com/office/powerpoint/2010/main" val="94135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Optimist International</a:t>
            </a:r>
          </a:p>
        </p:txBody>
      </p:sp>
      <p:sp>
        <p:nvSpPr>
          <p:cNvPr id="9" name="Slide Number Placeholder 8"/>
          <p:cNvSpPr>
            <a:spLocks noGrp="1"/>
          </p:cNvSpPr>
          <p:nvPr>
            <p:ph type="sldNum" sz="quarter" idx="12"/>
          </p:nvPr>
        </p:nvSpPr>
        <p:spPr/>
        <p:txBody>
          <a:bodyPr/>
          <a:lstStyle>
            <a:lvl1pPr>
              <a:defRPr/>
            </a:lvl1pPr>
          </a:lstStyle>
          <a:p>
            <a:fld id="{F07644D5-DFC5-4442-B799-791962B0D299}" type="slidenum">
              <a:rPr lang="en-US" altLang="en-US"/>
              <a:pPr/>
              <a:t>‹#›</a:t>
            </a:fld>
            <a:endParaRPr lang="en-US" altLang="en-US"/>
          </a:p>
        </p:txBody>
      </p:sp>
    </p:spTree>
    <p:extLst>
      <p:ext uri="{BB962C8B-B14F-4D97-AF65-F5344CB8AC3E}">
        <p14:creationId xmlns:p14="http://schemas.microsoft.com/office/powerpoint/2010/main" val="105320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Optimist International</a:t>
            </a:r>
          </a:p>
        </p:txBody>
      </p:sp>
      <p:sp>
        <p:nvSpPr>
          <p:cNvPr id="5" name="Slide Number Placeholder 4"/>
          <p:cNvSpPr>
            <a:spLocks noGrp="1"/>
          </p:cNvSpPr>
          <p:nvPr>
            <p:ph type="sldNum" sz="quarter" idx="12"/>
          </p:nvPr>
        </p:nvSpPr>
        <p:spPr/>
        <p:txBody>
          <a:bodyPr/>
          <a:lstStyle>
            <a:lvl1pPr>
              <a:defRPr/>
            </a:lvl1pPr>
          </a:lstStyle>
          <a:p>
            <a:fld id="{6994EA91-4142-4FA6-B091-A2E9B92B1DAD}" type="slidenum">
              <a:rPr lang="en-US" altLang="en-US"/>
              <a:pPr/>
              <a:t>‹#›</a:t>
            </a:fld>
            <a:endParaRPr lang="en-US" altLang="en-US"/>
          </a:p>
        </p:txBody>
      </p:sp>
    </p:spTree>
    <p:extLst>
      <p:ext uri="{BB962C8B-B14F-4D97-AF65-F5344CB8AC3E}">
        <p14:creationId xmlns:p14="http://schemas.microsoft.com/office/powerpoint/2010/main" val="34492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Optimist International</a:t>
            </a:r>
          </a:p>
        </p:txBody>
      </p:sp>
      <p:sp>
        <p:nvSpPr>
          <p:cNvPr id="4" name="Slide Number Placeholder 3"/>
          <p:cNvSpPr>
            <a:spLocks noGrp="1"/>
          </p:cNvSpPr>
          <p:nvPr>
            <p:ph type="sldNum" sz="quarter" idx="12"/>
          </p:nvPr>
        </p:nvSpPr>
        <p:spPr/>
        <p:txBody>
          <a:bodyPr/>
          <a:lstStyle>
            <a:lvl1pPr>
              <a:defRPr/>
            </a:lvl1pPr>
          </a:lstStyle>
          <a:p>
            <a:fld id="{F6295B6F-D23F-4BEC-9A92-21BE2FB3EFF7}" type="slidenum">
              <a:rPr lang="en-US" altLang="en-US"/>
              <a:pPr/>
              <a:t>‹#›</a:t>
            </a:fld>
            <a:endParaRPr lang="en-US" altLang="en-US"/>
          </a:p>
        </p:txBody>
      </p:sp>
    </p:spTree>
    <p:extLst>
      <p:ext uri="{BB962C8B-B14F-4D97-AF65-F5344CB8AC3E}">
        <p14:creationId xmlns:p14="http://schemas.microsoft.com/office/powerpoint/2010/main" val="297887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Optimist International</a:t>
            </a:r>
          </a:p>
        </p:txBody>
      </p:sp>
      <p:sp>
        <p:nvSpPr>
          <p:cNvPr id="7" name="Slide Number Placeholder 6"/>
          <p:cNvSpPr>
            <a:spLocks noGrp="1"/>
          </p:cNvSpPr>
          <p:nvPr>
            <p:ph type="sldNum" sz="quarter" idx="12"/>
          </p:nvPr>
        </p:nvSpPr>
        <p:spPr/>
        <p:txBody>
          <a:bodyPr/>
          <a:lstStyle>
            <a:lvl1pPr>
              <a:defRPr/>
            </a:lvl1pPr>
          </a:lstStyle>
          <a:p>
            <a:fld id="{6D3885FE-ED51-4069-8834-BE2538F62F10}" type="slidenum">
              <a:rPr lang="en-US" altLang="en-US"/>
              <a:pPr/>
              <a:t>‹#›</a:t>
            </a:fld>
            <a:endParaRPr lang="en-US" altLang="en-US"/>
          </a:p>
        </p:txBody>
      </p:sp>
    </p:spTree>
    <p:extLst>
      <p:ext uri="{BB962C8B-B14F-4D97-AF65-F5344CB8AC3E}">
        <p14:creationId xmlns:p14="http://schemas.microsoft.com/office/powerpoint/2010/main" val="70532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Optimist International</a:t>
            </a:r>
          </a:p>
        </p:txBody>
      </p:sp>
      <p:sp>
        <p:nvSpPr>
          <p:cNvPr id="7" name="Slide Number Placeholder 6"/>
          <p:cNvSpPr>
            <a:spLocks noGrp="1"/>
          </p:cNvSpPr>
          <p:nvPr>
            <p:ph type="sldNum" sz="quarter" idx="12"/>
          </p:nvPr>
        </p:nvSpPr>
        <p:spPr/>
        <p:txBody>
          <a:bodyPr/>
          <a:lstStyle>
            <a:lvl1pPr>
              <a:defRPr/>
            </a:lvl1pPr>
          </a:lstStyle>
          <a:p>
            <a:fld id="{5D2A1215-3020-4A9B-BE28-02C6DBE176B3}" type="slidenum">
              <a:rPr lang="en-US" altLang="en-US"/>
              <a:pPr/>
              <a:t>‹#›</a:t>
            </a:fld>
            <a:endParaRPr lang="en-US" altLang="en-US"/>
          </a:p>
        </p:txBody>
      </p:sp>
    </p:spTree>
    <p:extLst>
      <p:ext uri="{BB962C8B-B14F-4D97-AF65-F5344CB8AC3E}">
        <p14:creationId xmlns:p14="http://schemas.microsoft.com/office/powerpoint/2010/main" val="408875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06400" y="228600"/>
            <a:ext cx="7213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mn-lt"/>
              </a:defRPr>
            </a:lvl1pPr>
          </a:lstStyle>
          <a:p>
            <a:endParaRPr lang="en-US" altLang="en-US"/>
          </a:p>
        </p:txBody>
      </p:sp>
      <p:sp>
        <p:nvSpPr>
          <p:cNvPr id="3077"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mn-lt"/>
              </a:defRPr>
            </a:lvl1pPr>
          </a:lstStyle>
          <a:p>
            <a:r>
              <a:rPr lang="en-US" altLang="en-US"/>
              <a:t>Optimist International</a:t>
            </a:r>
          </a:p>
        </p:txBody>
      </p:sp>
      <p:sp>
        <p:nvSpPr>
          <p:cNvPr id="3078"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mn-lt"/>
              </a:defRPr>
            </a:lvl1pPr>
          </a:lstStyle>
          <a:p>
            <a:fld id="{B567845A-F648-43A4-AB98-458D7663BBB3}" type="slidenum">
              <a:rPr lang="en-US" altLang="en-US"/>
              <a:pPr/>
              <a:t>‹#›</a:t>
            </a:fld>
            <a:endParaRPr lang="en-US" altLang="en-US"/>
          </a:p>
        </p:txBody>
      </p:sp>
      <p:grpSp>
        <p:nvGrpSpPr>
          <p:cNvPr id="3081" name="Group 9"/>
          <p:cNvGrpSpPr>
            <a:grpSpLocks/>
          </p:cNvGrpSpPr>
          <p:nvPr userDrawn="1"/>
        </p:nvGrpSpPr>
        <p:grpSpPr bwMode="auto">
          <a:xfrm>
            <a:off x="914400" y="1035050"/>
            <a:ext cx="8229600" cy="793750"/>
            <a:chOff x="576" y="672"/>
            <a:chExt cx="5184" cy="500"/>
          </a:xfrm>
        </p:grpSpPr>
        <p:pic>
          <p:nvPicPr>
            <p:cNvPr id="3079" name="Picture 7" descr="A:\paint.GIF"/>
            <p:cNvPicPr>
              <a:picLocks noChangeAspect="1" noChangeArrowheads="1"/>
            </p:cNvPicPr>
            <p:nvPr/>
          </p:nvPicPr>
          <p:blipFill>
            <a:blip r:embed="rId1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6" y="828"/>
              <a:ext cx="5184" cy="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D:\OI Logos\smilelogo2[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48" y="672"/>
              <a:ext cx="612" cy="500"/>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kumimoji="1" sz="3600" b="1">
          <a:solidFill>
            <a:schemeClr val="tx2"/>
          </a:solidFill>
          <a:latin typeface="+mj-lt"/>
          <a:ea typeface="+mj-ea"/>
          <a:cs typeface="+mj-cs"/>
        </a:defRPr>
      </a:lvl1pPr>
      <a:lvl2pPr algn="ctr" rtl="0" eaLnBrk="0" fontAlgn="base" hangingPunct="0">
        <a:spcBef>
          <a:spcPct val="0"/>
        </a:spcBef>
        <a:spcAft>
          <a:spcPct val="0"/>
        </a:spcAft>
        <a:defRPr kumimoji="1" sz="3600" b="1">
          <a:solidFill>
            <a:schemeClr val="tx2"/>
          </a:solidFill>
          <a:latin typeface="Arial" charset="0"/>
        </a:defRPr>
      </a:lvl2pPr>
      <a:lvl3pPr algn="ctr" rtl="0" eaLnBrk="0" fontAlgn="base" hangingPunct="0">
        <a:spcBef>
          <a:spcPct val="0"/>
        </a:spcBef>
        <a:spcAft>
          <a:spcPct val="0"/>
        </a:spcAft>
        <a:defRPr kumimoji="1" sz="3600" b="1">
          <a:solidFill>
            <a:schemeClr val="tx2"/>
          </a:solidFill>
          <a:latin typeface="Arial" charset="0"/>
        </a:defRPr>
      </a:lvl3pPr>
      <a:lvl4pPr algn="ctr" rtl="0" eaLnBrk="0" fontAlgn="base" hangingPunct="0">
        <a:spcBef>
          <a:spcPct val="0"/>
        </a:spcBef>
        <a:spcAft>
          <a:spcPct val="0"/>
        </a:spcAft>
        <a:defRPr kumimoji="1" sz="3600" b="1">
          <a:solidFill>
            <a:schemeClr val="tx2"/>
          </a:solidFill>
          <a:latin typeface="Arial" charset="0"/>
        </a:defRPr>
      </a:lvl4pPr>
      <a:lvl5pPr algn="ctr" rtl="0" eaLnBrk="0" fontAlgn="base" hangingPunct="0">
        <a:spcBef>
          <a:spcPct val="0"/>
        </a:spcBef>
        <a:spcAft>
          <a:spcPct val="0"/>
        </a:spcAft>
        <a:defRPr kumimoji="1" sz="3600" b="1">
          <a:solidFill>
            <a:schemeClr val="tx2"/>
          </a:solidFill>
          <a:latin typeface="Arial" charset="0"/>
        </a:defRPr>
      </a:lvl5pPr>
      <a:lvl6pPr marL="457200" algn="ctr" rtl="0" eaLnBrk="0" fontAlgn="base" hangingPunct="0">
        <a:spcBef>
          <a:spcPct val="0"/>
        </a:spcBef>
        <a:spcAft>
          <a:spcPct val="0"/>
        </a:spcAft>
        <a:defRPr kumimoji="1" sz="3600" b="1">
          <a:solidFill>
            <a:schemeClr val="tx2"/>
          </a:solidFill>
          <a:latin typeface="Arial" charset="0"/>
        </a:defRPr>
      </a:lvl6pPr>
      <a:lvl7pPr marL="914400" algn="ctr" rtl="0" eaLnBrk="0" fontAlgn="base" hangingPunct="0">
        <a:spcBef>
          <a:spcPct val="0"/>
        </a:spcBef>
        <a:spcAft>
          <a:spcPct val="0"/>
        </a:spcAft>
        <a:defRPr kumimoji="1" sz="3600" b="1">
          <a:solidFill>
            <a:schemeClr val="tx2"/>
          </a:solidFill>
          <a:latin typeface="Arial" charset="0"/>
        </a:defRPr>
      </a:lvl7pPr>
      <a:lvl8pPr marL="1371600" algn="ctr" rtl="0" eaLnBrk="0" fontAlgn="base" hangingPunct="0">
        <a:spcBef>
          <a:spcPct val="0"/>
        </a:spcBef>
        <a:spcAft>
          <a:spcPct val="0"/>
        </a:spcAft>
        <a:defRPr kumimoji="1" sz="3600" b="1">
          <a:solidFill>
            <a:schemeClr val="tx2"/>
          </a:solidFill>
          <a:latin typeface="Arial" charset="0"/>
        </a:defRPr>
      </a:lvl8pPr>
      <a:lvl9pPr marL="1828800" algn="ctr" rtl="0" eaLnBrk="0" fontAlgn="base" hangingPunct="0">
        <a:spcBef>
          <a:spcPct val="0"/>
        </a:spcBef>
        <a:spcAft>
          <a:spcPct val="0"/>
        </a:spcAft>
        <a:defRPr kumimoji="1"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b="1">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3.w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6.bin"/><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20.w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23.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ltLang="en-US"/>
              <a:t>Optimist International</a:t>
            </a:r>
          </a:p>
        </p:txBody>
      </p:sp>
      <p:sp>
        <p:nvSpPr>
          <p:cNvPr id="4" name="Slide Number Placeholder 5"/>
          <p:cNvSpPr>
            <a:spLocks noGrp="1"/>
          </p:cNvSpPr>
          <p:nvPr>
            <p:ph type="sldNum" sz="quarter" idx="12"/>
          </p:nvPr>
        </p:nvSpPr>
        <p:spPr/>
        <p:txBody>
          <a:bodyPr/>
          <a:lstStyle/>
          <a:p>
            <a:fld id="{33BC6D17-B9A2-4DC0-9E5E-3AFBA319085D}" type="slidenum">
              <a:rPr lang="en-US" altLang="en-US"/>
              <a:pPr/>
              <a:t>1</a:t>
            </a:fld>
            <a:endParaRPr lang="en-US" altLang="en-US"/>
          </a:p>
        </p:txBody>
      </p:sp>
      <p:sp>
        <p:nvSpPr>
          <p:cNvPr id="6147" name="Rectangle 3"/>
          <p:cNvSpPr>
            <a:spLocks noGrp="1" noChangeArrowheads="1"/>
          </p:cNvSpPr>
          <p:nvPr>
            <p:ph type="body" idx="1"/>
          </p:nvPr>
        </p:nvSpPr>
        <p:spPr>
          <a:xfrm>
            <a:off x="533400" y="2743200"/>
            <a:ext cx="8077200" cy="1828800"/>
          </a:xfrm>
        </p:spPr>
        <p:txBody>
          <a:bodyPr/>
          <a:lstStyle/>
          <a:p>
            <a:pPr algn="ctr">
              <a:buFont typeface="Monotype Sorts" pitchFamily="2" charset="2"/>
              <a:buNone/>
            </a:pPr>
            <a:r>
              <a:rPr lang="en-US" altLang="en-US" sz="4400">
                <a:latin typeface="Arial Black" pitchFamily="34" charset="0"/>
              </a:rPr>
              <a:t>CREATIVE </a:t>
            </a:r>
          </a:p>
          <a:p>
            <a:pPr algn="ctr">
              <a:buFont typeface="Monotype Sorts" pitchFamily="2" charset="2"/>
              <a:buNone/>
            </a:pPr>
            <a:r>
              <a:rPr lang="en-US" altLang="en-US" sz="4400">
                <a:latin typeface="Arial Black" pitchFamily="34" charset="0"/>
              </a:rPr>
              <a:t>PROBLEM SOLVING</a:t>
            </a:r>
            <a:endParaRPr lang="en-US" altLang="en-US">
              <a:latin typeface="Arial Black" pitchFamily="34" charset="0"/>
            </a:endParaRPr>
          </a:p>
          <a:p>
            <a:pPr algn="ct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ltLang="en-US"/>
              <a:t>Optimist International</a:t>
            </a:r>
          </a:p>
        </p:txBody>
      </p:sp>
      <p:sp>
        <p:nvSpPr>
          <p:cNvPr id="14" name="Slide Number Placeholder 5"/>
          <p:cNvSpPr>
            <a:spLocks noGrp="1"/>
          </p:cNvSpPr>
          <p:nvPr>
            <p:ph type="sldNum" sz="quarter" idx="12"/>
          </p:nvPr>
        </p:nvSpPr>
        <p:spPr/>
        <p:txBody>
          <a:bodyPr/>
          <a:lstStyle/>
          <a:p>
            <a:fld id="{243F635E-18CE-447F-9042-8719CDE1B074}" type="slidenum">
              <a:rPr lang="en-US" altLang="en-US"/>
              <a:pPr/>
              <a:t>10</a:t>
            </a:fld>
            <a:endParaRPr lang="en-US" altLang="en-US"/>
          </a:p>
        </p:txBody>
      </p:sp>
      <p:sp>
        <p:nvSpPr>
          <p:cNvPr id="23554" name="Rectangle 2"/>
          <p:cNvSpPr>
            <a:spLocks noGrp="1" noChangeArrowheads="1"/>
          </p:cNvSpPr>
          <p:nvPr>
            <p:ph type="title"/>
          </p:nvPr>
        </p:nvSpPr>
        <p:spPr>
          <a:xfrm>
            <a:off x="914400" y="457200"/>
            <a:ext cx="6553200" cy="609600"/>
          </a:xfrm>
        </p:spPr>
        <p:txBody>
          <a:bodyPr/>
          <a:lstStyle/>
          <a:p>
            <a:r>
              <a:rPr lang="en-US" altLang="en-US"/>
              <a:t>EXERCISE</a:t>
            </a:r>
          </a:p>
        </p:txBody>
      </p:sp>
      <p:grpSp>
        <p:nvGrpSpPr>
          <p:cNvPr id="23574" name="Group 22"/>
          <p:cNvGrpSpPr>
            <a:grpSpLocks/>
          </p:cNvGrpSpPr>
          <p:nvPr/>
        </p:nvGrpSpPr>
        <p:grpSpPr bwMode="auto">
          <a:xfrm>
            <a:off x="2819400" y="2438400"/>
            <a:ext cx="2971800" cy="2743200"/>
            <a:chOff x="1680" y="2256"/>
            <a:chExt cx="1296" cy="1056"/>
          </a:xfrm>
        </p:grpSpPr>
        <p:sp>
          <p:nvSpPr>
            <p:cNvPr id="23561" name="Oval 9"/>
            <p:cNvSpPr>
              <a:spLocks noChangeArrowheads="1"/>
            </p:cNvSpPr>
            <p:nvPr/>
          </p:nvSpPr>
          <p:spPr bwMode="auto">
            <a:xfrm>
              <a:off x="1680" y="225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2" name="Oval 10"/>
            <p:cNvSpPr>
              <a:spLocks noChangeArrowheads="1"/>
            </p:cNvSpPr>
            <p:nvPr/>
          </p:nvSpPr>
          <p:spPr bwMode="auto">
            <a:xfrm>
              <a:off x="2256" y="225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3" name="Oval 11"/>
            <p:cNvSpPr>
              <a:spLocks noChangeArrowheads="1"/>
            </p:cNvSpPr>
            <p:nvPr/>
          </p:nvSpPr>
          <p:spPr bwMode="auto">
            <a:xfrm>
              <a:off x="2880" y="225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6" name="Oval 14"/>
            <p:cNvSpPr>
              <a:spLocks noChangeArrowheads="1"/>
            </p:cNvSpPr>
            <p:nvPr/>
          </p:nvSpPr>
          <p:spPr bwMode="auto">
            <a:xfrm>
              <a:off x="1680" y="273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7" name="Oval 15"/>
            <p:cNvSpPr>
              <a:spLocks noChangeArrowheads="1"/>
            </p:cNvSpPr>
            <p:nvPr/>
          </p:nvSpPr>
          <p:spPr bwMode="auto">
            <a:xfrm>
              <a:off x="2256" y="273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8" name="Oval 16"/>
            <p:cNvSpPr>
              <a:spLocks noChangeArrowheads="1"/>
            </p:cNvSpPr>
            <p:nvPr/>
          </p:nvSpPr>
          <p:spPr bwMode="auto">
            <a:xfrm>
              <a:off x="2880" y="273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0" name="Oval 18"/>
            <p:cNvSpPr>
              <a:spLocks noChangeArrowheads="1"/>
            </p:cNvSpPr>
            <p:nvPr/>
          </p:nvSpPr>
          <p:spPr bwMode="auto">
            <a:xfrm>
              <a:off x="1680" y="321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1" name="Oval 19"/>
            <p:cNvSpPr>
              <a:spLocks noChangeArrowheads="1"/>
            </p:cNvSpPr>
            <p:nvPr/>
          </p:nvSpPr>
          <p:spPr bwMode="auto">
            <a:xfrm>
              <a:off x="2256" y="321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72" name="Oval 20"/>
            <p:cNvSpPr>
              <a:spLocks noChangeArrowheads="1"/>
            </p:cNvSpPr>
            <p:nvPr/>
          </p:nvSpPr>
          <p:spPr bwMode="auto">
            <a:xfrm>
              <a:off x="2880" y="321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ltLang="en-US"/>
              <a:t>Optimist International</a:t>
            </a:r>
          </a:p>
        </p:txBody>
      </p:sp>
      <p:sp>
        <p:nvSpPr>
          <p:cNvPr id="19" name="Slide Number Placeholder 5"/>
          <p:cNvSpPr>
            <a:spLocks noGrp="1"/>
          </p:cNvSpPr>
          <p:nvPr>
            <p:ph type="sldNum" sz="quarter" idx="12"/>
          </p:nvPr>
        </p:nvSpPr>
        <p:spPr/>
        <p:txBody>
          <a:bodyPr/>
          <a:lstStyle/>
          <a:p>
            <a:fld id="{F88E6EA7-5E7F-4E3F-A660-0AAA6B9B3E3C}" type="slidenum">
              <a:rPr lang="en-US" altLang="en-US"/>
              <a:pPr/>
              <a:t>11</a:t>
            </a:fld>
            <a:endParaRPr lang="en-US" altLang="en-US"/>
          </a:p>
        </p:txBody>
      </p:sp>
      <p:sp>
        <p:nvSpPr>
          <p:cNvPr id="24578" name="Rectangle 2"/>
          <p:cNvSpPr>
            <a:spLocks noGrp="1" noChangeArrowheads="1"/>
          </p:cNvSpPr>
          <p:nvPr>
            <p:ph type="title"/>
          </p:nvPr>
        </p:nvSpPr>
        <p:spPr>
          <a:xfrm>
            <a:off x="914400" y="457200"/>
            <a:ext cx="6553200" cy="609600"/>
          </a:xfrm>
        </p:spPr>
        <p:txBody>
          <a:bodyPr/>
          <a:lstStyle/>
          <a:p>
            <a:r>
              <a:rPr lang="en-US" altLang="en-US"/>
              <a:t>A SOLUTION</a:t>
            </a:r>
          </a:p>
        </p:txBody>
      </p:sp>
      <p:grpSp>
        <p:nvGrpSpPr>
          <p:cNvPr id="24597" name="Group 21"/>
          <p:cNvGrpSpPr>
            <a:grpSpLocks/>
          </p:cNvGrpSpPr>
          <p:nvPr/>
        </p:nvGrpSpPr>
        <p:grpSpPr bwMode="auto">
          <a:xfrm>
            <a:off x="3048000" y="2209800"/>
            <a:ext cx="3886200" cy="3276600"/>
            <a:chOff x="1920" y="1392"/>
            <a:chExt cx="2448" cy="2064"/>
          </a:xfrm>
        </p:grpSpPr>
        <p:sp>
          <p:nvSpPr>
            <p:cNvPr id="24592" name="Line 16"/>
            <p:cNvSpPr>
              <a:spLocks noChangeShapeType="1"/>
            </p:cNvSpPr>
            <p:nvPr/>
          </p:nvSpPr>
          <p:spPr bwMode="auto">
            <a:xfrm rot="10800000" flipH="1" flipV="1">
              <a:off x="1968" y="1392"/>
              <a:ext cx="2400" cy="19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580" name="Group 4"/>
            <p:cNvGrpSpPr>
              <a:grpSpLocks/>
            </p:cNvGrpSpPr>
            <p:nvPr/>
          </p:nvGrpSpPr>
          <p:grpSpPr bwMode="auto">
            <a:xfrm>
              <a:off x="1920" y="1920"/>
              <a:ext cx="1695" cy="1536"/>
              <a:chOff x="1680" y="2256"/>
              <a:chExt cx="1296" cy="1056"/>
            </a:xfrm>
          </p:grpSpPr>
          <p:sp>
            <p:nvSpPr>
              <p:cNvPr id="24581" name="Oval 5"/>
              <p:cNvSpPr>
                <a:spLocks noChangeArrowheads="1"/>
              </p:cNvSpPr>
              <p:nvPr/>
            </p:nvSpPr>
            <p:spPr bwMode="auto">
              <a:xfrm>
                <a:off x="1680" y="225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2" name="Oval 6"/>
              <p:cNvSpPr>
                <a:spLocks noChangeArrowheads="1"/>
              </p:cNvSpPr>
              <p:nvPr/>
            </p:nvSpPr>
            <p:spPr bwMode="auto">
              <a:xfrm>
                <a:off x="2256" y="225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3" name="Oval 7"/>
              <p:cNvSpPr>
                <a:spLocks noChangeArrowheads="1"/>
              </p:cNvSpPr>
              <p:nvPr/>
            </p:nvSpPr>
            <p:spPr bwMode="auto">
              <a:xfrm>
                <a:off x="2880" y="225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4" name="Oval 8"/>
              <p:cNvSpPr>
                <a:spLocks noChangeArrowheads="1"/>
              </p:cNvSpPr>
              <p:nvPr/>
            </p:nvSpPr>
            <p:spPr bwMode="auto">
              <a:xfrm>
                <a:off x="1680" y="273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5" name="Oval 9"/>
              <p:cNvSpPr>
                <a:spLocks noChangeArrowheads="1"/>
              </p:cNvSpPr>
              <p:nvPr/>
            </p:nvSpPr>
            <p:spPr bwMode="auto">
              <a:xfrm>
                <a:off x="2256" y="273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6" name="Oval 10"/>
              <p:cNvSpPr>
                <a:spLocks noChangeArrowheads="1"/>
              </p:cNvSpPr>
              <p:nvPr/>
            </p:nvSpPr>
            <p:spPr bwMode="auto">
              <a:xfrm>
                <a:off x="2880" y="273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7" name="Oval 11"/>
              <p:cNvSpPr>
                <a:spLocks noChangeArrowheads="1"/>
              </p:cNvSpPr>
              <p:nvPr/>
            </p:nvSpPr>
            <p:spPr bwMode="auto">
              <a:xfrm>
                <a:off x="1680" y="321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8" name="Oval 12"/>
              <p:cNvSpPr>
                <a:spLocks noChangeArrowheads="1"/>
              </p:cNvSpPr>
              <p:nvPr/>
            </p:nvSpPr>
            <p:spPr bwMode="auto">
              <a:xfrm>
                <a:off x="2256" y="321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89" name="Oval 13"/>
              <p:cNvSpPr>
                <a:spLocks noChangeArrowheads="1"/>
              </p:cNvSpPr>
              <p:nvPr/>
            </p:nvSpPr>
            <p:spPr bwMode="auto">
              <a:xfrm>
                <a:off x="2880" y="3216"/>
                <a:ext cx="96" cy="9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4590" name="Line 14"/>
            <p:cNvSpPr>
              <a:spLocks noChangeShapeType="1"/>
            </p:cNvSpPr>
            <p:nvPr/>
          </p:nvSpPr>
          <p:spPr bwMode="auto">
            <a:xfrm flipH="1">
              <a:off x="2016" y="1934"/>
              <a:ext cx="1584" cy="13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1" name="Line 15"/>
            <p:cNvSpPr>
              <a:spLocks noChangeShapeType="1"/>
            </p:cNvSpPr>
            <p:nvPr/>
          </p:nvSpPr>
          <p:spPr bwMode="auto">
            <a:xfrm rot="53923909">
              <a:off x="2015" y="3311"/>
              <a:ext cx="2352"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593" name="Line 17"/>
            <p:cNvSpPr>
              <a:spLocks noChangeShapeType="1"/>
            </p:cNvSpPr>
            <p:nvPr/>
          </p:nvSpPr>
          <p:spPr bwMode="auto">
            <a:xfrm rot="10800000">
              <a:off x="1968" y="1392"/>
              <a:ext cx="0" cy="19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en-US"/>
              <a:t>Optimist International</a:t>
            </a:r>
          </a:p>
        </p:txBody>
      </p:sp>
      <p:sp>
        <p:nvSpPr>
          <p:cNvPr id="6" name="Rectangle 6"/>
          <p:cNvSpPr>
            <a:spLocks noGrp="1" noChangeArrowheads="1"/>
          </p:cNvSpPr>
          <p:nvPr>
            <p:ph type="sldNum" sz="quarter" idx="4"/>
          </p:nvPr>
        </p:nvSpPr>
        <p:spPr/>
        <p:txBody>
          <a:bodyPr/>
          <a:lstStyle/>
          <a:p>
            <a:fld id="{1C21727E-18FB-469D-A444-451283C3FC0E}" type="slidenum">
              <a:rPr lang="en-US" altLang="en-US"/>
              <a:pPr/>
              <a:t>12</a:t>
            </a:fld>
            <a:endParaRPr lang="en-US" altLang="en-US"/>
          </a:p>
        </p:txBody>
      </p:sp>
      <p:sp>
        <p:nvSpPr>
          <p:cNvPr id="25602" name="Rectangle 2"/>
          <p:cNvSpPr>
            <a:spLocks noGrp="1" noChangeArrowheads="1"/>
          </p:cNvSpPr>
          <p:nvPr>
            <p:ph type="ctrTitle"/>
          </p:nvPr>
        </p:nvSpPr>
        <p:spPr>
          <a:xfrm>
            <a:off x="1219200" y="609600"/>
            <a:ext cx="6172200" cy="762000"/>
          </a:xfrm>
        </p:spPr>
        <p:txBody>
          <a:bodyPr/>
          <a:lstStyle/>
          <a:p>
            <a:r>
              <a:rPr lang="en-US" altLang="en-US"/>
              <a:t>LET’S TALK ABOUT:</a:t>
            </a:r>
          </a:p>
        </p:txBody>
      </p:sp>
      <p:sp>
        <p:nvSpPr>
          <p:cNvPr id="25603" name="Rectangle 3"/>
          <p:cNvSpPr>
            <a:spLocks noGrp="1" noChangeArrowheads="1"/>
          </p:cNvSpPr>
          <p:nvPr>
            <p:ph type="subTitle" idx="1"/>
          </p:nvPr>
        </p:nvSpPr>
        <p:spPr>
          <a:xfrm>
            <a:off x="152400" y="2743200"/>
            <a:ext cx="8839200" cy="2057400"/>
          </a:xfrm>
        </p:spPr>
        <p:txBody>
          <a:bodyPr/>
          <a:lstStyle/>
          <a:p>
            <a:pPr>
              <a:buFont typeface="Monotype Sorts" pitchFamily="2" charset="2"/>
              <a:buChar char="z"/>
            </a:pPr>
            <a:r>
              <a:rPr lang="en-US" altLang="en-US">
                <a:latin typeface="Arial" charset="0"/>
              </a:rPr>
              <a:t> Why don’t we think creatively more often?</a:t>
            </a:r>
          </a:p>
          <a:p>
            <a:endParaRPr lang="en-US" altLang="en-US">
              <a:latin typeface="Arial" charset="0"/>
            </a:endParaRPr>
          </a:p>
          <a:p>
            <a:pPr>
              <a:buFont typeface="Monotype Sorts" pitchFamily="2" charset="2"/>
              <a:buChar char="z"/>
            </a:pPr>
            <a:r>
              <a:rPr lang="en-US" altLang="en-US">
                <a:latin typeface="Arial" charset="0"/>
              </a:rPr>
              <a:t> What are the barriers that get in our way?</a:t>
            </a:r>
          </a:p>
        </p:txBody>
      </p:sp>
      <p:graphicFrame>
        <p:nvGraphicFramePr>
          <p:cNvPr id="25604" name="Object 4"/>
          <p:cNvGraphicFramePr>
            <a:graphicFrameLocks noChangeAspect="1"/>
          </p:cNvGraphicFramePr>
          <p:nvPr/>
        </p:nvGraphicFramePr>
        <p:xfrm>
          <a:off x="2438400" y="4459288"/>
          <a:ext cx="2057400" cy="1484312"/>
        </p:xfrm>
        <a:graphic>
          <a:graphicData uri="http://schemas.openxmlformats.org/presentationml/2006/ole">
            <mc:AlternateContent xmlns:mc="http://schemas.openxmlformats.org/markup-compatibility/2006">
              <mc:Choice xmlns:v="urn:schemas-microsoft-com:vml" Requires="v">
                <p:oleObj spid="_x0000_s25605" name="Picture" r:id="rId4" imgW="5743440" imgH="4143240" progId="StaticMetafile">
                  <p:embed/>
                </p:oleObj>
              </mc:Choice>
              <mc:Fallback>
                <p:oleObj name="Picture" r:id="rId4" imgW="5743440" imgH="4143240"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459288"/>
                        <a:ext cx="2057400"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AC9CBDBE-42A8-4FA7-9C65-A1AFB6008575}" type="slidenum">
              <a:rPr lang="en-US" altLang="en-US"/>
              <a:pPr/>
              <a:t>13</a:t>
            </a:fld>
            <a:endParaRPr lang="en-US" altLang="en-US"/>
          </a:p>
        </p:txBody>
      </p:sp>
      <p:sp>
        <p:nvSpPr>
          <p:cNvPr id="28674" name="Rectangle 2"/>
          <p:cNvSpPr>
            <a:spLocks noGrp="1" noChangeArrowheads="1"/>
          </p:cNvSpPr>
          <p:nvPr>
            <p:ph type="title"/>
          </p:nvPr>
        </p:nvSpPr>
        <p:spPr>
          <a:xfrm>
            <a:off x="304800" y="381000"/>
            <a:ext cx="8382000" cy="609600"/>
          </a:xfrm>
        </p:spPr>
        <p:txBody>
          <a:bodyPr/>
          <a:lstStyle/>
          <a:p>
            <a:r>
              <a:rPr lang="en-US" altLang="en-US"/>
              <a:t>BARRIERS THAT GET IN OUR WAY</a:t>
            </a:r>
          </a:p>
        </p:txBody>
      </p:sp>
      <p:sp>
        <p:nvSpPr>
          <p:cNvPr id="28675" name="Rectangle 3"/>
          <p:cNvSpPr>
            <a:spLocks noGrp="1" noChangeArrowheads="1"/>
          </p:cNvSpPr>
          <p:nvPr>
            <p:ph type="body" idx="1"/>
          </p:nvPr>
        </p:nvSpPr>
        <p:spPr>
          <a:xfrm>
            <a:off x="457200" y="1752600"/>
            <a:ext cx="7924800" cy="3600450"/>
          </a:xfrm>
        </p:spPr>
        <p:txBody>
          <a:bodyPr/>
          <a:lstStyle/>
          <a:p>
            <a:r>
              <a:rPr lang="en-US" altLang="en-US"/>
              <a:t> Time</a:t>
            </a:r>
          </a:p>
          <a:p>
            <a:r>
              <a:rPr lang="en-US" altLang="en-US"/>
              <a:t> Why change?</a:t>
            </a:r>
          </a:p>
          <a:p>
            <a:r>
              <a:rPr lang="en-US" altLang="en-US"/>
              <a:t> Usually don’t need to be creative</a:t>
            </a:r>
          </a:p>
          <a:p>
            <a:r>
              <a:rPr lang="en-US" altLang="en-US"/>
              <a:t> Habit</a:t>
            </a:r>
          </a:p>
          <a:p>
            <a:r>
              <a:rPr lang="en-US" altLang="en-US"/>
              <a:t> Routine</a:t>
            </a:r>
          </a:p>
          <a:p>
            <a:r>
              <a:rPr lang="en-US" altLang="en-US"/>
              <a:t> Haven’t been taught to be creative</a:t>
            </a:r>
          </a:p>
        </p:txBody>
      </p:sp>
      <p:sp>
        <p:nvSpPr>
          <p:cNvPr id="28676" name="Text Box 4"/>
          <p:cNvSpPr txBox="1">
            <a:spLocks noChangeArrowheads="1"/>
          </p:cNvSpPr>
          <p:nvPr/>
        </p:nvSpPr>
        <p:spPr bwMode="auto">
          <a:xfrm>
            <a:off x="838200" y="5715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b="1" i="1">
                <a:latin typeface="Arial" charset="0"/>
              </a:rPr>
              <a:t>What are some other barriers that get in our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C2349ABB-B888-4CFB-9B9D-DB45DDDFD50A}" type="slidenum">
              <a:rPr lang="en-US" altLang="en-US"/>
              <a:pPr/>
              <a:t>14</a:t>
            </a:fld>
            <a:endParaRPr lang="en-US" altLang="en-US"/>
          </a:p>
        </p:txBody>
      </p:sp>
      <p:sp>
        <p:nvSpPr>
          <p:cNvPr id="35842" name="Rectangle 2"/>
          <p:cNvSpPr>
            <a:spLocks noGrp="1" noChangeArrowheads="1"/>
          </p:cNvSpPr>
          <p:nvPr>
            <p:ph type="title"/>
          </p:nvPr>
        </p:nvSpPr>
        <p:spPr>
          <a:xfrm>
            <a:off x="304800" y="381000"/>
            <a:ext cx="7848600" cy="609600"/>
          </a:xfrm>
        </p:spPr>
        <p:txBody>
          <a:bodyPr/>
          <a:lstStyle/>
          <a:p>
            <a:r>
              <a:rPr lang="en-US" altLang="en-US"/>
              <a:t>MENTAL BLOCKS</a:t>
            </a:r>
          </a:p>
        </p:txBody>
      </p:sp>
      <p:sp>
        <p:nvSpPr>
          <p:cNvPr id="35843" name="Rectangle 3"/>
          <p:cNvSpPr>
            <a:spLocks noGrp="1" noChangeArrowheads="1"/>
          </p:cNvSpPr>
          <p:nvPr>
            <p:ph type="body" idx="1"/>
          </p:nvPr>
        </p:nvSpPr>
        <p:spPr>
          <a:xfrm>
            <a:off x="4495800" y="2590800"/>
            <a:ext cx="3810000" cy="2667000"/>
          </a:xfrm>
        </p:spPr>
        <p:txBody>
          <a:bodyPr/>
          <a:lstStyle/>
          <a:p>
            <a:pPr>
              <a:buFont typeface="Monotype Sorts" pitchFamily="2" charset="2"/>
              <a:buNone/>
            </a:pPr>
            <a:r>
              <a:rPr lang="en-US" altLang="en-US" i="1"/>
              <a:t>	</a:t>
            </a:r>
            <a:r>
              <a:rPr lang="en-US" altLang="en-US" sz="2800" i="1"/>
              <a:t>Mental blocks are reasons (attitudes) why we don’t “think something different.”</a:t>
            </a:r>
            <a:endParaRPr lang="en-US" altLang="en-US" sz="2800"/>
          </a:p>
        </p:txBody>
      </p:sp>
      <p:graphicFrame>
        <p:nvGraphicFramePr>
          <p:cNvPr id="35844" name="Object 4"/>
          <p:cNvGraphicFramePr>
            <a:graphicFrameLocks noChangeAspect="1"/>
          </p:cNvGraphicFramePr>
          <p:nvPr/>
        </p:nvGraphicFramePr>
        <p:xfrm>
          <a:off x="685800" y="2581275"/>
          <a:ext cx="3810000" cy="2524125"/>
        </p:xfrm>
        <a:graphic>
          <a:graphicData uri="http://schemas.openxmlformats.org/presentationml/2006/ole">
            <mc:AlternateContent xmlns:mc="http://schemas.openxmlformats.org/markup-compatibility/2006">
              <mc:Choice xmlns:v="urn:schemas-microsoft-com:vml" Requires="v">
                <p:oleObj spid="_x0000_s35845" name="Picture" r:id="rId4" imgW="2743205" imgH="1817659" progId="StaticMetafile">
                  <p:embed/>
                </p:oleObj>
              </mc:Choice>
              <mc:Fallback>
                <p:oleObj name="Picture" r:id="rId4" imgW="2743205" imgH="1817659"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581275"/>
                        <a:ext cx="3810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F9871550-4500-45CF-9FB8-0008C52887A4}" type="slidenum">
              <a:rPr lang="en-US" altLang="en-US"/>
              <a:pPr/>
              <a:t>15</a:t>
            </a:fld>
            <a:endParaRPr lang="en-US" altLang="en-US"/>
          </a:p>
        </p:txBody>
      </p:sp>
      <p:sp>
        <p:nvSpPr>
          <p:cNvPr id="36866" name="Rectangle 2"/>
          <p:cNvSpPr>
            <a:spLocks noGrp="1" noChangeArrowheads="1"/>
          </p:cNvSpPr>
          <p:nvPr>
            <p:ph type="title"/>
          </p:nvPr>
        </p:nvSpPr>
        <p:spPr>
          <a:xfrm>
            <a:off x="304800" y="381000"/>
            <a:ext cx="7848600" cy="609600"/>
          </a:xfrm>
        </p:spPr>
        <p:txBody>
          <a:bodyPr/>
          <a:lstStyle/>
          <a:p>
            <a:r>
              <a:rPr lang="en-US" altLang="en-US"/>
              <a:t>MENTAL BLOCKS</a:t>
            </a:r>
          </a:p>
        </p:txBody>
      </p:sp>
      <p:sp>
        <p:nvSpPr>
          <p:cNvPr id="36867" name="Rectangle 3"/>
          <p:cNvSpPr>
            <a:spLocks noGrp="1" noChangeArrowheads="1"/>
          </p:cNvSpPr>
          <p:nvPr>
            <p:ph type="body" idx="1"/>
          </p:nvPr>
        </p:nvSpPr>
        <p:spPr>
          <a:xfrm>
            <a:off x="228600" y="2362200"/>
            <a:ext cx="4267200" cy="27432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pPr marL="609600" indent="-609600">
              <a:buFont typeface="Symbol Set SWA" pitchFamily="18" charset="2"/>
              <a:buNone/>
            </a:pPr>
            <a:r>
              <a:rPr lang="en-US" altLang="en-US" sz="2800"/>
              <a:t>1. The  _______ answer.</a:t>
            </a:r>
          </a:p>
          <a:p>
            <a:pPr marL="609600" indent="-609600">
              <a:buFont typeface="Symbol Set SWA" pitchFamily="18" charset="2"/>
              <a:buNone/>
            </a:pPr>
            <a:r>
              <a:rPr lang="en-US" altLang="en-US" sz="2800"/>
              <a:t>2. That’s not _________.</a:t>
            </a:r>
          </a:p>
          <a:p>
            <a:pPr marL="609600" indent="-609600">
              <a:buFont typeface="Symbol Set SWA" pitchFamily="18" charset="2"/>
              <a:buNone/>
            </a:pPr>
            <a:r>
              <a:rPr lang="en-US" altLang="en-US" sz="2800"/>
              <a:t>3. __________ the rules.</a:t>
            </a:r>
          </a:p>
          <a:p>
            <a:pPr marL="609600" indent="-609600">
              <a:buFont typeface="Symbol Set SWA" pitchFamily="18" charset="2"/>
              <a:buNone/>
            </a:pPr>
            <a:r>
              <a:rPr lang="en-US" altLang="en-US" sz="2800"/>
              <a:t>4.  Be  ______________.</a:t>
            </a:r>
          </a:p>
          <a:p>
            <a:pPr marL="609600" indent="-609600">
              <a:buFont typeface="Symbol Set SWA" pitchFamily="18" charset="2"/>
              <a:buNone/>
            </a:pPr>
            <a:r>
              <a:rPr lang="en-US" altLang="en-US" sz="2800"/>
              <a:t>5. ________ is frivolous.</a:t>
            </a:r>
            <a:r>
              <a:rPr lang="en-US" altLang="en-US" sz="2400"/>
              <a:t>  </a:t>
            </a:r>
            <a:endParaRPr lang="en-US" altLang="en-US" sz="3600"/>
          </a:p>
        </p:txBody>
      </p:sp>
      <p:sp>
        <p:nvSpPr>
          <p:cNvPr id="36871" name="Rectangle 7"/>
          <p:cNvSpPr>
            <a:spLocks noChangeArrowheads="1"/>
          </p:cNvSpPr>
          <p:nvPr/>
        </p:nvSpPr>
        <p:spPr bwMode="auto">
          <a:xfrm>
            <a:off x="4572000" y="2362200"/>
            <a:ext cx="41910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lvl1pPr>
              <a:spcBef>
                <a:spcPct val="20000"/>
              </a:spcBef>
              <a:buClr>
                <a:schemeClr val="accent2"/>
              </a:buClr>
              <a:buFont typeface="Monotype Sorts" pitchFamily="2" charset="2"/>
              <a:buChar char="z"/>
              <a:defRPr kumimoji="1" sz="3200" b="1">
                <a:solidFill>
                  <a:schemeClr val="tx1"/>
                </a:solidFill>
                <a:latin typeface="Arial" charset="0"/>
              </a:defRPr>
            </a:lvl1pPr>
            <a:lvl2pPr marL="114300">
              <a:spcBef>
                <a:spcPct val="20000"/>
              </a:spcBef>
              <a:buClr>
                <a:schemeClr val="accent2"/>
              </a:buClr>
              <a:buFont typeface="Monotype Sorts" pitchFamily="2" charset="2"/>
              <a:buChar char="y"/>
              <a:defRPr kumimoji="1" sz="2800" b="1">
                <a:solidFill>
                  <a:schemeClr val="tx1"/>
                </a:solidFill>
                <a:latin typeface="Arial" charset="0"/>
              </a:defRPr>
            </a:lvl2pPr>
            <a:lvl3pPr marL="457200" indent="-228600">
              <a:spcBef>
                <a:spcPct val="20000"/>
              </a:spcBef>
              <a:buClr>
                <a:schemeClr val="accent2"/>
              </a:buClr>
              <a:buFont typeface="Monotype Sorts" pitchFamily="2" charset="2"/>
              <a:buChar char="x"/>
              <a:defRPr kumimoji="1" sz="2400" b="1">
                <a:solidFill>
                  <a:schemeClr val="tx1"/>
                </a:solidFill>
                <a:latin typeface="Arial" charset="0"/>
              </a:defRPr>
            </a:lvl3pPr>
            <a:lvl4pPr marL="1600200" indent="-228600">
              <a:spcBef>
                <a:spcPct val="20000"/>
              </a:spcBef>
              <a:buClr>
                <a:schemeClr val="accent2"/>
              </a:buClr>
              <a:buChar char="•"/>
              <a:defRPr kumimoji="1" sz="2000" b="1">
                <a:solidFill>
                  <a:schemeClr val="tx1"/>
                </a:solidFill>
                <a:latin typeface="Arial" charset="0"/>
              </a:defRPr>
            </a:lvl4pPr>
            <a:lvl5pPr marL="2057400" indent="-228600">
              <a:spcBef>
                <a:spcPct val="20000"/>
              </a:spcBef>
              <a:buClr>
                <a:schemeClr val="accent2"/>
              </a:buClr>
              <a:buChar char="–"/>
              <a:defRPr kumimoji="1" sz="2000" b="1">
                <a:solidFill>
                  <a:schemeClr val="tx1"/>
                </a:solidFill>
                <a:latin typeface="Arial"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buFont typeface="Monotype Sorts" pitchFamily="2" charset="2"/>
              <a:buNone/>
            </a:pPr>
            <a:r>
              <a:rPr lang="en-US" altLang="en-US" sz="2800"/>
              <a:t>6. That’s not my _____.</a:t>
            </a:r>
          </a:p>
          <a:p>
            <a:pPr>
              <a:buFont typeface="Monotype Sorts" pitchFamily="2" charset="2"/>
              <a:buNone/>
            </a:pPr>
            <a:r>
              <a:rPr lang="en-US" altLang="en-US" sz="2800"/>
              <a:t>7. ________ ambiguity.</a:t>
            </a:r>
          </a:p>
          <a:p>
            <a:pPr>
              <a:buFont typeface="Symbol Set SWA" pitchFamily="18" charset="2"/>
              <a:buNone/>
            </a:pPr>
            <a:r>
              <a:rPr lang="en-US" altLang="en-US" sz="2800"/>
              <a:t>8.  Don’t be _________.</a:t>
            </a:r>
          </a:p>
          <a:p>
            <a:pPr>
              <a:buFont typeface="Symbol Set SWA" pitchFamily="18" charset="2"/>
              <a:buNone/>
            </a:pPr>
            <a:r>
              <a:rPr lang="en-US" altLang="en-US" sz="2800"/>
              <a:t>9. __________is wrong. </a:t>
            </a:r>
          </a:p>
          <a:p>
            <a:pPr>
              <a:buFont typeface="Symbol Set SWA" pitchFamily="18" charset="2"/>
              <a:buNone/>
            </a:pPr>
            <a:r>
              <a:rPr lang="en-US" altLang="en-US" sz="2800"/>
              <a:t>10. I’m not __________.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Optimist International</a:t>
            </a:r>
          </a:p>
        </p:txBody>
      </p:sp>
      <p:sp>
        <p:nvSpPr>
          <p:cNvPr id="7" name="Slide Number Placeholder 5"/>
          <p:cNvSpPr>
            <a:spLocks noGrp="1"/>
          </p:cNvSpPr>
          <p:nvPr>
            <p:ph type="sldNum" sz="quarter" idx="12"/>
          </p:nvPr>
        </p:nvSpPr>
        <p:spPr/>
        <p:txBody>
          <a:bodyPr/>
          <a:lstStyle/>
          <a:p>
            <a:fld id="{DF197A4A-A695-48C1-90EA-DDF2B78F8F93}" type="slidenum">
              <a:rPr lang="en-US" altLang="en-US"/>
              <a:pPr/>
              <a:t>16</a:t>
            </a:fld>
            <a:endParaRPr lang="en-US" altLang="en-US"/>
          </a:p>
        </p:txBody>
      </p:sp>
      <p:sp>
        <p:nvSpPr>
          <p:cNvPr id="71682" name="Rectangle 1026"/>
          <p:cNvSpPr>
            <a:spLocks noGrp="1" noChangeArrowheads="1"/>
          </p:cNvSpPr>
          <p:nvPr>
            <p:ph type="title"/>
          </p:nvPr>
        </p:nvSpPr>
        <p:spPr>
          <a:xfrm>
            <a:off x="304800" y="381000"/>
            <a:ext cx="7848600" cy="609600"/>
          </a:xfrm>
        </p:spPr>
        <p:txBody>
          <a:bodyPr/>
          <a:lstStyle/>
          <a:p>
            <a:r>
              <a:rPr lang="en-US" altLang="en-US"/>
              <a:t>MENTAL BLOCK # 1</a:t>
            </a:r>
          </a:p>
        </p:txBody>
      </p:sp>
      <p:sp>
        <p:nvSpPr>
          <p:cNvPr id="71683" name="Rectangle 1027"/>
          <p:cNvSpPr>
            <a:spLocks noGrp="1" noChangeArrowheads="1"/>
          </p:cNvSpPr>
          <p:nvPr>
            <p:ph type="body" idx="1"/>
          </p:nvPr>
        </p:nvSpPr>
        <p:spPr>
          <a:xfrm>
            <a:off x="457200" y="1885950"/>
            <a:ext cx="4953000" cy="1162050"/>
          </a:xfrm>
        </p:spPr>
        <p:txBody>
          <a:bodyPr/>
          <a:lstStyle/>
          <a:p>
            <a:pPr marL="609600" indent="-609600">
              <a:buClr>
                <a:schemeClr val="tx1"/>
              </a:buClr>
              <a:buFont typeface="Monotype Sorts" pitchFamily="2" charset="2"/>
              <a:buAutoNum type="arabicPeriod"/>
            </a:pPr>
            <a:r>
              <a:rPr lang="en-US" altLang="en-US" sz="3600"/>
              <a:t>The </a:t>
            </a:r>
            <a:r>
              <a:rPr lang="en-US" altLang="en-US" sz="3600" u="sng"/>
              <a:t>right </a:t>
            </a:r>
            <a:r>
              <a:rPr lang="en-US" altLang="en-US" sz="3600"/>
              <a:t>answer.</a:t>
            </a:r>
          </a:p>
        </p:txBody>
      </p:sp>
      <p:graphicFrame>
        <p:nvGraphicFramePr>
          <p:cNvPr id="71684" name="Object 1028"/>
          <p:cNvGraphicFramePr>
            <a:graphicFrameLocks noChangeAspect="1"/>
          </p:cNvGraphicFramePr>
          <p:nvPr/>
        </p:nvGraphicFramePr>
        <p:xfrm>
          <a:off x="2895600" y="3276600"/>
          <a:ext cx="1949450" cy="2270125"/>
        </p:xfrm>
        <a:graphic>
          <a:graphicData uri="http://schemas.openxmlformats.org/presentationml/2006/ole">
            <mc:AlternateContent xmlns:mc="http://schemas.openxmlformats.org/markup-compatibility/2006">
              <mc:Choice xmlns:v="urn:schemas-microsoft-com:vml" Requires="v">
                <p:oleObj spid="_x0000_s71686" name="Picture" r:id="rId4" imgW="2977920" imgH="3466800" progId="StaticMetafile">
                  <p:embed/>
                </p:oleObj>
              </mc:Choice>
              <mc:Fallback>
                <p:oleObj name="Picture" r:id="rId4" imgW="2977920" imgH="3466800" progId="StaticMetafile">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276600"/>
                        <a:ext cx="1949450"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5" name="AutoShape 1029"/>
          <p:cNvSpPr>
            <a:spLocks noChangeArrowheads="1"/>
          </p:cNvSpPr>
          <p:nvPr/>
        </p:nvSpPr>
        <p:spPr bwMode="auto">
          <a:xfrm>
            <a:off x="4114800" y="2819400"/>
            <a:ext cx="2133600" cy="533400"/>
          </a:xfrm>
          <a:prstGeom prst="wedgeRoundRectCallout">
            <a:avLst>
              <a:gd name="adj1" fmla="val -43750"/>
              <a:gd name="adj2" fmla="val 70000"/>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b="1"/>
              <a:t>Only </a:t>
            </a:r>
            <a:r>
              <a:rPr lang="en-US" altLang="en-US" b="1" u="sng"/>
              <a:t>one</a:t>
            </a:r>
            <a:r>
              <a:rPr lang="en-US" altLang="en-US" b="1"/>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ECFBACCE-E025-4705-9FA4-9728048409F8}" type="slidenum">
              <a:rPr lang="en-US" altLang="en-US"/>
              <a:pPr/>
              <a:t>17</a:t>
            </a:fld>
            <a:endParaRPr lang="en-US" altLang="en-US"/>
          </a:p>
        </p:txBody>
      </p:sp>
      <p:sp>
        <p:nvSpPr>
          <p:cNvPr id="171010" name="Rectangle 2"/>
          <p:cNvSpPr>
            <a:spLocks noGrp="1" noChangeArrowheads="1"/>
          </p:cNvSpPr>
          <p:nvPr>
            <p:ph type="title"/>
          </p:nvPr>
        </p:nvSpPr>
        <p:spPr>
          <a:xfrm>
            <a:off x="304800" y="381000"/>
            <a:ext cx="7848600" cy="609600"/>
          </a:xfrm>
        </p:spPr>
        <p:txBody>
          <a:bodyPr/>
          <a:lstStyle/>
          <a:p>
            <a:r>
              <a:rPr lang="en-US" altLang="en-US"/>
              <a:t>MENTAL BLOCK # 2</a:t>
            </a:r>
          </a:p>
        </p:txBody>
      </p:sp>
      <p:sp>
        <p:nvSpPr>
          <p:cNvPr id="171011" name="Rectangle 3"/>
          <p:cNvSpPr>
            <a:spLocks noGrp="1" noChangeArrowheads="1"/>
          </p:cNvSpPr>
          <p:nvPr>
            <p:ph type="body" idx="1"/>
          </p:nvPr>
        </p:nvSpPr>
        <p:spPr>
          <a:xfrm>
            <a:off x="457200" y="1885950"/>
            <a:ext cx="5029200" cy="1390650"/>
          </a:xfrm>
        </p:spPr>
        <p:txBody>
          <a:bodyPr/>
          <a:lstStyle/>
          <a:p>
            <a:pPr marL="609600" indent="-609600">
              <a:buClr>
                <a:schemeClr val="tx1"/>
              </a:buClr>
              <a:buFont typeface="Monotype Sorts" pitchFamily="2" charset="2"/>
              <a:buAutoNum type="arabicPeriod"/>
            </a:pPr>
            <a:r>
              <a:rPr lang="en-US" altLang="en-US" sz="2800"/>
              <a:t>The </a:t>
            </a:r>
            <a:r>
              <a:rPr lang="en-US" altLang="en-US" sz="2800" u="sng"/>
              <a:t>right </a:t>
            </a:r>
            <a:r>
              <a:rPr lang="en-US" altLang="en-US" sz="2800"/>
              <a:t>answer.</a:t>
            </a:r>
          </a:p>
          <a:p>
            <a:pPr marL="609600" indent="-609600">
              <a:buClr>
                <a:schemeClr val="tx1"/>
              </a:buClr>
              <a:buFont typeface="Monotype Sorts" pitchFamily="2" charset="2"/>
              <a:buAutoNum type="arabicPeriod"/>
            </a:pPr>
            <a:r>
              <a:rPr lang="en-US" altLang="en-US" sz="3600"/>
              <a:t>That’s not </a:t>
            </a:r>
            <a:r>
              <a:rPr lang="en-US" altLang="en-US" sz="3600" u="sng"/>
              <a:t>logical.</a:t>
            </a:r>
            <a:endParaRPr lang="en-US" altLang="en-US" sz="3600"/>
          </a:p>
        </p:txBody>
      </p:sp>
      <p:graphicFrame>
        <p:nvGraphicFramePr>
          <p:cNvPr id="171012" name="Object 4"/>
          <p:cNvGraphicFramePr>
            <a:graphicFrameLocks noChangeAspect="1"/>
          </p:cNvGraphicFramePr>
          <p:nvPr/>
        </p:nvGraphicFramePr>
        <p:xfrm>
          <a:off x="3657600" y="3429000"/>
          <a:ext cx="2111375" cy="2514600"/>
        </p:xfrm>
        <a:graphic>
          <a:graphicData uri="http://schemas.openxmlformats.org/presentationml/2006/ole">
            <mc:AlternateContent xmlns:mc="http://schemas.openxmlformats.org/markup-compatibility/2006">
              <mc:Choice xmlns:v="urn:schemas-microsoft-com:vml" Requires="v">
                <p:oleObj spid="_x0000_s171013" name="Picture" r:id="rId4" imgW="2206440" imgH="2627280" progId="StaticMetafile">
                  <p:embed/>
                </p:oleObj>
              </mc:Choice>
              <mc:Fallback>
                <p:oleObj name="Picture" r:id="rId4" imgW="2206440" imgH="2627280"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429000"/>
                        <a:ext cx="21113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34950507-BD7A-4F71-81C3-68D0A2176B83}" type="slidenum">
              <a:rPr lang="en-US" altLang="en-US"/>
              <a:pPr/>
              <a:t>18</a:t>
            </a:fld>
            <a:endParaRPr lang="en-US" altLang="en-US"/>
          </a:p>
        </p:txBody>
      </p:sp>
      <p:sp>
        <p:nvSpPr>
          <p:cNvPr id="173058" name="Rectangle 2"/>
          <p:cNvSpPr>
            <a:spLocks noGrp="1" noChangeArrowheads="1"/>
          </p:cNvSpPr>
          <p:nvPr>
            <p:ph type="title"/>
          </p:nvPr>
        </p:nvSpPr>
        <p:spPr>
          <a:xfrm>
            <a:off x="304800" y="381000"/>
            <a:ext cx="7848600" cy="609600"/>
          </a:xfrm>
        </p:spPr>
        <p:txBody>
          <a:bodyPr/>
          <a:lstStyle/>
          <a:p>
            <a:r>
              <a:rPr lang="en-US" altLang="en-US"/>
              <a:t>MENTAL BLOCK # 3</a:t>
            </a:r>
          </a:p>
        </p:txBody>
      </p:sp>
      <p:sp>
        <p:nvSpPr>
          <p:cNvPr id="173059" name="Rectangle 3"/>
          <p:cNvSpPr>
            <a:spLocks noGrp="1" noChangeArrowheads="1"/>
          </p:cNvSpPr>
          <p:nvPr>
            <p:ph type="body" idx="1"/>
          </p:nvPr>
        </p:nvSpPr>
        <p:spPr>
          <a:xfrm>
            <a:off x="457200" y="1885950"/>
            <a:ext cx="8178800" cy="3600450"/>
          </a:xfrm>
        </p:spPr>
        <p:txBody>
          <a:bodyPr/>
          <a:lstStyle/>
          <a:p>
            <a:pPr marL="609600" indent="-609600">
              <a:buClr>
                <a:schemeClr val="tx1"/>
              </a:buClr>
              <a:buFont typeface="Monotype Sorts" pitchFamily="2" charset="2"/>
              <a:buAutoNum type="arabicPeriod"/>
            </a:pPr>
            <a:r>
              <a:rPr lang="en-US" altLang="en-US" sz="2800"/>
              <a:t>The </a:t>
            </a:r>
            <a:r>
              <a:rPr lang="en-US" altLang="en-US" sz="2800" u="sng"/>
              <a:t>right </a:t>
            </a:r>
            <a:r>
              <a:rPr lang="en-US" altLang="en-US" sz="2800"/>
              <a:t>answer.</a:t>
            </a:r>
          </a:p>
          <a:p>
            <a:pPr marL="609600" indent="-609600">
              <a:buClr>
                <a:schemeClr val="tx1"/>
              </a:buClr>
              <a:buFont typeface="Monotype Sorts" pitchFamily="2" charset="2"/>
              <a:buAutoNum type="arabicPeriod"/>
            </a:pPr>
            <a:r>
              <a:rPr lang="en-US" altLang="en-US" sz="2800"/>
              <a:t>That’s not </a:t>
            </a:r>
            <a:r>
              <a:rPr lang="en-US" altLang="en-US" sz="2800" u="sng"/>
              <a:t>logical.</a:t>
            </a:r>
          </a:p>
          <a:p>
            <a:pPr marL="609600" indent="-609600">
              <a:buClr>
                <a:schemeClr val="tx1"/>
              </a:buClr>
              <a:buFont typeface="Monotype Sorts" pitchFamily="2" charset="2"/>
              <a:buAutoNum type="arabicPeriod"/>
            </a:pPr>
            <a:r>
              <a:rPr lang="en-US" altLang="en-US" sz="3600" u="sng"/>
              <a:t>Follow</a:t>
            </a:r>
            <a:r>
              <a:rPr lang="en-US" altLang="en-US" sz="3600"/>
              <a:t> the rules.</a:t>
            </a:r>
          </a:p>
        </p:txBody>
      </p:sp>
      <p:sp>
        <p:nvSpPr>
          <p:cNvPr id="173060" name="Text Box 4"/>
          <p:cNvSpPr txBox="1">
            <a:spLocks noChangeArrowheads="1"/>
          </p:cNvSpPr>
          <p:nvPr/>
        </p:nvSpPr>
        <p:spPr bwMode="auto">
          <a:xfrm>
            <a:off x="5029200" y="1828800"/>
            <a:ext cx="350520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Font typeface="Monotype Sorts" pitchFamily="2" charset="2"/>
              <a:buNone/>
            </a:pPr>
            <a:r>
              <a:rPr kumimoji="1" lang="en-US" altLang="en-US" sz="1600" b="1">
                <a:latin typeface="Arial" charset="0"/>
              </a:rPr>
              <a:t> </a:t>
            </a:r>
            <a:r>
              <a:rPr kumimoji="1" lang="en-US" altLang="en-US" sz="2000" b="1">
                <a:latin typeface="Arial" charset="0"/>
              </a:rPr>
              <a:t>Why rules should be challenged:</a:t>
            </a:r>
          </a:p>
          <a:p>
            <a:pPr>
              <a:spcBef>
                <a:spcPct val="20000"/>
              </a:spcBef>
              <a:buClr>
                <a:schemeClr val="accent2"/>
              </a:buClr>
              <a:buFont typeface="Monotype Sorts" pitchFamily="2" charset="2"/>
              <a:buChar char="z"/>
            </a:pPr>
            <a:r>
              <a:rPr kumimoji="1" lang="en-US" altLang="en-US" sz="2000" b="1">
                <a:latin typeface="Arial" charset="0"/>
              </a:rPr>
              <a:t>1.  We make rules based on reasons that make a lot of sense.</a:t>
            </a:r>
          </a:p>
          <a:p>
            <a:pPr>
              <a:spcBef>
                <a:spcPct val="20000"/>
              </a:spcBef>
              <a:buClr>
                <a:schemeClr val="accent2"/>
              </a:buClr>
              <a:buFont typeface="Monotype Sorts" pitchFamily="2" charset="2"/>
              <a:buChar char="z"/>
            </a:pPr>
            <a:r>
              <a:rPr kumimoji="1" lang="en-US" altLang="en-US" sz="2000" b="1">
                <a:latin typeface="Arial" charset="0"/>
              </a:rPr>
              <a:t>2.  We follow these rules.</a:t>
            </a:r>
          </a:p>
          <a:p>
            <a:pPr>
              <a:spcBef>
                <a:spcPct val="20000"/>
              </a:spcBef>
              <a:buClr>
                <a:schemeClr val="accent2"/>
              </a:buClr>
              <a:buFont typeface="Monotype Sorts" pitchFamily="2" charset="2"/>
              <a:buChar char="z"/>
            </a:pPr>
            <a:r>
              <a:rPr kumimoji="1" lang="en-US" altLang="en-US" sz="2000" b="1">
                <a:latin typeface="Arial" charset="0"/>
              </a:rPr>
              <a:t>3.  Time passes, and things change.</a:t>
            </a:r>
          </a:p>
          <a:p>
            <a:pPr>
              <a:spcBef>
                <a:spcPct val="20000"/>
              </a:spcBef>
              <a:buClr>
                <a:schemeClr val="accent2"/>
              </a:buClr>
              <a:buFont typeface="Monotype Sorts" pitchFamily="2" charset="2"/>
              <a:buChar char="z"/>
            </a:pPr>
            <a:r>
              <a:rPr kumimoji="1" lang="en-US" altLang="en-US" sz="2000" b="1">
                <a:latin typeface="Arial" charset="0"/>
              </a:rPr>
              <a:t>4.  The original reasons for the generation of these rules may no longer exist, but because the rules are still in place, we continue to follow them.</a:t>
            </a:r>
            <a:endParaRPr lang="en-US"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AE06B0AB-3242-4D3E-B94F-E4B42B1D2D9B}" type="slidenum">
              <a:rPr lang="en-US" altLang="en-US"/>
              <a:pPr/>
              <a:t>19</a:t>
            </a:fld>
            <a:endParaRPr lang="en-US" altLang="en-US"/>
          </a:p>
        </p:txBody>
      </p:sp>
      <p:sp>
        <p:nvSpPr>
          <p:cNvPr id="175106" name="Rectangle 2"/>
          <p:cNvSpPr>
            <a:spLocks noGrp="1" noChangeArrowheads="1"/>
          </p:cNvSpPr>
          <p:nvPr>
            <p:ph type="title"/>
          </p:nvPr>
        </p:nvSpPr>
        <p:spPr>
          <a:xfrm>
            <a:off x="304800" y="381000"/>
            <a:ext cx="7848600" cy="609600"/>
          </a:xfrm>
        </p:spPr>
        <p:txBody>
          <a:bodyPr/>
          <a:lstStyle/>
          <a:p>
            <a:r>
              <a:rPr lang="en-US" altLang="en-US"/>
              <a:t>MENTAL BLOCK # 4</a:t>
            </a:r>
          </a:p>
        </p:txBody>
      </p:sp>
      <p:sp>
        <p:nvSpPr>
          <p:cNvPr id="175107" name="Rectangle 3"/>
          <p:cNvSpPr>
            <a:spLocks noGrp="1" noChangeArrowheads="1"/>
          </p:cNvSpPr>
          <p:nvPr>
            <p:ph type="body" idx="1"/>
          </p:nvPr>
        </p:nvSpPr>
        <p:spPr>
          <a:xfrm>
            <a:off x="457200" y="1885950"/>
            <a:ext cx="4114800" cy="2457450"/>
          </a:xfrm>
        </p:spPr>
        <p:txBody>
          <a:bodyPr/>
          <a:lstStyle/>
          <a:p>
            <a:pPr marL="609600" indent="-609600">
              <a:buClr>
                <a:schemeClr val="tx1"/>
              </a:buClr>
              <a:buFont typeface="Monotype Sorts" pitchFamily="2" charset="2"/>
              <a:buAutoNum type="arabicPeriod"/>
            </a:pPr>
            <a:r>
              <a:rPr lang="en-US" altLang="en-US" sz="2800"/>
              <a:t>The </a:t>
            </a:r>
            <a:r>
              <a:rPr lang="en-US" altLang="en-US" sz="2800" u="sng"/>
              <a:t>right </a:t>
            </a:r>
            <a:r>
              <a:rPr lang="en-US" altLang="en-US" sz="2800"/>
              <a:t>answer.</a:t>
            </a:r>
          </a:p>
          <a:p>
            <a:pPr marL="609600" indent="-609600">
              <a:buClr>
                <a:schemeClr val="tx1"/>
              </a:buClr>
              <a:buFont typeface="Monotype Sorts" pitchFamily="2" charset="2"/>
              <a:buAutoNum type="arabicPeriod"/>
            </a:pPr>
            <a:r>
              <a:rPr lang="en-US" altLang="en-US" sz="2800"/>
              <a:t>That’s not </a:t>
            </a:r>
            <a:r>
              <a:rPr lang="en-US" altLang="en-US" sz="2800" u="sng"/>
              <a:t>logical.</a:t>
            </a:r>
          </a:p>
          <a:p>
            <a:pPr marL="609600" indent="-609600">
              <a:buClr>
                <a:schemeClr val="tx1"/>
              </a:buClr>
              <a:buFont typeface="Monotype Sorts" pitchFamily="2" charset="2"/>
              <a:buAutoNum type="arabicPeriod"/>
            </a:pPr>
            <a:r>
              <a:rPr lang="en-US" altLang="en-US" sz="2800" u="sng"/>
              <a:t>Follow</a:t>
            </a:r>
            <a:r>
              <a:rPr lang="en-US" altLang="en-US" sz="2800"/>
              <a:t> the rules.</a:t>
            </a:r>
          </a:p>
          <a:p>
            <a:pPr marL="609600" indent="-609600">
              <a:buClr>
                <a:schemeClr val="tx1"/>
              </a:buClr>
              <a:buFont typeface="Monotype Sorts" pitchFamily="2" charset="2"/>
              <a:buAutoNum type="arabicPeriod"/>
            </a:pPr>
            <a:r>
              <a:rPr lang="en-US" altLang="en-US" sz="3600"/>
              <a:t>Be </a:t>
            </a:r>
            <a:r>
              <a:rPr lang="en-US" altLang="en-US" sz="3600" u="sng"/>
              <a:t>practical.</a:t>
            </a:r>
            <a:endParaRPr lang="en-US" altLang="en-US" sz="3600"/>
          </a:p>
        </p:txBody>
      </p:sp>
      <p:pic>
        <p:nvPicPr>
          <p:cNvPr id="175109" name="Picture 5" descr="C:\Program Files\Common Files\Microsoft Shared\Clipart\cagcat50\PE0200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14600"/>
            <a:ext cx="3463925" cy="3468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9EA7C6DC-5F60-40AA-BA08-10F506E2D3B5}" type="slidenum">
              <a:rPr lang="en-US" altLang="en-US"/>
              <a:pPr/>
              <a:t>2</a:t>
            </a:fld>
            <a:endParaRPr lang="en-US" altLang="en-US"/>
          </a:p>
        </p:txBody>
      </p:sp>
      <p:sp>
        <p:nvSpPr>
          <p:cNvPr id="15363" name="Rectangle 3"/>
          <p:cNvSpPr>
            <a:spLocks noGrp="1" noChangeArrowheads="1"/>
          </p:cNvSpPr>
          <p:nvPr>
            <p:ph type="body" idx="1"/>
          </p:nvPr>
        </p:nvSpPr>
        <p:spPr>
          <a:xfrm>
            <a:off x="2286000" y="2724150"/>
            <a:ext cx="4800600" cy="1924050"/>
          </a:xfrm>
        </p:spPr>
        <p:txBody>
          <a:bodyPr/>
          <a:lstStyle/>
          <a:p>
            <a:r>
              <a:rPr lang="en-US" altLang="en-US" b="0"/>
              <a:t>Introductions</a:t>
            </a:r>
          </a:p>
          <a:p>
            <a:r>
              <a:rPr lang="en-US" altLang="en-US" b="0"/>
              <a:t>Purpose</a:t>
            </a:r>
          </a:p>
          <a:p>
            <a:r>
              <a:rPr lang="en-US" altLang="en-US" b="0"/>
              <a:t>Learning Objectives</a:t>
            </a:r>
          </a:p>
        </p:txBody>
      </p:sp>
      <p:sp>
        <p:nvSpPr>
          <p:cNvPr id="15367" name="Rectangle 7"/>
          <p:cNvSpPr>
            <a:spLocks noChangeArrowheads="1"/>
          </p:cNvSpPr>
          <p:nvPr/>
        </p:nvSpPr>
        <p:spPr bwMode="auto">
          <a:xfrm>
            <a:off x="762000" y="3048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kumimoji="1" sz="3600" b="1">
                <a:solidFill>
                  <a:schemeClr val="tx2"/>
                </a:solidFill>
                <a:latin typeface="Arial" charset="0"/>
              </a:defRPr>
            </a:lvl1pPr>
            <a:lvl2pPr algn="ctr">
              <a:defRPr kumimoji="1" sz="3600" b="1">
                <a:solidFill>
                  <a:schemeClr val="tx2"/>
                </a:solidFill>
                <a:latin typeface="Arial" charset="0"/>
              </a:defRPr>
            </a:lvl2pPr>
            <a:lvl3pPr algn="ctr">
              <a:defRPr kumimoji="1" sz="3600" b="1">
                <a:solidFill>
                  <a:schemeClr val="tx2"/>
                </a:solidFill>
                <a:latin typeface="Arial" charset="0"/>
              </a:defRPr>
            </a:lvl3pPr>
            <a:lvl4pPr algn="ctr">
              <a:defRPr kumimoji="1" sz="3600" b="1">
                <a:solidFill>
                  <a:schemeClr val="tx2"/>
                </a:solidFill>
                <a:latin typeface="Arial" charset="0"/>
              </a:defRPr>
            </a:lvl4pPr>
            <a:lvl5pPr algn="ctr">
              <a:defRPr kumimoji="1" sz="3600" b="1">
                <a:solidFill>
                  <a:schemeClr val="tx2"/>
                </a:solidFill>
                <a:latin typeface="Arial" charset="0"/>
              </a:defRPr>
            </a:lvl5pPr>
            <a:lvl6pPr marL="457200" algn="ctr" eaLnBrk="0" fontAlgn="base" hangingPunct="0">
              <a:spcBef>
                <a:spcPct val="0"/>
              </a:spcBef>
              <a:spcAft>
                <a:spcPct val="0"/>
              </a:spcAft>
              <a:defRPr kumimoji="1" sz="3600" b="1">
                <a:solidFill>
                  <a:schemeClr val="tx2"/>
                </a:solidFill>
                <a:latin typeface="Arial" charset="0"/>
              </a:defRPr>
            </a:lvl6pPr>
            <a:lvl7pPr marL="914400" algn="ctr" eaLnBrk="0" fontAlgn="base" hangingPunct="0">
              <a:spcBef>
                <a:spcPct val="0"/>
              </a:spcBef>
              <a:spcAft>
                <a:spcPct val="0"/>
              </a:spcAft>
              <a:defRPr kumimoji="1" sz="3600" b="1">
                <a:solidFill>
                  <a:schemeClr val="tx2"/>
                </a:solidFill>
                <a:latin typeface="Arial" charset="0"/>
              </a:defRPr>
            </a:lvl7pPr>
            <a:lvl8pPr marL="1371600" algn="ctr" eaLnBrk="0" fontAlgn="base" hangingPunct="0">
              <a:spcBef>
                <a:spcPct val="0"/>
              </a:spcBef>
              <a:spcAft>
                <a:spcPct val="0"/>
              </a:spcAft>
              <a:defRPr kumimoji="1" sz="3600" b="1">
                <a:solidFill>
                  <a:schemeClr val="tx2"/>
                </a:solidFill>
                <a:latin typeface="Arial" charset="0"/>
              </a:defRPr>
            </a:lvl8pPr>
            <a:lvl9pPr marL="1828800" algn="ctr" eaLnBrk="0" fontAlgn="base" hangingPunct="0">
              <a:spcBef>
                <a:spcPct val="0"/>
              </a:spcBef>
              <a:spcAft>
                <a:spcPct val="0"/>
              </a:spcAft>
              <a:defRPr kumimoji="1" sz="3600" b="1">
                <a:solidFill>
                  <a:schemeClr val="tx2"/>
                </a:solidFill>
                <a:latin typeface="Arial" charset="0"/>
              </a:defRPr>
            </a:lvl9pPr>
          </a:lstStyle>
          <a:p>
            <a:r>
              <a:rPr lang="en-US" altLang="en-US"/>
              <a:t>CREATIVE PROBLEM SOLVING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Optimist International</a:t>
            </a:r>
          </a:p>
        </p:txBody>
      </p:sp>
      <p:sp>
        <p:nvSpPr>
          <p:cNvPr id="7" name="Slide Number Placeholder 5"/>
          <p:cNvSpPr>
            <a:spLocks noGrp="1"/>
          </p:cNvSpPr>
          <p:nvPr>
            <p:ph type="sldNum" sz="quarter" idx="12"/>
          </p:nvPr>
        </p:nvSpPr>
        <p:spPr/>
        <p:txBody>
          <a:bodyPr/>
          <a:lstStyle/>
          <a:p>
            <a:fld id="{60864544-6887-4139-A2A7-F48C92148928}" type="slidenum">
              <a:rPr lang="en-US" altLang="en-US"/>
              <a:pPr/>
              <a:t>20</a:t>
            </a:fld>
            <a:endParaRPr lang="en-US" altLang="en-US"/>
          </a:p>
        </p:txBody>
      </p:sp>
      <p:sp>
        <p:nvSpPr>
          <p:cNvPr id="177154" name="Rectangle 2"/>
          <p:cNvSpPr>
            <a:spLocks noGrp="1" noChangeArrowheads="1"/>
          </p:cNvSpPr>
          <p:nvPr>
            <p:ph type="title"/>
          </p:nvPr>
        </p:nvSpPr>
        <p:spPr>
          <a:xfrm>
            <a:off x="304800" y="381000"/>
            <a:ext cx="7848600" cy="609600"/>
          </a:xfrm>
        </p:spPr>
        <p:txBody>
          <a:bodyPr/>
          <a:lstStyle/>
          <a:p>
            <a:r>
              <a:rPr lang="en-US" altLang="en-US"/>
              <a:t>MENTAL BLOCK # 5</a:t>
            </a:r>
          </a:p>
        </p:txBody>
      </p:sp>
      <p:sp>
        <p:nvSpPr>
          <p:cNvPr id="177155" name="Rectangle 3"/>
          <p:cNvSpPr>
            <a:spLocks noGrp="1" noChangeArrowheads="1"/>
          </p:cNvSpPr>
          <p:nvPr>
            <p:ph type="body" idx="1"/>
          </p:nvPr>
        </p:nvSpPr>
        <p:spPr>
          <a:xfrm>
            <a:off x="457200" y="1885950"/>
            <a:ext cx="4572000" cy="3067050"/>
          </a:xfrm>
        </p:spPr>
        <p:txBody>
          <a:bodyPr/>
          <a:lstStyle/>
          <a:p>
            <a:pPr marL="609600" indent="-609600">
              <a:buClr>
                <a:schemeClr val="tx1"/>
              </a:buClr>
              <a:buFont typeface="Monotype Sorts" pitchFamily="2" charset="2"/>
              <a:buAutoNum type="arabicPeriod"/>
            </a:pPr>
            <a:r>
              <a:rPr lang="en-US" altLang="en-US"/>
              <a:t>The </a:t>
            </a:r>
            <a:r>
              <a:rPr lang="en-US" altLang="en-US" u="sng"/>
              <a:t>right </a:t>
            </a:r>
            <a:r>
              <a:rPr lang="en-US" altLang="en-US"/>
              <a:t>answer.</a:t>
            </a:r>
          </a:p>
          <a:p>
            <a:pPr marL="609600" indent="-609600">
              <a:buClr>
                <a:schemeClr val="tx1"/>
              </a:buClr>
              <a:buFont typeface="Monotype Sorts" pitchFamily="2" charset="2"/>
              <a:buAutoNum type="arabicPeriod"/>
            </a:pPr>
            <a:r>
              <a:rPr lang="en-US" altLang="en-US"/>
              <a:t>That’s not </a:t>
            </a:r>
            <a:r>
              <a:rPr lang="en-US" altLang="en-US" u="sng"/>
              <a:t>logical.</a:t>
            </a:r>
          </a:p>
          <a:p>
            <a:pPr marL="609600" indent="-609600">
              <a:buClr>
                <a:schemeClr val="tx1"/>
              </a:buClr>
              <a:buFont typeface="Monotype Sorts" pitchFamily="2" charset="2"/>
              <a:buAutoNum type="arabicPeriod"/>
            </a:pPr>
            <a:r>
              <a:rPr lang="en-US" altLang="en-US" u="sng"/>
              <a:t>Follow</a:t>
            </a:r>
            <a:r>
              <a:rPr lang="en-US" altLang="en-US"/>
              <a:t> the rules.</a:t>
            </a:r>
          </a:p>
          <a:p>
            <a:pPr marL="609600" indent="-609600">
              <a:buClr>
                <a:schemeClr val="tx1"/>
              </a:buClr>
              <a:buFont typeface="Monotype Sorts" pitchFamily="2" charset="2"/>
              <a:buAutoNum type="arabicPeriod"/>
            </a:pPr>
            <a:r>
              <a:rPr lang="en-US" altLang="en-US"/>
              <a:t>Be </a:t>
            </a:r>
            <a:r>
              <a:rPr lang="en-US" altLang="en-US" u="sng"/>
              <a:t>practical.</a:t>
            </a:r>
          </a:p>
          <a:p>
            <a:pPr marL="609600" indent="-609600">
              <a:buClr>
                <a:schemeClr val="tx1"/>
              </a:buClr>
              <a:buFont typeface="Monotype Sorts" pitchFamily="2" charset="2"/>
              <a:buAutoNum type="arabicPeriod"/>
            </a:pPr>
            <a:r>
              <a:rPr lang="en-US" altLang="en-US" sz="3600" u="sng"/>
              <a:t>Play</a:t>
            </a:r>
            <a:r>
              <a:rPr lang="en-US" altLang="en-US" sz="3600"/>
              <a:t> is frivolous.</a:t>
            </a:r>
          </a:p>
        </p:txBody>
      </p:sp>
      <p:sp>
        <p:nvSpPr>
          <p:cNvPr id="177156" name="Cloud"/>
          <p:cNvSpPr>
            <a:spLocks noChangeAspect="1" noEditPoints="1" noChangeArrowheads="1"/>
          </p:cNvSpPr>
          <p:nvPr/>
        </p:nvSpPr>
        <p:spPr bwMode="auto">
          <a:xfrm>
            <a:off x="4724400" y="2347913"/>
            <a:ext cx="4114800" cy="27574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77157" name="Text Box 5"/>
          <p:cNvSpPr txBox="1">
            <a:spLocks noChangeArrowheads="1"/>
          </p:cNvSpPr>
          <p:nvPr/>
        </p:nvSpPr>
        <p:spPr bwMode="auto">
          <a:xfrm>
            <a:off x="5867400" y="2895600"/>
            <a:ext cx="2133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sz="2800" b="1">
                <a:latin typeface="Arial" charset="0"/>
              </a:rPr>
              <a:t>“When do you get your best ideas?”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B2AF86BF-F773-4210-9151-59FB73116BA3}" type="slidenum">
              <a:rPr lang="en-US" altLang="en-US"/>
              <a:pPr/>
              <a:t>21</a:t>
            </a:fld>
            <a:endParaRPr lang="en-US" altLang="en-US"/>
          </a:p>
        </p:txBody>
      </p:sp>
      <p:sp>
        <p:nvSpPr>
          <p:cNvPr id="179202" name="Rectangle 2"/>
          <p:cNvSpPr>
            <a:spLocks noGrp="1" noChangeArrowheads="1"/>
          </p:cNvSpPr>
          <p:nvPr>
            <p:ph type="title"/>
          </p:nvPr>
        </p:nvSpPr>
        <p:spPr>
          <a:xfrm>
            <a:off x="304800" y="381000"/>
            <a:ext cx="7848600" cy="609600"/>
          </a:xfrm>
        </p:spPr>
        <p:txBody>
          <a:bodyPr/>
          <a:lstStyle/>
          <a:p>
            <a:r>
              <a:rPr lang="en-US" altLang="en-US"/>
              <a:t>MENTAL BLOCK # 6</a:t>
            </a:r>
          </a:p>
        </p:txBody>
      </p:sp>
      <p:sp>
        <p:nvSpPr>
          <p:cNvPr id="179203" name="Rectangle 3"/>
          <p:cNvSpPr>
            <a:spLocks noGrp="1" noChangeArrowheads="1"/>
          </p:cNvSpPr>
          <p:nvPr>
            <p:ph type="body" idx="1"/>
          </p:nvPr>
        </p:nvSpPr>
        <p:spPr>
          <a:xfrm>
            <a:off x="3657600" y="3276600"/>
            <a:ext cx="5029200" cy="1143000"/>
          </a:xfrm>
        </p:spPr>
        <p:txBody>
          <a:bodyPr/>
          <a:lstStyle/>
          <a:p>
            <a:pPr marL="609600" indent="-609600">
              <a:buClr>
                <a:schemeClr val="tx1"/>
              </a:buClr>
              <a:buFont typeface="Monotype Sorts" pitchFamily="2" charset="2"/>
              <a:buAutoNum type="arabicPeriod" startAt="6"/>
            </a:pPr>
            <a:r>
              <a:rPr lang="en-US" altLang="en-US" sz="3600"/>
              <a:t>That’s not my </a:t>
            </a:r>
            <a:r>
              <a:rPr lang="en-US" altLang="en-US" sz="3600" u="sng"/>
              <a:t>area</a:t>
            </a:r>
            <a:r>
              <a:rPr lang="en-US" altLang="en-US" sz="3600"/>
              <a:t>.</a:t>
            </a:r>
          </a:p>
        </p:txBody>
      </p:sp>
      <p:graphicFrame>
        <p:nvGraphicFramePr>
          <p:cNvPr id="179206" name="Object 6"/>
          <p:cNvGraphicFramePr>
            <a:graphicFrameLocks noChangeAspect="1"/>
          </p:cNvGraphicFramePr>
          <p:nvPr/>
        </p:nvGraphicFramePr>
        <p:xfrm>
          <a:off x="838200" y="2362200"/>
          <a:ext cx="2330450" cy="2879725"/>
        </p:xfrm>
        <a:graphic>
          <a:graphicData uri="http://schemas.openxmlformats.org/presentationml/2006/ole">
            <mc:AlternateContent xmlns:mc="http://schemas.openxmlformats.org/markup-compatibility/2006">
              <mc:Choice xmlns:v="urn:schemas-microsoft-com:vml" Requires="v">
                <p:oleObj spid="_x0000_s179207" name="Picture" r:id="rId4" imgW="1454040" imgH="1798560" progId="StaticMetafile">
                  <p:embed/>
                </p:oleObj>
              </mc:Choice>
              <mc:Fallback>
                <p:oleObj name="Picture" r:id="rId4" imgW="1454040" imgH="1798560" progId="StaticMetafil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62200"/>
                        <a:ext cx="23304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Optimist International</a:t>
            </a:r>
          </a:p>
        </p:txBody>
      </p:sp>
      <p:sp>
        <p:nvSpPr>
          <p:cNvPr id="7" name="Slide Number Placeholder 5"/>
          <p:cNvSpPr>
            <a:spLocks noGrp="1"/>
          </p:cNvSpPr>
          <p:nvPr>
            <p:ph type="sldNum" sz="quarter" idx="12"/>
          </p:nvPr>
        </p:nvSpPr>
        <p:spPr/>
        <p:txBody>
          <a:bodyPr/>
          <a:lstStyle/>
          <a:p>
            <a:fld id="{4081BAC4-955D-447E-9E8D-736764C017AD}" type="slidenum">
              <a:rPr lang="en-US" altLang="en-US"/>
              <a:pPr/>
              <a:t>22</a:t>
            </a:fld>
            <a:endParaRPr lang="en-US" altLang="en-US"/>
          </a:p>
        </p:txBody>
      </p:sp>
      <p:sp>
        <p:nvSpPr>
          <p:cNvPr id="181250" name="Rectangle 2"/>
          <p:cNvSpPr>
            <a:spLocks noGrp="1" noChangeArrowheads="1"/>
          </p:cNvSpPr>
          <p:nvPr>
            <p:ph type="title"/>
          </p:nvPr>
        </p:nvSpPr>
        <p:spPr>
          <a:xfrm>
            <a:off x="304800" y="381000"/>
            <a:ext cx="7848600" cy="609600"/>
          </a:xfrm>
        </p:spPr>
        <p:txBody>
          <a:bodyPr/>
          <a:lstStyle/>
          <a:p>
            <a:r>
              <a:rPr lang="en-US" altLang="en-US"/>
              <a:t>MENTAL BLOCK # 7</a:t>
            </a:r>
          </a:p>
        </p:txBody>
      </p:sp>
      <p:sp>
        <p:nvSpPr>
          <p:cNvPr id="181251" name="Rectangle 3"/>
          <p:cNvSpPr>
            <a:spLocks noGrp="1" noChangeArrowheads="1"/>
          </p:cNvSpPr>
          <p:nvPr>
            <p:ph type="body" idx="1"/>
          </p:nvPr>
        </p:nvSpPr>
        <p:spPr>
          <a:xfrm>
            <a:off x="4267200" y="1981200"/>
            <a:ext cx="4495800" cy="1600200"/>
          </a:xfrm>
        </p:spPr>
        <p:txBody>
          <a:bodyPr/>
          <a:lstStyle/>
          <a:p>
            <a:pPr marL="609600" indent="-609600">
              <a:buClr>
                <a:schemeClr val="tx1"/>
              </a:buClr>
              <a:buFont typeface="Monotype Sorts" pitchFamily="2" charset="2"/>
              <a:buAutoNum type="arabicPeriod" startAt="6"/>
            </a:pPr>
            <a:r>
              <a:rPr lang="en-US" altLang="en-US"/>
              <a:t>That’s not my </a:t>
            </a:r>
            <a:r>
              <a:rPr lang="en-US" altLang="en-US" u="sng"/>
              <a:t>area</a:t>
            </a:r>
            <a:r>
              <a:rPr lang="en-US" altLang="en-US"/>
              <a:t>.</a:t>
            </a:r>
          </a:p>
          <a:p>
            <a:pPr marL="609600" indent="-609600">
              <a:buClr>
                <a:schemeClr val="tx1"/>
              </a:buClr>
              <a:buFont typeface="Monotype Sorts" pitchFamily="2" charset="2"/>
              <a:buAutoNum type="arabicPeriod" startAt="6"/>
            </a:pPr>
            <a:r>
              <a:rPr lang="en-US" altLang="en-US" sz="3600" u="sng"/>
              <a:t>Avoid</a:t>
            </a:r>
            <a:r>
              <a:rPr lang="en-US" altLang="en-US" sz="3600"/>
              <a:t> ambiguity.</a:t>
            </a:r>
            <a:endParaRPr lang="en-US" altLang="en-US" sz="3600" u="sng"/>
          </a:p>
        </p:txBody>
      </p:sp>
      <p:graphicFrame>
        <p:nvGraphicFramePr>
          <p:cNvPr id="181252" name="Object 4">
            <a:hlinkClick r:id="" action="ppaction://ole?verb=0"/>
          </p:cNvPr>
          <p:cNvGraphicFramePr>
            <a:graphicFrameLocks/>
          </p:cNvGraphicFramePr>
          <p:nvPr/>
        </p:nvGraphicFramePr>
        <p:xfrm>
          <a:off x="838200" y="2667000"/>
          <a:ext cx="3390900" cy="3455988"/>
        </p:xfrm>
        <a:graphic>
          <a:graphicData uri="http://schemas.openxmlformats.org/presentationml/2006/ole">
            <mc:AlternateContent xmlns:mc="http://schemas.openxmlformats.org/markup-compatibility/2006">
              <mc:Choice xmlns:v="urn:schemas-microsoft-com:vml" Requires="v">
                <p:oleObj spid="_x0000_s181254" name="Clip" r:id="rId4" imgW="4456080" imgH="4444920" progId="MS_ClipArt_Gallery.5">
                  <p:embed/>
                </p:oleObj>
              </mc:Choice>
              <mc:Fallback>
                <p:oleObj name="Clip" r:id="rId4" imgW="4456080" imgH="4444920" progId="MS_ClipArt_Gallery.5">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667000"/>
                        <a:ext cx="3390900"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3" name="Rectangle 5"/>
          <p:cNvSpPr>
            <a:spLocks noChangeArrowheads="1"/>
          </p:cNvSpPr>
          <p:nvPr/>
        </p:nvSpPr>
        <p:spPr bwMode="auto">
          <a:xfrm>
            <a:off x="871538" y="4038600"/>
            <a:ext cx="33194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en-US" sz="4400" b="1">
                <a:latin typeface="Arial" charset="0"/>
              </a:rPr>
              <a:t>AMBIGUITY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16661B6E-D8E7-44F6-9B03-C74930CB5913}" type="slidenum">
              <a:rPr lang="en-US" altLang="en-US"/>
              <a:pPr/>
              <a:t>23</a:t>
            </a:fld>
            <a:endParaRPr lang="en-US" altLang="en-US"/>
          </a:p>
        </p:txBody>
      </p:sp>
      <p:sp>
        <p:nvSpPr>
          <p:cNvPr id="183298" name="Rectangle 2"/>
          <p:cNvSpPr>
            <a:spLocks noGrp="1" noChangeArrowheads="1"/>
          </p:cNvSpPr>
          <p:nvPr>
            <p:ph type="title"/>
          </p:nvPr>
        </p:nvSpPr>
        <p:spPr>
          <a:xfrm>
            <a:off x="304800" y="381000"/>
            <a:ext cx="7848600" cy="609600"/>
          </a:xfrm>
        </p:spPr>
        <p:txBody>
          <a:bodyPr/>
          <a:lstStyle/>
          <a:p>
            <a:r>
              <a:rPr lang="en-US" altLang="en-US"/>
              <a:t>MENTAL BLOCK # 8</a:t>
            </a:r>
          </a:p>
        </p:txBody>
      </p:sp>
      <p:sp>
        <p:nvSpPr>
          <p:cNvPr id="183299" name="Rectangle 3"/>
          <p:cNvSpPr>
            <a:spLocks noGrp="1" noChangeArrowheads="1"/>
          </p:cNvSpPr>
          <p:nvPr>
            <p:ph type="body" idx="1"/>
          </p:nvPr>
        </p:nvSpPr>
        <p:spPr>
          <a:xfrm>
            <a:off x="4267200" y="1981200"/>
            <a:ext cx="4495800" cy="2057400"/>
          </a:xfrm>
        </p:spPr>
        <p:txBody>
          <a:bodyPr/>
          <a:lstStyle/>
          <a:p>
            <a:pPr marL="609600" indent="-609600">
              <a:buClr>
                <a:schemeClr val="tx1"/>
              </a:buClr>
              <a:buFont typeface="Monotype Sorts" pitchFamily="2" charset="2"/>
              <a:buAutoNum type="arabicPeriod" startAt="6"/>
            </a:pPr>
            <a:r>
              <a:rPr lang="en-US" altLang="en-US"/>
              <a:t>That’s not my </a:t>
            </a:r>
            <a:r>
              <a:rPr lang="en-US" altLang="en-US" u="sng"/>
              <a:t>area</a:t>
            </a:r>
            <a:r>
              <a:rPr lang="en-US" altLang="en-US"/>
              <a:t>.</a:t>
            </a:r>
          </a:p>
          <a:p>
            <a:pPr marL="609600" indent="-609600">
              <a:buClr>
                <a:schemeClr val="tx1"/>
              </a:buClr>
              <a:buFont typeface="Monotype Sorts" pitchFamily="2" charset="2"/>
              <a:buAutoNum type="arabicPeriod" startAt="6"/>
            </a:pPr>
            <a:r>
              <a:rPr lang="en-US" altLang="en-US" u="sng"/>
              <a:t>Avoid</a:t>
            </a:r>
            <a:r>
              <a:rPr lang="en-US" altLang="en-US"/>
              <a:t> ambiguity.</a:t>
            </a:r>
          </a:p>
          <a:p>
            <a:pPr marL="609600" indent="-609600">
              <a:buClr>
                <a:schemeClr val="tx1"/>
              </a:buClr>
              <a:buFont typeface="Monotype Sorts" pitchFamily="2" charset="2"/>
              <a:buAutoNum type="arabicPeriod" startAt="6"/>
            </a:pPr>
            <a:r>
              <a:rPr lang="en-US" altLang="en-US" sz="3600"/>
              <a:t>Don’t be </a:t>
            </a:r>
            <a:r>
              <a:rPr lang="en-US" altLang="en-US" sz="3600" u="sng"/>
              <a:t>foolish.</a:t>
            </a:r>
          </a:p>
        </p:txBody>
      </p:sp>
      <p:graphicFrame>
        <p:nvGraphicFramePr>
          <p:cNvPr id="183300" name="Object 4"/>
          <p:cNvGraphicFramePr>
            <a:graphicFrameLocks noChangeAspect="1"/>
          </p:cNvGraphicFramePr>
          <p:nvPr/>
        </p:nvGraphicFramePr>
        <p:xfrm>
          <a:off x="1524000" y="3733800"/>
          <a:ext cx="4038600" cy="2463800"/>
        </p:xfrm>
        <a:graphic>
          <a:graphicData uri="http://schemas.openxmlformats.org/presentationml/2006/ole">
            <mc:AlternateContent xmlns:mc="http://schemas.openxmlformats.org/markup-compatibility/2006">
              <mc:Choice xmlns:v="urn:schemas-microsoft-com:vml" Requires="v">
                <p:oleObj spid="_x0000_s183301" name="Picture" r:id="rId4" imgW="4647960" imgH="2835000" progId="StaticMetafile">
                  <p:embed/>
                </p:oleObj>
              </mc:Choice>
              <mc:Fallback>
                <p:oleObj name="Picture" r:id="rId4" imgW="4647960" imgH="2835000"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33800"/>
                        <a:ext cx="40386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08D3B457-B63B-47D2-B31A-4D577B25945E}" type="slidenum">
              <a:rPr lang="en-US" altLang="en-US"/>
              <a:pPr/>
              <a:t>24</a:t>
            </a:fld>
            <a:endParaRPr lang="en-US" altLang="en-US"/>
          </a:p>
        </p:txBody>
      </p:sp>
      <p:sp>
        <p:nvSpPr>
          <p:cNvPr id="185346" name="Rectangle 2"/>
          <p:cNvSpPr>
            <a:spLocks noGrp="1" noChangeArrowheads="1"/>
          </p:cNvSpPr>
          <p:nvPr>
            <p:ph type="title"/>
          </p:nvPr>
        </p:nvSpPr>
        <p:spPr>
          <a:xfrm>
            <a:off x="304800" y="381000"/>
            <a:ext cx="7848600" cy="609600"/>
          </a:xfrm>
        </p:spPr>
        <p:txBody>
          <a:bodyPr/>
          <a:lstStyle/>
          <a:p>
            <a:r>
              <a:rPr lang="en-US" altLang="en-US"/>
              <a:t>MENTAL BLOCK # 9</a:t>
            </a:r>
          </a:p>
        </p:txBody>
      </p:sp>
      <p:sp>
        <p:nvSpPr>
          <p:cNvPr id="185347" name="Rectangle 3"/>
          <p:cNvSpPr>
            <a:spLocks noGrp="1" noChangeArrowheads="1"/>
          </p:cNvSpPr>
          <p:nvPr>
            <p:ph type="body" idx="1"/>
          </p:nvPr>
        </p:nvSpPr>
        <p:spPr>
          <a:xfrm>
            <a:off x="4267200" y="1981200"/>
            <a:ext cx="4495800" cy="2590800"/>
          </a:xfrm>
        </p:spPr>
        <p:txBody>
          <a:bodyPr/>
          <a:lstStyle/>
          <a:p>
            <a:pPr marL="609600" indent="-609600">
              <a:buClr>
                <a:schemeClr val="tx1"/>
              </a:buClr>
              <a:buFont typeface="Monotype Sorts" pitchFamily="2" charset="2"/>
              <a:buAutoNum type="arabicPeriod" startAt="6"/>
            </a:pPr>
            <a:r>
              <a:rPr lang="en-US" altLang="en-US"/>
              <a:t>That’s not my </a:t>
            </a:r>
            <a:r>
              <a:rPr lang="en-US" altLang="en-US" u="sng"/>
              <a:t>area</a:t>
            </a:r>
            <a:r>
              <a:rPr lang="en-US" altLang="en-US"/>
              <a:t>.</a:t>
            </a:r>
          </a:p>
          <a:p>
            <a:pPr marL="609600" indent="-609600">
              <a:buClr>
                <a:schemeClr val="tx1"/>
              </a:buClr>
              <a:buFont typeface="Monotype Sorts" pitchFamily="2" charset="2"/>
              <a:buAutoNum type="arabicPeriod" startAt="6"/>
            </a:pPr>
            <a:r>
              <a:rPr lang="en-US" altLang="en-US" u="sng"/>
              <a:t>Avoid</a:t>
            </a:r>
            <a:r>
              <a:rPr lang="en-US" altLang="en-US"/>
              <a:t> ambiguity.</a:t>
            </a:r>
          </a:p>
          <a:p>
            <a:pPr marL="609600" indent="-609600">
              <a:buClr>
                <a:schemeClr val="tx1"/>
              </a:buClr>
              <a:buFont typeface="Monotype Sorts" pitchFamily="2" charset="2"/>
              <a:buAutoNum type="arabicPeriod" startAt="6"/>
            </a:pPr>
            <a:r>
              <a:rPr lang="en-US" altLang="en-US"/>
              <a:t>Don’t be </a:t>
            </a:r>
            <a:r>
              <a:rPr lang="en-US" altLang="en-US" u="sng"/>
              <a:t>foolish.</a:t>
            </a:r>
          </a:p>
          <a:p>
            <a:pPr marL="609600" indent="-609600">
              <a:buClr>
                <a:schemeClr val="tx1"/>
              </a:buClr>
              <a:buFont typeface="Monotype Sorts" pitchFamily="2" charset="2"/>
              <a:buAutoNum type="arabicPeriod" startAt="6"/>
            </a:pPr>
            <a:r>
              <a:rPr lang="en-US" altLang="en-US" sz="3600" u="sng"/>
              <a:t>To err</a:t>
            </a:r>
            <a:r>
              <a:rPr lang="en-US" altLang="en-US" sz="3600"/>
              <a:t> is wrong.</a:t>
            </a:r>
            <a:endParaRPr lang="en-US" altLang="en-US" sz="3600" u="sng"/>
          </a:p>
        </p:txBody>
      </p:sp>
      <p:graphicFrame>
        <p:nvGraphicFramePr>
          <p:cNvPr id="185350" name="Object 6"/>
          <p:cNvGraphicFramePr>
            <a:graphicFrameLocks noChangeAspect="1"/>
          </p:cNvGraphicFramePr>
          <p:nvPr/>
        </p:nvGraphicFramePr>
        <p:xfrm>
          <a:off x="1676400" y="2438400"/>
          <a:ext cx="1673225" cy="3505200"/>
        </p:xfrm>
        <a:graphic>
          <a:graphicData uri="http://schemas.openxmlformats.org/presentationml/2006/ole">
            <mc:AlternateContent xmlns:mc="http://schemas.openxmlformats.org/markup-compatibility/2006">
              <mc:Choice xmlns:v="urn:schemas-microsoft-com:vml" Requires="v">
                <p:oleObj spid="_x0000_s185351" name="Picture" r:id="rId4" imgW="1714320" imgH="3592440" progId="StaticMetafile">
                  <p:embed/>
                </p:oleObj>
              </mc:Choice>
              <mc:Fallback>
                <p:oleObj name="Picture" r:id="rId4" imgW="1714320" imgH="3592440" progId="StaticMetafil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438400"/>
                        <a:ext cx="16732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55C606F5-D5E8-48D2-9C8C-1AA678E80627}" type="slidenum">
              <a:rPr lang="en-US" altLang="en-US"/>
              <a:pPr/>
              <a:t>25</a:t>
            </a:fld>
            <a:endParaRPr lang="en-US" altLang="en-US"/>
          </a:p>
        </p:txBody>
      </p:sp>
      <p:sp>
        <p:nvSpPr>
          <p:cNvPr id="187394" name="Rectangle 2"/>
          <p:cNvSpPr>
            <a:spLocks noGrp="1" noChangeArrowheads="1"/>
          </p:cNvSpPr>
          <p:nvPr>
            <p:ph type="title"/>
          </p:nvPr>
        </p:nvSpPr>
        <p:spPr>
          <a:xfrm>
            <a:off x="304800" y="381000"/>
            <a:ext cx="7848600" cy="609600"/>
          </a:xfrm>
        </p:spPr>
        <p:txBody>
          <a:bodyPr/>
          <a:lstStyle/>
          <a:p>
            <a:r>
              <a:rPr lang="en-US" altLang="en-US"/>
              <a:t>MENTAL BLOCK # 10</a:t>
            </a:r>
          </a:p>
        </p:txBody>
      </p:sp>
      <p:sp>
        <p:nvSpPr>
          <p:cNvPr id="187395" name="Rectangle 3"/>
          <p:cNvSpPr>
            <a:spLocks noGrp="1" noChangeArrowheads="1"/>
          </p:cNvSpPr>
          <p:nvPr>
            <p:ph type="body" idx="1"/>
          </p:nvPr>
        </p:nvSpPr>
        <p:spPr>
          <a:xfrm>
            <a:off x="4267200" y="1981200"/>
            <a:ext cx="4495800" cy="3067050"/>
          </a:xfrm>
        </p:spPr>
        <p:txBody>
          <a:bodyPr/>
          <a:lstStyle/>
          <a:p>
            <a:pPr marL="609600" indent="-609600">
              <a:buClr>
                <a:schemeClr val="tx1"/>
              </a:buClr>
              <a:buFont typeface="Monotype Sorts" pitchFamily="2" charset="2"/>
              <a:buAutoNum type="arabicPeriod" startAt="6"/>
            </a:pPr>
            <a:r>
              <a:rPr lang="en-US" altLang="en-US"/>
              <a:t>That’s not my </a:t>
            </a:r>
            <a:r>
              <a:rPr lang="en-US" altLang="en-US" u="sng"/>
              <a:t>area</a:t>
            </a:r>
            <a:r>
              <a:rPr lang="en-US" altLang="en-US"/>
              <a:t>.</a:t>
            </a:r>
          </a:p>
          <a:p>
            <a:pPr marL="609600" indent="-609600">
              <a:buClr>
                <a:schemeClr val="tx1"/>
              </a:buClr>
              <a:buFont typeface="Monotype Sorts" pitchFamily="2" charset="2"/>
              <a:buAutoNum type="arabicPeriod" startAt="6"/>
            </a:pPr>
            <a:r>
              <a:rPr lang="en-US" altLang="en-US" u="sng"/>
              <a:t>Avoid</a:t>
            </a:r>
            <a:r>
              <a:rPr lang="en-US" altLang="en-US"/>
              <a:t> ambiguity.</a:t>
            </a:r>
          </a:p>
          <a:p>
            <a:pPr marL="609600" indent="-609600">
              <a:buClr>
                <a:schemeClr val="tx1"/>
              </a:buClr>
              <a:buFont typeface="Monotype Sorts" pitchFamily="2" charset="2"/>
              <a:buAutoNum type="arabicPeriod" startAt="6"/>
            </a:pPr>
            <a:r>
              <a:rPr lang="en-US" altLang="en-US"/>
              <a:t>Don’t be </a:t>
            </a:r>
            <a:r>
              <a:rPr lang="en-US" altLang="en-US" u="sng"/>
              <a:t>foolish</a:t>
            </a:r>
            <a:r>
              <a:rPr lang="en-US" altLang="en-US"/>
              <a:t>.</a:t>
            </a:r>
          </a:p>
          <a:p>
            <a:pPr marL="609600" indent="-609600">
              <a:buClr>
                <a:schemeClr val="tx1"/>
              </a:buClr>
              <a:buFont typeface="Monotype Sorts" pitchFamily="2" charset="2"/>
              <a:buAutoNum type="arabicPeriod" startAt="6"/>
            </a:pPr>
            <a:r>
              <a:rPr lang="en-US" altLang="en-US" u="sng"/>
              <a:t>To err</a:t>
            </a:r>
            <a:r>
              <a:rPr lang="en-US" altLang="en-US"/>
              <a:t> is wrong.</a:t>
            </a:r>
          </a:p>
          <a:p>
            <a:pPr marL="609600" indent="-609600">
              <a:buClr>
                <a:schemeClr val="tx1"/>
              </a:buClr>
              <a:buFont typeface="Monotype Sorts" pitchFamily="2" charset="2"/>
              <a:buAutoNum type="arabicPeriod" startAt="6"/>
            </a:pPr>
            <a:r>
              <a:rPr lang="en-US" altLang="en-US" sz="3600"/>
              <a:t>I’m not </a:t>
            </a:r>
            <a:r>
              <a:rPr lang="en-US" altLang="en-US" sz="3600" u="sng"/>
              <a:t>creative</a:t>
            </a:r>
            <a:r>
              <a:rPr lang="en-US" altLang="en-US" sz="3600"/>
              <a:t>.</a:t>
            </a:r>
            <a:endParaRPr lang="en-US" altLang="en-US" sz="3600" u="sng"/>
          </a:p>
        </p:txBody>
      </p:sp>
      <p:graphicFrame>
        <p:nvGraphicFramePr>
          <p:cNvPr id="187396" name="Object 4"/>
          <p:cNvGraphicFramePr>
            <a:graphicFrameLocks noChangeAspect="1"/>
          </p:cNvGraphicFramePr>
          <p:nvPr/>
        </p:nvGraphicFramePr>
        <p:xfrm>
          <a:off x="533400" y="2205038"/>
          <a:ext cx="3387725" cy="3074987"/>
        </p:xfrm>
        <a:graphic>
          <a:graphicData uri="http://schemas.openxmlformats.org/presentationml/2006/ole">
            <mc:AlternateContent xmlns:mc="http://schemas.openxmlformats.org/markup-compatibility/2006">
              <mc:Choice xmlns:v="urn:schemas-microsoft-com:vml" Requires="v">
                <p:oleObj spid="_x0000_s187397" name="Picture" r:id="rId4" imgW="1787400" imgH="1622160" progId="StaticMetafile">
                  <p:embed/>
                </p:oleObj>
              </mc:Choice>
              <mc:Fallback>
                <p:oleObj name="Picture" r:id="rId4" imgW="1787400" imgH="1622160"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5038"/>
                        <a:ext cx="3387725" cy="307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en-US"/>
              <a:t>Optimist International</a:t>
            </a:r>
          </a:p>
        </p:txBody>
      </p:sp>
      <p:sp>
        <p:nvSpPr>
          <p:cNvPr id="9" name="Slide Number Placeholder 5"/>
          <p:cNvSpPr>
            <a:spLocks noGrp="1"/>
          </p:cNvSpPr>
          <p:nvPr>
            <p:ph type="sldNum" sz="quarter" idx="12"/>
          </p:nvPr>
        </p:nvSpPr>
        <p:spPr/>
        <p:txBody>
          <a:bodyPr/>
          <a:lstStyle/>
          <a:p>
            <a:fld id="{FE91201C-46FE-418B-8FD6-4D9361F227DF}" type="slidenum">
              <a:rPr lang="en-US" altLang="en-US"/>
              <a:pPr/>
              <a:t>26</a:t>
            </a:fld>
            <a:endParaRPr lang="en-US" altLang="en-US"/>
          </a:p>
        </p:txBody>
      </p:sp>
      <p:sp>
        <p:nvSpPr>
          <p:cNvPr id="100354" name="Rectangle 2"/>
          <p:cNvSpPr>
            <a:spLocks noGrp="1" noChangeArrowheads="1"/>
          </p:cNvSpPr>
          <p:nvPr>
            <p:ph type="title"/>
          </p:nvPr>
        </p:nvSpPr>
        <p:spPr>
          <a:xfrm>
            <a:off x="1371600" y="381000"/>
            <a:ext cx="6019800" cy="609600"/>
          </a:xfrm>
        </p:spPr>
        <p:txBody>
          <a:bodyPr/>
          <a:lstStyle/>
          <a:p>
            <a:r>
              <a:rPr lang="en-US" altLang="en-US"/>
              <a:t>BEING MORE CREATIVE</a:t>
            </a:r>
          </a:p>
        </p:txBody>
      </p:sp>
      <p:sp>
        <p:nvSpPr>
          <p:cNvPr id="100355" name="Rectangle 3"/>
          <p:cNvSpPr>
            <a:spLocks noGrp="1" noChangeArrowheads="1"/>
          </p:cNvSpPr>
          <p:nvPr>
            <p:ph type="body" idx="1"/>
          </p:nvPr>
        </p:nvSpPr>
        <p:spPr>
          <a:xfrm>
            <a:off x="533400" y="1885950"/>
            <a:ext cx="8229600" cy="1543050"/>
          </a:xfrm>
          <a:ln/>
          <a:extLst>
            <a:ext uri="{91240B29-F687-4F45-9708-019B960494DF}">
              <a14:hiddenLine xmlns:a14="http://schemas.microsoft.com/office/drawing/2010/main" w="9525" cap="flat">
                <a:solidFill>
                  <a:schemeClr val="tx1"/>
                </a:solidFill>
                <a:prstDash val="dash"/>
                <a:miter lim="800000"/>
                <a:headEnd/>
                <a:tailEnd/>
              </a14:hiddenLine>
            </a:ext>
          </a:extLst>
        </p:spPr>
        <p:txBody>
          <a:bodyPr/>
          <a:lstStyle/>
          <a:p>
            <a:pPr algn="ctr">
              <a:lnSpc>
                <a:spcPct val="90000"/>
              </a:lnSpc>
              <a:buFont typeface="Monotype Sorts" pitchFamily="2" charset="2"/>
              <a:buNone/>
            </a:pPr>
            <a:r>
              <a:rPr lang="en-US" altLang="en-US"/>
              <a:t>How can we be more creative?</a:t>
            </a:r>
          </a:p>
          <a:p>
            <a:pPr>
              <a:lnSpc>
                <a:spcPct val="90000"/>
              </a:lnSpc>
            </a:pPr>
            <a:endParaRPr lang="en-US" altLang="en-US" sz="1800"/>
          </a:p>
          <a:p>
            <a:pPr>
              <a:lnSpc>
                <a:spcPct val="90000"/>
              </a:lnSpc>
              <a:buFont typeface="Monotype Sorts" pitchFamily="2" charset="2"/>
              <a:buNone/>
            </a:pPr>
            <a:r>
              <a:rPr lang="en-US" altLang="en-US" sz="2800"/>
              <a:t>	Jot down at least 3 ideas that come to </a:t>
            </a:r>
            <a:br>
              <a:rPr lang="en-US" altLang="en-US" sz="2800"/>
            </a:br>
            <a:r>
              <a:rPr lang="en-US" altLang="en-US" sz="2800"/>
              <a:t>your mind.</a:t>
            </a:r>
          </a:p>
          <a:p>
            <a:pPr lvl="1">
              <a:lnSpc>
                <a:spcPct val="90000"/>
              </a:lnSpc>
            </a:pPr>
            <a:endParaRPr lang="en-US" altLang="en-US" sz="1600"/>
          </a:p>
          <a:p>
            <a:pPr lvl="1">
              <a:lnSpc>
                <a:spcPct val="90000"/>
              </a:lnSpc>
            </a:pPr>
            <a:endParaRPr lang="en-US" altLang="en-US"/>
          </a:p>
        </p:txBody>
      </p:sp>
      <p:grpSp>
        <p:nvGrpSpPr>
          <p:cNvPr id="100361" name="Group 9"/>
          <p:cNvGrpSpPr>
            <a:grpSpLocks/>
          </p:cNvGrpSpPr>
          <p:nvPr/>
        </p:nvGrpSpPr>
        <p:grpSpPr bwMode="auto">
          <a:xfrm>
            <a:off x="1295400" y="4114800"/>
            <a:ext cx="6400800" cy="762000"/>
            <a:chOff x="816" y="2832"/>
            <a:chExt cx="4032" cy="480"/>
          </a:xfrm>
        </p:grpSpPr>
        <p:sp>
          <p:nvSpPr>
            <p:cNvPr id="100357" name="Line 5"/>
            <p:cNvSpPr>
              <a:spLocks noChangeShapeType="1"/>
            </p:cNvSpPr>
            <p:nvPr/>
          </p:nvSpPr>
          <p:spPr bwMode="auto">
            <a:xfrm>
              <a:off x="816" y="2832"/>
              <a:ext cx="40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8" name="Line 6"/>
            <p:cNvSpPr>
              <a:spLocks noChangeShapeType="1"/>
            </p:cNvSpPr>
            <p:nvPr/>
          </p:nvSpPr>
          <p:spPr bwMode="auto">
            <a:xfrm>
              <a:off x="816" y="3072"/>
              <a:ext cx="40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359" name="Line 7"/>
            <p:cNvSpPr>
              <a:spLocks noChangeShapeType="1"/>
            </p:cNvSpPr>
            <p:nvPr/>
          </p:nvSpPr>
          <p:spPr bwMode="auto">
            <a:xfrm>
              <a:off x="816" y="3312"/>
              <a:ext cx="403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4293149B-4937-42F3-8682-FB41AF20CDAA}" type="slidenum">
              <a:rPr lang="en-US" altLang="en-US"/>
              <a:pPr/>
              <a:t>27</a:t>
            </a:fld>
            <a:endParaRPr lang="en-US" altLang="en-US"/>
          </a:p>
        </p:txBody>
      </p:sp>
      <p:sp>
        <p:nvSpPr>
          <p:cNvPr id="104450" name="Rectangle 1026"/>
          <p:cNvSpPr>
            <a:spLocks noGrp="1" noChangeArrowheads="1"/>
          </p:cNvSpPr>
          <p:nvPr>
            <p:ph type="title"/>
          </p:nvPr>
        </p:nvSpPr>
        <p:spPr>
          <a:xfrm>
            <a:off x="609600" y="228600"/>
            <a:ext cx="8001000" cy="685800"/>
          </a:xfrm>
        </p:spPr>
        <p:txBody>
          <a:bodyPr/>
          <a:lstStyle/>
          <a:p>
            <a:r>
              <a:rPr lang="en-US" altLang="en-US"/>
              <a:t>Golden Rules of Creative Thinking</a:t>
            </a:r>
          </a:p>
        </p:txBody>
      </p:sp>
      <p:sp>
        <p:nvSpPr>
          <p:cNvPr id="104451" name="Rectangle 1027"/>
          <p:cNvSpPr>
            <a:spLocks noGrp="1" noChangeArrowheads="1"/>
          </p:cNvSpPr>
          <p:nvPr>
            <p:ph type="body" idx="1"/>
          </p:nvPr>
        </p:nvSpPr>
        <p:spPr>
          <a:xfrm>
            <a:off x="457200" y="1885950"/>
            <a:ext cx="8178800" cy="4438650"/>
          </a:xfrm>
          <a:ln/>
          <a:extLst>
            <a:ext uri="{91240B29-F687-4F45-9708-019B960494DF}">
              <a14:hiddenLine xmlns:a14="http://schemas.microsoft.com/office/drawing/2010/main" w="9525" cap="flat">
                <a:solidFill>
                  <a:schemeClr val="tx1"/>
                </a:solidFill>
                <a:prstDash val="solid"/>
                <a:miter lim="800000"/>
                <a:headEnd/>
                <a:tailEnd/>
              </a14:hiddenLine>
            </a:ext>
          </a:extLst>
        </p:spPr>
        <p:txBody>
          <a:bodyPr/>
          <a:lstStyle/>
          <a:p>
            <a:pPr marL="533400" indent="-533400">
              <a:lnSpc>
                <a:spcPct val="90000"/>
              </a:lnSpc>
              <a:buFont typeface="Monotype Sorts" pitchFamily="2" charset="2"/>
              <a:buNone/>
            </a:pPr>
            <a:endParaRPr lang="en-US" altLang="en-US" sz="1800"/>
          </a:p>
          <a:p>
            <a:pPr marL="914400" lvl="1" indent="-457200">
              <a:lnSpc>
                <a:spcPct val="90000"/>
              </a:lnSpc>
              <a:buClr>
                <a:schemeClr val="tx1"/>
              </a:buClr>
              <a:buFont typeface="Symbol Set SWA" pitchFamily="18" charset="2"/>
              <a:buAutoNum type="arabicPeriod"/>
            </a:pPr>
            <a:r>
              <a:rPr lang="en-US" altLang="en-US" sz="2400"/>
              <a:t>Start small trying to discover new ways to be creative, ___________.</a:t>
            </a:r>
          </a:p>
          <a:p>
            <a:pPr marL="914400" lvl="1" indent="-457200">
              <a:lnSpc>
                <a:spcPct val="90000"/>
              </a:lnSpc>
              <a:buClr>
                <a:schemeClr val="tx1"/>
              </a:buClr>
              <a:buFont typeface="Symbol Set SWA" pitchFamily="18" charset="2"/>
              <a:buAutoNum type="arabicPeriod"/>
            </a:pPr>
            <a:r>
              <a:rPr lang="en-US" altLang="en-US" sz="2400"/>
              <a:t>__________ to abandon the old, obsolete ways of doing things and explore new ways.</a:t>
            </a:r>
          </a:p>
          <a:p>
            <a:pPr marL="914400" lvl="1" indent="-457200">
              <a:lnSpc>
                <a:spcPct val="90000"/>
              </a:lnSpc>
              <a:buClr>
                <a:schemeClr val="tx1"/>
              </a:buClr>
              <a:buFont typeface="Symbol Set SWA" pitchFamily="18" charset="2"/>
              <a:buAutoNum type="arabicPeriod"/>
            </a:pPr>
            <a:r>
              <a:rPr lang="en-US" altLang="en-US" sz="2400"/>
              <a:t>It is not possible to change the way we think about everything. ________ in which to try creative thinking techniques.</a:t>
            </a:r>
          </a:p>
          <a:p>
            <a:pPr marL="914400" lvl="1" indent="-457200">
              <a:lnSpc>
                <a:spcPct val="90000"/>
              </a:lnSpc>
              <a:buClr>
                <a:schemeClr val="tx1"/>
              </a:buClr>
              <a:buFont typeface="Symbol Set SWA" pitchFamily="18" charset="2"/>
              <a:buAutoNum type="arabicPeriod"/>
            </a:pPr>
            <a:r>
              <a:rPr lang="en-US" altLang="en-US" sz="2400"/>
              <a:t>Understand that creative thinking requires               __________, but it is worth it!</a:t>
            </a:r>
          </a:p>
          <a:p>
            <a:pPr marL="914400" lvl="1" indent="-457200">
              <a:lnSpc>
                <a:spcPct val="90000"/>
              </a:lnSpc>
              <a:buClr>
                <a:schemeClr val="tx1"/>
              </a:buClr>
              <a:buFont typeface="Symbol Set SWA" pitchFamily="18" charset="2"/>
              <a:buAutoNum type="arabicPeriod"/>
            </a:pPr>
            <a:r>
              <a:rPr lang="en-US" altLang="en-US" sz="2400"/>
              <a:t>Remember that creative thinking is both _______          and__________!!!</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Optimist International</a:t>
            </a:r>
          </a:p>
        </p:txBody>
      </p:sp>
      <p:sp>
        <p:nvSpPr>
          <p:cNvPr id="5" name="Slide Number Placeholder 4"/>
          <p:cNvSpPr>
            <a:spLocks noGrp="1"/>
          </p:cNvSpPr>
          <p:nvPr>
            <p:ph type="sldNum" sz="quarter" idx="12"/>
          </p:nvPr>
        </p:nvSpPr>
        <p:spPr/>
        <p:txBody>
          <a:bodyPr/>
          <a:lstStyle/>
          <a:p>
            <a:fld id="{1569DC9E-32E7-4187-BABE-7DEF8D7DFB28}" type="slidenum">
              <a:rPr lang="en-US" altLang="en-US"/>
              <a:pPr/>
              <a:t>28</a:t>
            </a:fld>
            <a:endParaRPr lang="en-US" altLang="en-US"/>
          </a:p>
        </p:txBody>
      </p:sp>
      <p:sp>
        <p:nvSpPr>
          <p:cNvPr id="201730" name="Rectangle 2"/>
          <p:cNvSpPr>
            <a:spLocks noGrp="1" noChangeArrowheads="1"/>
          </p:cNvSpPr>
          <p:nvPr>
            <p:ph type="title"/>
          </p:nvPr>
        </p:nvSpPr>
        <p:spPr/>
        <p:txBody>
          <a:bodyPr/>
          <a:lstStyle/>
          <a:p>
            <a:r>
              <a:rPr lang="en-US" altLang="en-US" sz="3200"/>
              <a:t>Golden Rules of Creative Thinking (Continued)</a:t>
            </a:r>
          </a:p>
        </p:txBody>
      </p:sp>
      <p:sp>
        <p:nvSpPr>
          <p:cNvPr id="201731" name="Rectangle 3"/>
          <p:cNvSpPr>
            <a:spLocks noChangeArrowheads="1"/>
          </p:cNvSpPr>
          <p:nvPr/>
        </p:nvSpPr>
        <p:spPr bwMode="auto">
          <a:xfrm>
            <a:off x="457200" y="1524000"/>
            <a:ext cx="81788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33400" indent="-533400">
              <a:spcBef>
                <a:spcPct val="20000"/>
              </a:spcBef>
              <a:buClr>
                <a:schemeClr val="accent2"/>
              </a:buClr>
              <a:buFont typeface="Monotype Sorts" pitchFamily="2" charset="2"/>
              <a:buChar char="z"/>
              <a:defRPr kumimoji="1" sz="3200" b="1">
                <a:solidFill>
                  <a:schemeClr val="tx1"/>
                </a:solidFill>
                <a:latin typeface="Arial" charset="0"/>
              </a:defRPr>
            </a:lvl1pPr>
            <a:lvl2pPr marL="914400" indent="-457200">
              <a:spcBef>
                <a:spcPct val="20000"/>
              </a:spcBef>
              <a:buClr>
                <a:schemeClr val="accent2"/>
              </a:buClr>
              <a:buFont typeface="Monotype Sorts" pitchFamily="2" charset="2"/>
              <a:buChar char="y"/>
              <a:defRPr kumimoji="1" sz="2800" b="1">
                <a:solidFill>
                  <a:schemeClr val="tx1"/>
                </a:solidFill>
                <a:latin typeface="Arial" charset="0"/>
              </a:defRPr>
            </a:lvl2pPr>
            <a:lvl3pPr marL="1295400" indent="-381000">
              <a:spcBef>
                <a:spcPct val="20000"/>
              </a:spcBef>
              <a:buClr>
                <a:schemeClr val="accent2"/>
              </a:buClr>
              <a:buFont typeface="Monotype Sorts" pitchFamily="2" charset="2"/>
              <a:buChar char="x"/>
              <a:defRPr kumimoji="1" sz="2400" b="1">
                <a:solidFill>
                  <a:schemeClr val="tx1"/>
                </a:solidFill>
                <a:latin typeface="Arial" charset="0"/>
              </a:defRPr>
            </a:lvl3pPr>
            <a:lvl4pPr marL="1714500" indent="-342900">
              <a:spcBef>
                <a:spcPct val="20000"/>
              </a:spcBef>
              <a:buClr>
                <a:schemeClr val="accent2"/>
              </a:buClr>
              <a:buChar char="•"/>
              <a:defRPr kumimoji="1" sz="2000" b="1">
                <a:solidFill>
                  <a:schemeClr val="tx1"/>
                </a:solidFill>
                <a:latin typeface="Arial" charset="0"/>
              </a:defRPr>
            </a:lvl4pPr>
            <a:lvl5pPr marL="2171700" indent="-342900">
              <a:spcBef>
                <a:spcPct val="20000"/>
              </a:spcBef>
              <a:buClr>
                <a:schemeClr val="accent2"/>
              </a:buClr>
              <a:buChar char="–"/>
              <a:defRPr kumimoji="1" sz="2000" b="1">
                <a:solidFill>
                  <a:schemeClr val="tx1"/>
                </a:solidFill>
                <a:latin typeface="Arial" charset="0"/>
              </a:defRPr>
            </a:lvl5pPr>
            <a:lvl6pPr marL="2628900" indent="-342900" eaLnBrk="0" fontAlgn="base" hangingPunct="0">
              <a:spcBef>
                <a:spcPct val="20000"/>
              </a:spcBef>
              <a:spcAft>
                <a:spcPct val="0"/>
              </a:spcAft>
              <a:buClr>
                <a:schemeClr val="accent2"/>
              </a:buClr>
              <a:buChar char="–"/>
              <a:defRPr kumimoji="1" sz="2000" b="1">
                <a:solidFill>
                  <a:schemeClr val="tx1"/>
                </a:solidFill>
                <a:latin typeface="Arial" charset="0"/>
              </a:defRPr>
            </a:lvl6pPr>
            <a:lvl7pPr marL="3086100" indent="-342900" eaLnBrk="0" fontAlgn="base" hangingPunct="0">
              <a:spcBef>
                <a:spcPct val="20000"/>
              </a:spcBef>
              <a:spcAft>
                <a:spcPct val="0"/>
              </a:spcAft>
              <a:buClr>
                <a:schemeClr val="accent2"/>
              </a:buClr>
              <a:buChar char="–"/>
              <a:defRPr kumimoji="1" sz="2000" b="1">
                <a:solidFill>
                  <a:schemeClr val="tx1"/>
                </a:solidFill>
                <a:latin typeface="Arial" charset="0"/>
              </a:defRPr>
            </a:lvl7pPr>
            <a:lvl8pPr marL="3543300" indent="-342900" eaLnBrk="0" fontAlgn="base" hangingPunct="0">
              <a:spcBef>
                <a:spcPct val="20000"/>
              </a:spcBef>
              <a:spcAft>
                <a:spcPct val="0"/>
              </a:spcAft>
              <a:buClr>
                <a:schemeClr val="accent2"/>
              </a:buClr>
              <a:buChar char="–"/>
              <a:defRPr kumimoji="1" sz="2000" b="1">
                <a:solidFill>
                  <a:schemeClr val="tx1"/>
                </a:solidFill>
                <a:latin typeface="Arial" charset="0"/>
              </a:defRPr>
            </a:lvl8pPr>
            <a:lvl9pPr marL="4000500" indent="-342900" eaLnBrk="0" fontAlgn="base" hangingPunct="0">
              <a:spcBef>
                <a:spcPct val="20000"/>
              </a:spcBef>
              <a:spcAft>
                <a:spcPct val="0"/>
              </a:spcAft>
              <a:buClr>
                <a:schemeClr val="accent2"/>
              </a:buClr>
              <a:buChar char="–"/>
              <a:defRPr kumimoji="1" sz="2000" b="1">
                <a:solidFill>
                  <a:schemeClr val="tx1"/>
                </a:solidFill>
                <a:latin typeface="Arial" charset="0"/>
              </a:defRPr>
            </a:lvl9pPr>
          </a:lstStyle>
          <a:p>
            <a:pPr>
              <a:lnSpc>
                <a:spcPct val="90000"/>
              </a:lnSpc>
              <a:buFont typeface="Monotype Sorts" pitchFamily="2" charset="2"/>
              <a:buNone/>
            </a:pPr>
            <a:endParaRPr lang="en-US" altLang="en-US" sz="1600"/>
          </a:p>
          <a:p>
            <a:pPr lvl="1">
              <a:lnSpc>
                <a:spcPct val="90000"/>
              </a:lnSpc>
              <a:buClr>
                <a:schemeClr val="tx1"/>
              </a:buClr>
              <a:buFont typeface="Symbol Set SWA" pitchFamily="18" charset="2"/>
              <a:buAutoNum type="arabicPeriod" startAt="6"/>
            </a:pPr>
            <a:r>
              <a:rPr lang="en-US" altLang="en-US" sz="2400"/>
              <a:t>_________ on what you can reasonably do.  Trying to do too many things at once compromises the effort and may take away from the results.</a:t>
            </a:r>
          </a:p>
          <a:p>
            <a:pPr lvl="1">
              <a:lnSpc>
                <a:spcPct val="90000"/>
              </a:lnSpc>
              <a:buClr>
                <a:schemeClr val="tx1"/>
              </a:buClr>
              <a:buFont typeface="Symbol Set SWA" pitchFamily="18" charset="2"/>
              <a:buAutoNum type="arabicPeriod" startAt="6"/>
            </a:pPr>
            <a:r>
              <a:rPr lang="en-US" altLang="en-US" sz="2400"/>
              <a:t>_________creative thinking for today as well as tomorrow.</a:t>
            </a:r>
          </a:p>
          <a:p>
            <a:pPr lvl="1">
              <a:lnSpc>
                <a:spcPct val="90000"/>
              </a:lnSpc>
              <a:buClr>
                <a:schemeClr val="tx1"/>
              </a:buClr>
              <a:buFont typeface="Symbol Set SWA" pitchFamily="18" charset="2"/>
              <a:buAutoNum type="arabicPeriod" startAt="6"/>
            </a:pPr>
            <a:r>
              <a:rPr lang="en-US" altLang="en-US" sz="2400"/>
              <a:t>Include other people in the creative thinking process with you.  __________fosters creative thinking.</a:t>
            </a:r>
          </a:p>
          <a:p>
            <a:pPr lvl="1">
              <a:lnSpc>
                <a:spcPct val="90000"/>
              </a:lnSpc>
              <a:buClr>
                <a:schemeClr val="tx1"/>
              </a:buClr>
              <a:buFont typeface="Symbol Set SWA" pitchFamily="18" charset="2"/>
              <a:buAutoNum type="arabicPeriod" startAt="6"/>
            </a:pPr>
            <a:r>
              <a:rPr lang="en-US" altLang="en-US" sz="2400"/>
              <a:t>Include _______ and ______ in your creative thinking process as well as ___________.</a:t>
            </a:r>
          </a:p>
          <a:p>
            <a:pPr lvl="1">
              <a:lnSpc>
                <a:spcPct val="90000"/>
              </a:lnSpc>
              <a:buClr>
                <a:schemeClr val="tx1"/>
              </a:buClr>
              <a:buFont typeface="Symbol Set SWA" pitchFamily="18" charset="2"/>
              <a:buAutoNum type="arabicPeriod" startAt="6"/>
            </a:pPr>
            <a:r>
              <a:rPr lang="en-US" altLang="en-US" sz="2400"/>
              <a:t>Keep   ________________.</a:t>
            </a:r>
          </a:p>
          <a:p>
            <a:pPr lvl="1">
              <a:lnSpc>
                <a:spcPct val="90000"/>
              </a:lnSpc>
            </a:pPr>
            <a:endParaRPr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p:txBody>
          <a:bodyPr/>
          <a:lstStyle/>
          <a:p>
            <a:r>
              <a:rPr lang="en-US" altLang="en-US"/>
              <a:t>Optimist International</a:t>
            </a:r>
          </a:p>
        </p:txBody>
      </p:sp>
      <p:sp>
        <p:nvSpPr>
          <p:cNvPr id="5" name="Rectangle 6"/>
          <p:cNvSpPr>
            <a:spLocks noGrp="1" noChangeArrowheads="1"/>
          </p:cNvSpPr>
          <p:nvPr>
            <p:ph type="sldNum" sz="quarter" idx="4"/>
          </p:nvPr>
        </p:nvSpPr>
        <p:spPr/>
        <p:txBody>
          <a:bodyPr/>
          <a:lstStyle/>
          <a:p>
            <a:fld id="{7B252E15-1D1C-4C92-A3FC-1D0E034568AD}" type="slidenum">
              <a:rPr lang="en-US" altLang="en-US"/>
              <a:pPr/>
              <a:t>29</a:t>
            </a:fld>
            <a:endParaRPr lang="en-US" altLang="en-US"/>
          </a:p>
        </p:txBody>
      </p:sp>
      <p:sp>
        <p:nvSpPr>
          <p:cNvPr id="108546" name="Rectangle 2"/>
          <p:cNvSpPr>
            <a:spLocks noGrp="1" noChangeArrowheads="1"/>
          </p:cNvSpPr>
          <p:nvPr>
            <p:ph type="ctrTitle"/>
          </p:nvPr>
        </p:nvSpPr>
        <p:spPr>
          <a:xfrm>
            <a:off x="457200" y="457200"/>
            <a:ext cx="8382000" cy="1143000"/>
          </a:xfrm>
        </p:spPr>
        <p:txBody>
          <a:bodyPr/>
          <a:lstStyle/>
          <a:p>
            <a:r>
              <a:rPr lang="en-US" altLang="en-US"/>
              <a:t>CREATIVE PROBLEM </a:t>
            </a:r>
            <a:br>
              <a:rPr lang="en-US" altLang="en-US"/>
            </a:br>
            <a:r>
              <a:rPr lang="en-US" altLang="en-US"/>
              <a:t>SOLVING PROCESS</a:t>
            </a:r>
          </a:p>
        </p:txBody>
      </p:sp>
      <p:sp>
        <p:nvSpPr>
          <p:cNvPr id="108547" name="Rectangle 3"/>
          <p:cNvSpPr>
            <a:spLocks noGrp="1" noChangeArrowheads="1"/>
          </p:cNvSpPr>
          <p:nvPr>
            <p:ph type="subTitle" idx="1"/>
          </p:nvPr>
        </p:nvSpPr>
        <p:spPr>
          <a:xfrm>
            <a:off x="838200" y="2514600"/>
            <a:ext cx="7315200" cy="3733800"/>
          </a:xfrm>
        </p:spPr>
        <p:txBody>
          <a:bodyPr/>
          <a:lstStyle/>
          <a:p>
            <a:pPr marL="571500" indent="-400050"/>
            <a:r>
              <a:rPr lang="en-US" altLang="en-US">
                <a:latin typeface="Arial" charset="0"/>
              </a:rPr>
              <a:t>	STEP 1.  State what </a:t>
            </a:r>
            <a:r>
              <a:rPr lang="en-US" altLang="en-US" i="1" u="sng">
                <a:latin typeface="Arial" charset="0"/>
              </a:rPr>
              <a:t>appears</a:t>
            </a:r>
            <a:r>
              <a:rPr lang="en-US" altLang="en-US">
                <a:latin typeface="Arial" charset="0"/>
              </a:rPr>
              <a:t> to be the problem.</a:t>
            </a:r>
          </a:p>
          <a:p>
            <a:pPr marL="571500" indent="-400050"/>
            <a:endParaRPr lang="en-US" altLang="en-US">
              <a:latin typeface="Arial" charset="0"/>
            </a:endParaRPr>
          </a:p>
          <a:p>
            <a:pPr marL="571500" indent="-400050"/>
            <a:r>
              <a:rPr lang="en-US" altLang="en-US" sz="1800"/>
              <a:t>	</a:t>
            </a:r>
            <a:r>
              <a:rPr lang="en-US" altLang="en-US" sz="2400">
                <a:latin typeface="Arial" charset="0"/>
              </a:rPr>
              <a:t>The real problem may not surface until facts have been gathered and analyzed.  Therefore, start with what you assume to be the problem, that can later be confirmed or corrected.</a:t>
            </a:r>
          </a:p>
          <a:p>
            <a:pPr marL="571500" indent="-400050"/>
            <a:endParaRPr lang="en-US" altLang="en-US" sz="240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p:txBody>
          <a:bodyPr/>
          <a:lstStyle/>
          <a:p>
            <a:r>
              <a:rPr lang="en-US" altLang="en-US"/>
              <a:t>Optimist International</a:t>
            </a:r>
          </a:p>
        </p:txBody>
      </p:sp>
      <p:sp>
        <p:nvSpPr>
          <p:cNvPr id="5" name="Rectangle 6"/>
          <p:cNvSpPr>
            <a:spLocks noGrp="1" noChangeArrowheads="1"/>
          </p:cNvSpPr>
          <p:nvPr>
            <p:ph type="sldNum" sz="quarter" idx="4"/>
          </p:nvPr>
        </p:nvSpPr>
        <p:spPr/>
        <p:txBody>
          <a:bodyPr/>
          <a:lstStyle/>
          <a:p>
            <a:fld id="{8445F59A-F8A7-4A9D-8B1A-B94840663FE7}" type="slidenum">
              <a:rPr lang="en-US" altLang="en-US"/>
              <a:pPr/>
              <a:t>3</a:t>
            </a:fld>
            <a:endParaRPr lang="en-US" altLang="en-US"/>
          </a:p>
        </p:txBody>
      </p:sp>
      <p:sp>
        <p:nvSpPr>
          <p:cNvPr id="43010" name="Rectangle 2"/>
          <p:cNvSpPr>
            <a:spLocks noGrp="1" noChangeArrowheads="1"/>
          </p:cNvSpPr>
          <p:nvPr>
            <p:ph type="ctrTitle"/>
          </p:nvPr>
        </p:nvSpPr>
        <p:spPr>
          <a:xfrm>
            <a:off x="762000" y="609600"/>
            <a:ext cx="7772400" cy="762000"/>
          </a:xfrm>
        </p:spPr>
        <p:txBody>
          <a:bodyPr/>
          <a:lstStyle/>
          <a:p>
            <a:r>
              <a:rPr lang="en-US" altLang="en-US"/>
              <a:t>CREATIVE PROBLEM SOLVING</a:t>
            </a:r>
          </a:p>
        </p:txBody>
      </p:sp>
      <p:sp>
        <p:nvSpPr>
          <p:cNvPr id="43011" name="Rectangle 3"/>
          <p:cNvSpPr>
            <a:spLocks noGrp="1" noChangeArrowheads="1"/>
          </p:cNvSpPr>
          <p:nvPr>
            <p:ph type="subTitle" idx="1"/>
          </p:nvPr>
        </p:nvSpPr>
        <p:spPr>
          <a:xfrm>
            <a:off x="1219200" y="2590800"/>
            <a:ext cx="6629400" cy="3505200"/>
          </a:xfrm>
        </p:spPr>
        <p:txBody>
          <a:bodyPr/>
          <a:lstStyle/>
          <a:p>
            <a:r>
              <a:rPr lang="en-US" altLang="en-US" b="0">
                <a:latin typeface="Arial" charset="0"/>
              </a:rPr>
              <a:t>PURPOSE:</a:t>
            </a:r>
          </a:p>
          <a:p>
            <a:endParaRPr lang="en-US" altLang="en-US" b="0">
              <a:latin typeface="Arial" charset="0"/>
            </a:endParaRPr>
          </a:p>
          <a:p>
            <a:r>
              <a:rPr lang="en-US" altLang="en-US" b="0">
                <a:latin typeface="Arial" charset="0"/>
              </a:rPr>
              <a:t>To develop the awareness and the skills necessary to solve problems creatively.</a:t>
            </a:r>
          </a:p>
          <a:p>
            <a:endParaRPr lang="en-US" altLang="en-US" b="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p:txBody>
          <a:bodyPr/>
          <a:lstStyle/>
          <a:p>
            <a:r>
              <a:rPr lang="en-US" altLang="en-US"/>
              <a:t>Optimist International</a:t>
            </a:r>
          </a:p>
        </p:txBody>
      </p:sp>
      <p:sp>
        <p:nvSpPr>
          <p:cNvPr id="5" name="Rectangle 6"/>
          <p:cNvSpPr>
            <a:spLocks noGrp="1" noChangeArrowheads="1"/>
          </p:cNvSpPr>
          <p:nvPr>
            <p:ph type="sldNum" sz="quarter" idx="4"/>
          </p:nvPr>
        </p:nvSpPr>
        <p:spPr/>
        <p:txBody>
          <a:bodyPr/>
          <a:lstStyle/>
          <a:p>
            <a:fld id="{1F12CEF1-990C-4014-B6CD-791BCDFF83DA}" type="slidenum">
              <a:rPr lang="en-US" altLang="en-US"/>
              <a:pPr/>
              <a:t>30</a:t>
            </a:fld>
            <a:endParaRPr lang="en-US" altLang="en-US"/>
          </a:p>
        </p:txBody>
      </p:sp>
      <p:sp>
        <p:nvSpPr>
          <p:cNvPr id="189442" name="Rectangle 2"/>
          <p:cNvSpPr>
            <a:spLocks noGrp="1" noChangeArrowheads="1"/>
          </p:cNvSpPr>
          <p:nvPr>
            <p:ph type="ctrTitle"/>
          </p:nvPr>
        </p:nvSpPr>
        <p:spPr>
          <a:xfrm>
            <a:off x="457200" y="457200"/>
            <a:ext cx="8382000" cy="1143000"/>
          </a:xfrm>
        </p:spPr>
        <p:txBody>
          <a:bodyPr/>
          <a:lstStyle/>
          <a:p>
            <a:r>
              <a:rPr lang="en-US" altLang="en-US"/>
              <a:t>CREATIVE PROBLEM </a:t>
            </a:r>
            <a:br>
              <a:rPr lang="en-US" altLang="en-US"/>
            </a:br>
            <a:r>
              <a:rPr lang="en-US" altLang="en-US"/>
              <a:t>SOLVING PROCESS</a:t>
            </a:r>
          </a:p>
        </p:txBody>
      </p:sp>
      <p:sp>
        <p:nvSpPr>
          <p:cNvPr id="189443" name="Rectangle 3"/>
          <p:cNvSpPr>
            <a:spLocks noGrp="1" noChangeArrowheads="1"/>
          </p:cNvSpPr>
          <p:nvPr>
            <p:ph type="subTitle" idx="1"/>
          </p:nvPr>
        </p:nvSpPr>
        <p:spPr>
          <a:xfrm>
            <a:off x="838200" y="2133600"/>
            <a:ext cx="7315200" cy="4495800"/>
          </a:xfrm>
        </p:spPr>
        <p:txBody>
          <a:bodyPr/>
          <a:lstStyle/>
          <a:p>
            <a:pPr marL="571500" indent="-400050"/>
            <a:r>
              <a:rPr lang="en-US" altLang="en-US">
                <a:latin typeface="Arial" charset="0"/>
              </a:rPr>
              <a:t>	STEP 2.  Gather facts, feelings and opinions.</a:t>
            </a:r>
          </a:p>
          <a:p>
            <a:pPr marL="571500" indent="-400050">
              <a:buFont typeface="Monotype Sorts" pitchFamily="2" charset="2"/>
              <a:buChar char="z"/>
            </a:pPr>
            <a:r>
              <a:rPr lang="en-US" altLang="en-US" sz="2400">
                <a:latin typeface="Arial" charset="0"/>
              </a:rPr>
              <a:t>What happened?</a:t>
            </a:r>
          </a:p>
          <a:p>
            <a:pPr marL="571500" indent="-400050">
              <a:buFont typeface="Monotype Sorts" pitchFamily="2" charset="2"/>
              <a:buChar char="z"/>
            </a:pPr>
            <a:r>
              <a:rPr lang="en-US" altLang="en-US" sz="2400">
                <a:latin typeface="Arial" charset="0"/>
              </a:rPr>
              <a:t>Where, when and how did it occur?</a:t>
            </a:r>
          </a:p>
          <a:p>
            <a:pPr marL="571500" indent="-400050">
              <a:buFont typeface="Monotype Sorts" pitchFamily="2" charset="2"/>
              <a:buChar char="z"/>
            </a:pPr>
            <a:r>
              <a:rPr lang="en-US" altLang="en-US" sz="2400">
                <a:latin typeface="Arial" charset="0"/>
              </a:rPr>
              <a:t>What is it’s size, scope, and severity?</a:t>
            </a:r>
          </a:p>
          <a:p>
            <a:pPr marL="571500" indent="-400050">
              <a:buFont typeface="Monotype Sorts" pitchFamily="2" charset="2"/>
              <a:buChar char="z"/>
            </a:pPr>
            <a:r>
              <a:rPr lang="en-US" altLang="en-US" sz="2400">
                <a:latin typeface="Arial" charset="0"/>
              </a:rPr>
              <a:t>Who and what is affected?</a:t>
            </a:r>
          </a:p>
          <a:p>
            <a:pPr marL="571500" indent="-400050">
              <a:buFont typeface="Monotype Sorts" pitchFamily="2" charset="2"/>
              <a:buChar char="z"/>
            </a:pPr>
            <a:r>
              <a:rPr lang="en-US" altLang="en-US" sz="2400">
                <a:latin typeface="Arial" charset="0"/>
              </a:rPr>
              <a:t>Likely to happen again?</a:t>
            </a:r>
          </a:p>
          <a:p>
            <a:pPr marL="571500" indent="-400050">
              <a:buFont typeface="Monotype Sorts" pitchFamily="2" charset="2"/>
              <a:buChar char="z"/>
            </a:pPr>
            <a:r>
              <a:rPr lang="en-US" altLang="en-US" sz="2400">
                <a:latin typeface="Arial" charset="0"/>
              </a:rPr>
              <a:t>Need to be corrected?</a:t>
            </a:r>
          </a:p>
          <a:p>
            <a:pPr marL="571500" indent="-400050">
              <a:buFont typeface="Monotype Sorts" pitchFamily="2" charset="2"/>
              <a:buChar char="z"/>
            </a:pPr>
            <a:r>
              <a:rPr lang="en-US" altLang="en-US" sz="2400">
                <a:latin typeface="Arial" charset="0"/>
              </a:rPr>
              <a:t>May need to assign priorities to critical elements.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altLang="en-US"/>
              <a:t>Optimist International</a:t>
            </a:r>
          </a:p>
        </p:txBody>
      </p:sp>
      <p:sp>
        <p:nvSpPr>
          <p:cNvPr id="7" name="Rectangle 6"/>
          <p:cNvSpPr>
            <a:spLocks noGrp="1" noChangeArrowheads="1"/>
          </p:cNvSpPr>
          <p:nvPr>
            <p:ph type="sldNum" sz="quarter" idx="4"/>
          </p:nvPr>
        </p:nvSpPr>
        <p:spPr/>
        <p:txBody>
          <a:bodyPr/>
          <a:lstStyle/>
          <a:p>
            <a:fld id="{F1F1B2B4-FA96-4C24-A3F0-F523E4EAB845}" type="slidenum">
              <a:rPr lang="en-US" altLang="en-US"/>
              <a:pPr/>
              <a:t>31</a:t>
            </a:fld>
            <a:endParaRPr lang="en-US" altLang="en-US"/>
          </a:p>
        </p:txBody>
      </p:sp>
      <p:sp>
        <p:nvSpPr>
          <p:cNvPr id="110594" name="Rectangle 2"/>
          <p:cNvSpPr>
            <a:spLocks noGrp="1" noChangeArrowheads="1"/>
          </p:cNvSpPr>
          <p:nvPr>
            <p:ph type="ctrTitle"/>
          </p:nvPr>
        </p:nvSpPr>
        <p:spPr>
          <a:xfrm>
            <a:off x="457200" y="304800"/>
            <a:ext cx="8382000" cy="1295400"/>
          </a:xfrm>
        </p:spPr>
        <p:txBody>
          <a:bodyPr/>
          <a:lstStyle/>
          <a:p>
            <a:r>
              <a:rPr lang="en-US" altLang="en-US"/>
              <a:t>CREATIVE PROBLEM </a:t>
            </a:r>
            <a:br>
              <a:rPr lang="en-US" altLang="en-US"/>
            </a:br>
            <a:r>
              <a:rPr lang="en-US" altLang="en-US"/>
              <a:t>SOLVING PROCESS</a:t>
            </a:r>
          </a:p>
        </p:txBody>
      </p:sp>
      <p:sp>
        <p:nvSpPr>
          <p:cNvPr id="110595" name="Rectangle 3"/>
          <p:cNvSpPr>
            <a:spLocks noGrp="1" noChangeArrowheads="1"/>
          </p:cNvSpPr>
          <p:nvPr>
            <p:ph type="subTitle" idx="1"/>
          </p:nvPr>
        </p:nvSpPr>
        <p:spPr>
          <a:xfrm>
            <a:off x="838200" y="2514600"/>
            <a:ext cx="7315200" cy="3124200"/>
          </a:xfrm>
        </p:spPr>
        <p:txBody>
          <a:bodyPr/>
          <a:lstStyle/>
          <a:p>
            <a:pPr marL="571500" indent="-400050"/>
            <a:r>
              <a:rPr lang="en-US" altLang="en-US">
                <a:latin typeface="Arial" charset="0"/>
              </a:rPr>
              <a:t>STEP 3.  Restate the problem.</a:t>
            </a:r>
          </a:p>
          <a:p>
            <a:pPr marL="571500" indent="-400050"/>
            <a:r>
              <a:rPr lang="en-US" altLang="en-US" sz="1800"/>
              <a:t>	</a:t>
            </a:r>
          </a:p>
          <a:p>
            <a:pPr marL="571500" indent="-400050">
              <a:buClr>
                <a:schemeClr val="tx1"/>
              </a:buClr>
              <a:buFont typeface="Wingdings" pitchFamily="2" charset="2"/>
              <a:buNone/>
            </a:pPr>
            <a:r>
              <a:rPr lang="en-US" altLang="en-US" sz="2800">
                <a:latin typeface="Arial" charset="0"/>
              </a:rPr>
              <a:t>	The real facts help make this possible, and provide supporting data.  </a:t>
            </a:r>
          </a:p>
          <a:p>
            <a:pPr marL="571500" indent="-400050">
              <a:buClr>
                <a:schemeClr val="tx1"/>
              </a:buClr>
              <a:buFont typeface="Wingdings" pitchFamily="2" charset="2"/>
              <a:buNone/>
            </a:pPr>
            <a:r>
              <a:rPr lang="en-US" altLang="en-US" sz="2800">
                <a:latin typeface="Arial" charset="0"/>
              </a:rPr>
              <a:t>	The actual problem may, or may not be the same as stated in Step 1.</a:t>
            </a:r>
          </a:p>
        </p:txBody>
      </p:sp>
      <p:graphicFrame>
        <p:nvGraphicFramePr>
          <p:cNvPr id="110597" name="Object 5"/>
          <p:cNvGraphicFramePr>
            <a:graphicFrameLocks noChangeAspect="1"/>
          </p:cNvGraphicFramePr>
          <p:nvPr/>
        </p:nvGraphicFramePr>
        <p:xfrm>
          <a:off x="533400" y="3505200"/>
          <a:ext cx="806450" cy="595313"/>
        </p:xfrm>
        <a:graphic>
          <a:graphicData uri="http://schemas.openxmlformats.org/presentationml/2006/ole">
            <mc:AlternateContent xmlns:mc="http://schemas.openxmlformats.org/markup-compatibility/2006">
              <mc:Choice xmlns:v="urn:schemas-microsoft-com:vml" Requires="v">
                <p:oleObj spid="_x0000_s110599" name="Picture" r:id="rId4" imgW="1796760" imgH="1326960" progId="StaticMetafile">
                  <p:embed/>
                </p:oleObj>
              </mc:Choice>
              <mc:Fallback>
                <p:oleObj name="Picture" r:id="rId4" imgW="1796760" imgH="1326960" progId="StaticMetafil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505200"/>
                        <a:ext cx="8064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nvGraphicFramePr>
        <p:xfrm>
          <a:off x="457200" y="4510088"/>
          <a:ext cx="806450" cy="595312"/>
        </p:xfrm>
        <a:graphic>
          <a:graphicData uri="http://schemas.openxmlformats.org/presentationml/2006/ole">
            <mc:AlternateContent xmlns:mc="http://schemas.openxmlformats.org/markup-compatibility/2006">
              <mc:Choice xmlns:v="urn:schemas-microsoft-com:vml" Requires="v">
                <p:oleObj spid="_x0000_s110600" name="Picture" r:id="rId6" imgW="1796760" imgH="1326960" progId="StaticMetafile">
                  <p:embed/>
                </p:oleObj>
              </mc:Choice>
              <mc:Fallback>
                <p:oleObj name="Picture" r:id="rId6" imgW="1796760" imgH="1326960" progId="StaticMetafil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10088"/>
                        <a:ext cx="80645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en-US"/>
              <a:t>Optimist International</a:t>
            </a:r>
          </a:p>
        </p:txBody>
      </p:sp>
      <p:sp>
        <p:nvSpPr>
          <p:cNvPr id="6" name="Rectangle 6"/>
          <p:cNvSpPr>
            <a:spLocks noGrp="1" noChangeArrowheads="1"/>
          </p:cNvSpPr>
          <p:nvPr>
            <p:ph type="sldNum" sz="quarter" idx="4"/>
          </p:nvPr>
        </p:nvSpPr>
        <p:spPr/>
        <p:txBody>
          <a:bodyPr/>
          <a:lstStyle/>
          <a:p>
            <a:fld id="{A86A4F72-1137-404B-80A1-3E3C2436F6A0}" type="slidenum">
              <a:rPr lang="en-US" altLang="en-US"/>
              <a:pPr/>
              <a:t>32</a:t>
            </a:fld>
            <a:endParaRPr lang="en-US" altLang="en-US"/>
          </a:p>
        </p:txBody>
      </p:sp>
      <p:sp>
        <p:nvSpPr>
          <p:cNvPr id="191490" name="Rectangle 2"/>
          <p:cNvSpPr>
            <a:spLocks noGrp="1" noChangeArrowheads="1"/>
          </p:cNvSpPr>
          <p:nvPr>
            <p:ph type="ctrTitle"/>
          </p:nvPr>
        </p:nvSpPr>
        <p:spPr>
          <a:xfrm>
            <a:off x="457200" y="609600"/>
            <a:ext cx="8382000" cy="762000"/>
          </a:xfrm>
        </p:spPr>
        <p:txBody>
          <a:bodyPr/>
          <a:lstStyle/>
          <a:p>
            <a:r>
              <a:rPr lang="en-US" altLang="en-US" sz="2400"/>
              <a:t>CREATIVE PROBLEM SOLVING PROCESS</a:t>
            </a:r>
          </a:p>
        </p:txBody>
      </p:sp>
      <p:sp>
        <p:nvSpPr>
          <p:cNvPr id="191491" name="Rectangle 3"/>
          <p:cNvSpPr>
            <a:spLocks noGrp="1" noChangeArrowheads="1"/>
          </p:cNvSpPr>
          <p:nvPr>
            <p:ph type="subTitle" idx="1"/>
          </p:nvPr>
        </p:nvSpPr>
        <p:spPr>
          <a:xfrm>
            <a:off x="3581400" y="2514600"/>
            <a:ext cx="5029200" cy="3657600"/>
          </a:xfrm>
        </p:spPr>
        <p:txBody>
          <a:bodyPr/>
          <a:lstStyle/>
          <a:p>
            <a:pPr marL="571500" indent="-400050"/>
            <a:r>
              <a:rPr lang="en-US" altLang="en-US">
                <a:latin typeface="Arial" charset="0"/>
              </a:rPr>
              <a:t>STEP 4.  Identify alternative solutions.</a:t>
            </a:r>
          </a:p>
          <a:p>
            <a:pPr marL="571500" indent="-400050"/>
            <a:endParaRPr lang="en-US" altLang="en-US" sz="2800">
              <a:latin typeface="Arial" charset="0"/>
            </a:endParaRPr>
          </a:p>
          <a:p>
            <a:pPr marL="571500" indent="-400050"/>
            <a:r>
              <a:rPr lang="en-US" altLang="en-US" sz="2800">
                <a:latin typeface="Arial" charset="0"/>
              </a:rPr>
              <a:t>	Generate ideas.  Do not eliminate any possible solutions until several have been discussed.</a:t>
            </a:r>
          </a:p>
        </p:txBody>
      </p:sp>
      <p:graphicFrame>
        <p:nvGraphicFramePr>
          <p:cNvPr id="191492" name="Object 4"/>
          <p:cNvGraphicFramePr>
            <a:graphicFrameLocks noChangeAspect="1"/>
          </p:cNvGraphicFramePr>
          <p:nvPr/>
        </p:nvGraphicFramePr>
        <p:xfrm>
          <a:off x="457200" y="2990850"/>
          <a:ext cx="3505200" cy="3028950"/>
        </p:xfrm>
        <a:graphic>
          <a:graphicData uri="http://schemas.openxmlformats.org/presentationml/2006/ole">
            <mc:AlternateContent xmlns:mc="http://schemas.openxmlformats.org/markup-compatibility/2006">
              <mc:Choice xmlns:v="urn:schemas-microsoft-com:vml" Requires="v">
                <p:oleObj spid="_x0000_s191493" name="Picture" r:id="rId4" imgW="3078000" imgH="2660400" progId="StaticMetafile">
                  <p:embed/>
                </p:oleObj>
              </mc:Choice>
              <mc:Fallback>
                <p:oleObj name="Picture" r:id="rId4" imgW="3078000" imgH="2660400"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90850"/>
                        <a:ext cx="35052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en-US"/>
              <a:t>Optimist International</a:t>
            </a:r>
          </a:p>
        </p:txBody>
      </p:sp>
      <p:sp>
        <p:nvSpPr>
          <p:cNvPr id="6" name="Rectangle 6"/>
          <p:cNvSpPr>
            <a:spLocks noGrp="1" noChangeArrowheads="1"/>
          </p:cNvSpPr>
          <p:nvPr>
            <p:ph type="sldNum" sz="quarter" idx="4"/>
          </p:nvPr>
        </p:nvSpPr>
        <p:spPr/>
        <p:txBody>
          <a:bodyPr/>
          <a:lstStyle/>
          <a:p>
            <a:fld id="{EFF894E3-9F3C-44D6-8DB1-AB81A096248B}" type="slidenum">
              <a:rPr lang="en-US" altLang="en-US"/>
              <a:pPr/>
              <a:t>33</a:t>
            </a:fld>
            <a:endParaRPr lang="en-US" altLang="en-US"/>
          </a:p>
        </p:txBody>
      </p:sp>
      <p:sp>
        <p:nvSpPr>
          <p:cNvPr id="193538" name="Rectangle 1026"/>
          <p:cNvSpPr>
            <a:spLocks noGrp="1" noChangeArrowheads="1"/>
          </p:cNvSpPr>
          <p:nvPr>
            <p:ph type="ctrTitle"/>
          </p:nvPr>
        </p:nvSpPr>
        <p:spPr>
          <a:xfrm>
            <a:off x="457200" y="609600"/>
            <a:ext cx="8382000" cy="762000"/>
          </a:xfrm>
        </p:spPr>
        <p:txBody>
          <a:bodyPr/>
          <a:lstStyle/>
          <a:p>
            <a:r>
              <a:rPr lang="en-US" altLang="en-US" sz="2400"/>
              <a:t>CREATIVE PROBLEM SOLVING PROCESS</a:t>
            </a:r>
          </a:p>
        </p:txBody>
      </p:sp>
      <p:sp>
        <p:nvSpPr>
          <p:cNvPr id="193539" name="Rectangle 1027"/>
          <p:cNvSpPr>
            <a:spLocks noGrp="1" noChangeArrowheads="1"/>
          </p:cNvSpPr>
          <p:nvPr>
            <p:ph type="subTitle" idx="1"/>
          </p:nvPr>
        </p:nvSpPr>
        <p:spPr>
          <a:xfrm>
            <a:off x="2057400" y="2362200"/>
            <a:ext cx="7315200" cy="4191000"/>
          </a:xfrm>
        </p:spPr>
        <p:txBody>
          <a:bodyPr/>
          <a:lstStyle/>
          <a:p>
            <a:pPr marL="571500" indent="-400050"/>
            <a:r>
              <a:rPr lang="en-US" altLang="en-US">
                <a:latin typeface="Arial" charset="0"/>
              </a:rPr>
              <a:t>STEP 5.  Evaluate alternatives. </a:t>
            </a:r>
          </a:p>
          <a:p>
            <a:pPr marL="571500" indent="-400050"/>
            <a:endParaRPr lang="en-US" altLang="en-US" sz="1400">
              <a:latin typeface="Arial" charset="0"/>
            </a:endParaRPr>
          </a:p>
          <a:p>
            <a:pPr marL="571500" indent="-400050">
              <a:buFont typeface="Monotype Sorts" pitchFamily="2" charset="2"/>
              <a:buChar char="z"/>
            </a:pPr>
            <a:r>
              <a:rPr lang="en-US" altLang="en-US" sz="2800">
                <a:latin typeface="Arial" charset="0"/>
              </a:rPr>
              <a:t>Which will provide the optimum solution?</a:t>
            </a:r>
          </a:p>
          <a:p>
            <a:pPr marL="571500" indent="-400050">
              <a:buFont typeface="Monotype Sorts" pitchFamily="2" charset="2"/>
              <a:buChar char="z"/>
            </a:pPr>
            <a:r>
              <a:rPr lang="en-US" altLang="en-US" sz="2800">
                <a:latin typeface="Arial" charset="0"/>
              </a:rPr>
              <a:t>What are the risks?</a:t>
            </a:r>
          </a:p>
          <a:p>
            <a:pPr marL="571500" indent="-400050">
              <a:buFont typeface="Monotype Sorts" pitchFamily="2" charset="2"/>
              <a:buChar char="z"/>
            </a:pPr>
            <a:r>
              <a:rPr lang="en-US" altLang="en-US" sz="2800">
                <a:latin typeface="Arial" charset="0"/>
              </a:rPr>
              <a:t>Are costs in keeping with the benefits?</a:t>
            </a:r>
          </a:p>
          <a:p>
            <a:pPr marL="571500" indent="-400050">
              <a:buFont typeface="Monotype Sorts" pitchFamily="2" charset="2"/>
              <a:buChar char="z"/>
            </a:pPr>
            <a:r>
              <a:rPr lang="en-US" altLang="en-US" sz="2800">
                <a:latin typeface="Arial" charset="0"/>
              </a:rPr>
              <a:t>Will the solution create new problems?</a:t>
            </a:r>
          </a:p>
          <a:p>
            <a:pPr marL="571500" indent="-400050"/>
            <a:endParaRPr lang="en-US" altLang="en-US" sz="2400"/>
          </a:p>
        </p:txBody>
      </p:sp>
      <p:graphicFrame>
        <p:nvGraphicFramePr>
          <p:cNvPr id="193541" name="Object 1029"/>
          <p:cNvGraphicFramePr>
            <a:graphicFrameLocks noChangeAspect="1"/>
          </p:cNvGraphicFramePr>
          <p:nvPr/>
        </p:nvGraphicFramePr>
        <p:xfrm flipH="1">
          <a:off x="762000" y="3352800"/>
          <a:ext cx="1309688" cy="2819400"/>
        </p:xfrm>
        <a:graphic>
          <a:graphicData uri="http://schemas.openxmlformats.org/presentationml/2006/ole">
            <mc:AlternateContent xmlns:mc="http://schemas.openxmlformats.org/markup-compatibility/2006">
              <mc:Choice xmlns:v="urn:schemas-microsoft-com:vml" Requires="v">
                <p:oleObj spid="_x0000_s193542" name="Picture" r:id="rId4" imgW="1855440" imgH="3995640" progId="StaticMetafile">
                  <p:embed/>
                </p:oleObj>
              </mc:Choice>
              <mc:Fallback>
                <p:oleObj name="Picture" r:id="rId4" imgW="1855440" imgH="3995640" progId="StaticMetafile">
                  <p:embed/>
                  <p:pic>
                    <p:nvPicPr>
                      <p:cNvPr id="0" name="Object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62000" y="3352800"/>
                        <a:ext cx="13096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en-US"/>
              <a:t>Optimist International</a:t>
            </a:r>
          </a:p>
        </p:txBody>
      </p:sp>
      <p:sp>
        <p:nvSpPr>
          <p:cNvPr id="6" name="Rectangle 6"/>
          <p:cNvSpPr>
            <a:spLocks noGrp="1" noChangeArrowheads="1"/>
          </p:cNvSpPr>
          <p:nvPr>
            <p:ph type="sldNum" sz="quarter" idx="4"/>
          </p:nvPr>
        </p:nvSpPr>
        <p:spPr/>
        <p:txBody>
          <a:bodyPr/>
          <a:lstStyle/>
          <a:p>
            <a:fld id="{0AFEA5F8-3431-4C31-BDE9-7A66C754B98B}" type="slidenum">
              <a:rPr lang="en-US" altLang="en-US"/>
              <a:pPr/>
              <a:t>34</a:t>
            </a:fld>
            <a:endParaRPr lang="en-US" altLang="en-US"/>
          </a:p>
        </p:txBody>
      </p:sp>
      <p:sp>
        <p:nvSpPr>
          <p:cNvPr id="112642" name="Rectangle 1026"/>
          <p:cNvSpPr>
            <a:spLocks noGrp="1" noChangeArrowheads="1"/>
          </p:cNvSpPr>
          <p:nvPr>
            <p:ph type="ctrTitle"/>
          </p:nvPr>
        </p:nvSpPr>
        <p:spPr>
          <a:xfrm>
            <a:off x="457200" y="609600"/>
            <a:ext cx="8382000" cy="762000"/>
          </a:xfrm>
        </p:spPr>
        <p:txBody>
          <a:bodyPr/>
          <a:lstStyle/>
          <a:p>
            <a:r>
              <a:rPr lang="en-US" altLang="en-US" sz="2400"/>
              <a:t>CREATIVE PROBLEM SOLVING PROCESS</a:t>
            </a:r>
          </a:p>
        </p:txBody>
      </p:sp>
      <p:sp>
        <p:nvSpPr>
          <p:cNvPr id="112643" name="Rectangle 1027"/>
          <p:cNvSpPr>
            <a:spLocks noGrp="1" noChangeArrowheads="1"/>
          </p:cNvSpPr>
          <p:nvPr>
            <p:ph type="subTitle" idx="1"/>
          </p:nvPr>
        </p:nvSpPr>
        <p:spPr>
          <a:xfrm>
            <a:off x="381000" y="2209800"/>
            <a:ext cx="8763000" cy="3962400"/>
          </a:xfrm>
        </p:spPr>
        <p:txBody>
          <a:bodyPr/>
          <a:lstStyle/>
          <a:p>
            <a:pPr marL="571500" indent="-400050"/>
            <a:r>
              <a:rPr lang="en-US" altLang="en-US">
                <a:latin typeface="Arial" charset="0"/>
              </a:rPr>
              <a:t>STEP 6.  Implement the decision!</a:t>
            </a:r>
          </a:p>
          <a:p>
            <a:pPr marL="571500" indent="-400050"/>
            <a:endParaRPr lang="en-US" altLang="en-US" sz="1400">
              <a:latin typeface="Arial" charset="0"/>
            </a:endParaRPr>
          </a:p>
          <a:p>
            <a:pPr marL="571500" indent="-400050">
              <a:buFont typeface="Monotype Sorts" pitchFamily="2" charset="2"/>
              <a:buChar char="z"/>
            </a:pPr>
            <a:r>
              <a:rPr lang="en-US" altLang="en-US" sz="2800">
                <a:latin typeface="Arial" charset="0"/>
              </a:rPr>
              <a:t>Who must be involved?</a:t>
            </a:r>
          </a:p>
          <a:p>
            <a:pPr marL="571500" indent="-400050">
              <a:buFont typeface="Monotype Sorts" pitchFamily="2" charset="2"/>
              <a:buChar char="z"/>
            </a:pPr>
            <a:r>
              <a:rPr lang="en-US" altLang="en-US" sz="2800">
                <a:latin typeface="Arial" charset="0"/>
              </a:rPr>
              <a:t>To what extent?</a:t>
            </a:r>
          </a:p>
          <a:p>
            <a:pPr marL="571500" indent="-400050">
              <a:buFont typeface="Monotype Sorts" pitchFamily="2" charset="2"/>
              <a:buChar char="z"/>
            </a:pPr>
            <a:r>
              <a:rPr lang="en-US" altLang="en-US" sz="2800">
                <a:latin typeface="Arial" charset="0"/>
              </a:rPr>
              <a:t>How, when and where?</a:t>
            </a:r>
          </a:p>
          <a:p>
            <a:pPr marL="571500" indent="-400050">
              <a:buFont typeface="Monotype Sorts" pitchFamily="2" charset="2"/>
              <a:buChar char="z"/>
            </a:pPr>
            <a:r>
              <a:rPr lang="en-US" altLang="en-US" sz="2800">
                <a:latin typeface="Arial" charset="0"/>
              </a:rPr>
              <a:t>Who will the decision impact?</a:t>
            </a:r>
          </a:p>
          <a:p>
            <a:pPr marL="571500" indent="-400050">
              <a:buFont typeface="Monotype Sorts" pitchFamily="2" charset="2"/>
              <a:buChar char="z"/>
            </a:pPr>
            <a:r>
              <a:rPr lang="en-US" altLang="en-US" sz="2800">
                <a:latin typeface="Arial" charset="0"/>
              </a:rPr>
              <a:t>What might go wrong?</a:t>
            </a:r>
          </a:p>
          <a:p>
            <a:pPr marL="571500" indent="-400050">
              <a:buFont typeface="Monotype Sorts" pitchFamily="2" charset="2"/>
              <a:buChar char="z"/>
            </a:pPr>
            <a:r>
              <a:rPr lang="en-US" altLang="en-US" sz="2800">
                <a:latin typeface="Arial" charset="0"/>
              </a:rPr>
              <a:t>How will the results be reported and verified?</a:t>
            </a:r>
          </a:p>
          <a:p>
            <a:pPr marL="571500" indent="-400050"/>
            <a:endParaRPr lang="en-US" altLang="en-US" sz="2800">
              <a:latin typeface="Arial" charset="0"/>
            </a:endParaRPr>
          </a:p>
        </p:txBody>
      </p:sp>
      <p:graphicFrame>
        <p:nvGraphicFramePr>
          <p:cNvPr id="112644" name="Object 1028"/>
          <p:cNvGraphicFramePr>
            <a:graphicFrameLocks noChangeAspect="1"/>
          </p:cNvGraphicFramePr>
          <p:nvPr/>
        </p:nvGraphicFramePr>
        <p:xfrm>
          <a:off x="6248400" y="2971800"/>
          <a:ext cx="2357438" cy="2362200"/>
        </p:xfrm>
        <a:graphic>
          <a:graphicData uri="http://schemas.openxmlformats.org/presentationml/2006/ole">
            <mc:AlternateContent xmlns:mc="http://schemas.openxmlformats.org/markup-compatibility/2006">
              <mc:Choice xmlns:v="urn:schemas-microsoft-com:vml" Requires="v">
                <p:oleObj spid="_x0000_s112645" name="Picture" r:id="rId4" imgW="3460680" imgH="3466800" progId="StaticMetafile">
                  <p:embed/>
                </p:oleObj>
              </mc:Choice>
              <mc:Fallback>
                <p:oleObj name="Picture" r:id="rId4" imgW="3460680" imgH="3466800" progId="StaticMetafile">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971800"/>
                        <a:ext cx="23574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p:txBody>
          <a:bodyPr/>
          <a:lstStyle/>
          <a:p>
            <a:r>
              <a:rPr lang="en-US" altLang="en-US"/>
              <a:t>Optimist International</a:t>
            </a:r>
          </a:p>
        </p:txBody>
      </p:sp>
      <p:sp>
        <p:nvSpPr>
          <p:cNvPr id="5" name="Rectangle 6"/>
          <p:cNvSpPr>
            <a:spLocks noGrp="1" noChangeArrowheads="1"/>
          </p:cNvSpPr>
          <p:nvPr>
            <p:ph type="sldNum" sz="quarter" idx="4"/>
          </p:nvPr>
        </p:nvSpPr>
        <p:spPr/>
        <p:txBody>
          <a:bodyPr/>
          <a:lstStyle/>
          <a:p>
            <a:fld id="{EAEE8BB6-32AE-40D5-972C-3EB465135DB8}" type="slidenum">
              <a:rPr lang="en-US" altLang="en-US"/>
              <a:pPr/>
              <a:t>35</a:t>
            </a:fld>
            <a:endParaRPr lang="en-US" altLang="en-US"/>
          </a:p>
        </p:txBody>
      </p:sp>
      <p:sp>
        <p:nvSpPr>
          <p:cNvPr id="195586" name="Rectangle 2"/>
          <p:cNvSpPr>
            <a:spLocks noGrp="1" noChangeArrowheads="1"/>
          </p:cNvSpPr>
          <p:nvPr>
            <p:ph type="ctrTitle"/>
          </p:nvPr>
        </p:nvSpPr>
        <p:spPr>
          <a:xfrm>
            <a:off x="457200" y="609600"/>
            <a:ext cx="8382000" cy="762000"/>
          </a:xfrm>
        </p:spPr>
        <p:txBody>
          <a:bodyPr/>
          <a:lstStyle/>
          <a:p>
            <a:r>
              <a:rPr lang="en-US" altLang="en-US" sz="2400"/>
              <a:t>CREATIVE PROBLEM SOLVING PROCESS</a:t>
            </a:r>
          </a:p>
        </p:txBody>
      </p:sp>
      <p:sp>
        <p:nvSpPr>
          <p:cNvPr id="195587" name="Rectangle 3"/>
          <p:cNvSpPr>
            <a:spLocks noGrp="1" noChangeArrowheads="1"/>
          </p:cNvSpPr>
          <p:nvPr>
            <p:ph type="subTitle" idx="1"/>
          </p:nvPr>
        </p:nvSpPr>
        <p:spPr>
          <a:xfrm>
            <a:off x="381000" y="2590800"/>
            <a:ext cx="8458200" cy="2590800"/>
          </a:xfrm>
        </p:spPr>
        <p:txBody>
          <a:bodyPr/>
          <a:lstStyle/>
          <a:p>
            <a:pPr marL="571500" indent="-400050"/>
            <a:r>
              <a:rPr lang="en-US" altLang="en-US">
                <a:latin typeface="Arial" charset="0"/>
              </a:rPr>
              <a:t>STEP 7.  Evaluate the results.</a:t>
            </a:r>
          </a:p>
          <a:p>
            <a:pPr marL="571500" indent="-400050"/>
            <a:endParaRPr lang="en-US" altLang="en-US">
              <a:latin typeface="Arial" charset="0"/>
            </a:endParaRPr>
          </a:p>
          <a:p>
            <a:pPr marL="571500" indent="-400050">
              <a:buFont typeface="Monotype Sorts" pitchFamily="2" charset="2"/>
              <a:buChar char="z"/>
            </a:pPr>
            <a:r>
              <a:rPr lang="en-US" altLang="en-US" sz="2800">
                <a:latin typeface="Arial" charset="0"/>
              </a:rPr>
              <a:t>Test the solution against the desired results.</a:t>
            </a:r>
          </a:p>
          <a:p>
            <a:pPr marL="571500" indent="-400050">
              <a:buFont typeface="Monotype Sorts" pitchFamily="2" charset="2"/>
              <a:buChar char="z"/>
            </a:pPr>
            <a:r>
              <a:rPr lang="en-US" altLang="en-US" sz="2800">
                <a:latin typeface="Arial" charset="0"/>
              </a:rPr>
              <a:t>Make revisions if necessary.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7A5248BC-88EA-4BA5-96EE-5C6387465B45}" type="slidenum">
              <a:rPr lang="en-US" altLang="en-US"/>
              <a:pPr/>
              <a:t>36</a:t>
            </a:fld>
            <a:endParaRPr lang="en-US" altLang="en-US"/>
          </a:p>
        </p:txBody>
      </p:sp>
      <p:sp>
        <p:nvSpPr>
          <p:cNvPr id="120834" name="Rectangle 2"/>
          <p:cNvSpPr>
            <a:spLocks noGrp="1" noChangeArrowheads="1"/>
          </p:cNvSpPr>
          <p:nvPr>
            <p:ph type="title"/>
          </p:nvPr>
        </p:nvSpPr>
        <p:spPr>
          <a:xfrm>
            <a:off x="304800" y="304800"/>
            <a:ext cx="7848600" cy="762000"/>
          </a:xfrm>
        </p:spPr>
        <p:txBody>
          <a:bodyPr/>
          <a:lstStyle/>
          <a:p>
            <a:r>
              <a:rPr lang="en-US" altLang="en-US"/>
              <a:t>10 Questions To Encourage Ideas</a:t>
            </a:r>
          </a:p>
        </p:txBody>
      </p:sp>
      <p:sp>
        <p:nvSpPr>
          <p:cNvPr id="120835" name="Rectangle 3"/>
          <p:cNvSpPr>
            <a:spLocks noGrp="1" noChangeArrowheads="1"/>
          </p:cNvSpPr>
          <p:nvPr>
            <p:ph type="body" idx="1"/>
          </p:nvPr>
        </p:nvSpPr>
        <p:spPr>
          <a:xfrm>
            <a:off x="457200" y="1885950"/>
            <a:ext cx="8178800" cy="4362450"/>
          </a:xfrm>
        </p:spPr>
        <p:txBody>
          <a:bodyPr/>
          <a:lstStyle/>
          <a:p>
            <a:pPr marL="723900" indent="-609600">
              <a:buFont typeface="Monotype Sorts" pitchFamily="2" charset="2"/>
              <a:buNone/>
            </a:pPr>
            <a:endParaRPr lang="en-US" altLang="en-US"/>
          </a:p>
          <a:p>
            <a:pPr marL="723900" indent="-609600">
              <a:buClr>
                <a:schemeClr val="tx1"/>
              </a:buClr>
              <a:buFont typeface="Monotype Sorts" pitchFamily="2" charset="2"/>
              <a:buAutoNum type="arabicPeriod"/>
            </a:pPr>
            <a:r>
              <a:rPr lang="en-US" altLang="en-US"/>
              <a:t>What if…?</a:t>
            </a:r>
          </a:p>
          <a:p>
            <a:pPr marL="723900" indent="-609600">
              <a:buClr>
                <a:schemeClr val="tx1"/>
              </a:buClr>
              <a:buFont typeface="Monotype Sorts" pitchFamily="2" charset="2"/>
              <a:buAutoNum type="arabicPeriod"/>
            </a:pPr>
            <a:r>
              <a:rPr lang="en-US" altLang="en-US"/>
              <a:t>How can we improve…?</a:t>
            </a:r>
          </a:p>
          <a:p>
            <a:pPr marL="723900" indent="-609600">
              <a:buClr>
                <a:schemeClr val="tx1"/>
              </a:buClr>
              <a:buFont typeface="Monotype Sorts" pitchFamily="2" charset="2"/>
              <a:buAutoNum type="arabicPeriod"/>
            </a:pPr>
            <a:r>
              <a:rPr lang="en-US" altLang="en-US"/>
              <a:t>How will the Optimist Member and/or the community benefit?</a:t>
            </a:r>
          </a:p>
          <a:p>
            <a:pPr marL="723900" indent="-609600">
              <a:buClr>
                <a:schemeClr val="tx1"/>
              </a:buClr>
              <a:buFont typeface="Monotype Sorts" pitchFamily="2" charset="2"/>
              <a:buAutoNum type="arabicPeriod"/>
            </a:pPr>
            <a:r>
              <a:rPr lang="en-US" altLang="en-US"/>
              <a:t>Are we forgetting anything?</a:t>
            </a:r>
          </a:p>
          <a:p>
            <a:pPr marL="723900" indent="-609600">
              <a:buClr>
                <a:schemeClr val="tx1"/>
              </a:buClr>
              <a:buFont typeface="Monotype Sorts" pitchFamily="2" charset="2"/>
              <a:buAutoNum type="arabicPeriod"/>
            </a:pPr>
            <a:r>
              <a:rPr lang="en-US" altLang="en-US"/>
              <a:t>What’s the next step?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351E2BC2-9B68-4873-8AD4-29EE2539B4F1}" type="slidenum">
              <a:rPr lang="en-US" altLang="en-US"/>
              <a:pPr/>
              <a:t>37</a:t>
            </a:fld>
            <a:endParaRPr lang="en-US" altLang="en-US"/>
          </a:p>
        </p:txBody>
      </p:sp>
      <p:sp>
        <p:nvSpPr>
          <p:cNvPr id="131074" name="Rectangle 2"/>
          <p:cNvSpPr>
            <a:spLocks noGrp="1" noChangeArrowheads="1"/>
          </p:cNvSpPr>
          <p:nvPr>
            <p:ph type="title"/>
          </p:nvPr>
        </p:nvSpPr>
        <p:spPr>
          <a:xfrm>
            <a:off x="457200" y="304800"/>
            <a:ext cx="7848600" cy="838200"/>
          </a:xfrm>
        </p:spPr>
        <p:txBody>
          <a:bodyPr/>
          <a:lstStyle/>
          <a:p>
            <a:r>
              <a:rPr lang="en-US" altLang="en-US"/>
              <a:t>10 Questions To Encourage Ideas</a:t>
            </a:r>
          </a:p>
        </p:txBody>
      </p:sp>
      <p:sp>
        <p:nvSpPr>
          <p:cNvPr id="131075" name="Rectangle 3"/>
          <p:cNvSpPr>
            <a:spLocks noGrp="1" noChangeArrowheads="1"/>
          </p:cNvSpPr>
          <p:nvPr>
            <p:ph type="body" idx="1"/>
          </p:nvPr>
        </p:nvSpPr>
        <p:spPr>
          <a:xfrm>
            <a:off x="533400" y="1885950"/>
            <a:ext cx="8102600" cy="4057650"/>
          </a:xfrm>
        </p:spPr>
        <p:txBody>
          <a:bodyPr/>
          <a:lstStyle/>
          <a:p>
            <a:pPr marL="723900" indent="-609600">
              <a:buFont typeface="Monotype Sorts" pitchFamily="2" charset="2"/>
              <a:buNone/>
            </a:pPr>
            <a:endParaRPr lang="en-US" altLang="en-US" sz="3600"/>
          </a:p>
          <a:p>
            <a:pPr marL="723900" indent="-609600">
              <a:buClr>
                <a:schemeClr val="tx1"/>
              </a:buClr>
              <a:buFont typeface="Monotype Sorts" pitchFamily="2" charset="2"/>
              <a:buAutoNum type="arabicPeriod" startAt="6"/>
            </a:pPr>
            <a:r>
              <a:rPr lang="en-US" altLang="en-US" sz="3600"/>
              <a:t>What can we do better…?</a:t>
            </a:r>
          </a:p>
          <a:p>
            <a:pPr marL="723900" indent="-609600">
              <a:buClr>
                <a:schemeClr val="tx1"/>
              </a:buClr>
              <a:buFont typeface="Monotype Sorts" pitchFamily="2" charset="2"/>
              <a:buAutoNum type="arabicPeriod" startAt="6"/>
            </a:pPr>
            <a:r>
              <a:rPr lang="en-US" altLang="en-US" sz="3600"/>
              <a:t>What do you think about…?</a:t>
            </a:r>
          </a:p>
          <a:p>
            <a:pPr marL="723900" indent="-609600">
              <a:buClr>
                <a:schemeClr val="tx1"/>
              </a:buClr>
              <a:buFont typeface="Monotype Sorts" pitchFamily="2" charset="2"/>
              <a:buAutoNum type="arabicPeriod" startAt="6"/>
            </a:pPr>
            <a:r>
              <a:rPr lang="en-US" altLang="en-US" sz="3600"/>
              <a:t>What should we add?</a:t>
            </a:r>
          </a:p>
          <a:p>
            <a:pPr marL="723900" indent="-609600">
              <a:buClr>
                <a:schemeClr val="tx1"/>
              </a:buClr>
              <a:buFont typeface="Monotype Sorts" pitchFamily="2" charset="2"/>
              <a:buAutoNum type="arabicPeriod" startAt="6"/>
            </a:pPr>
            <a:r>
              <a:rPr lang="en-US" altLang="en-US" sz="3600"/>
              <a:t>What should we eliminate?</a:t>
            </a:r>
          </a:p>
          <a:p>
            <a:pPr marL="723900" indent="-609600">
              <a:buClr>
                <a:schemeClr val="tx1"/>
              </a:buClr>
              <a:buFont typeface="Monotype Sorts" pitchFamily="2" charset="2"/>
              <a:buAutoNum type="arabicPeriod" startAt="6"/>
            </a:pPr>
            <a:r>
              <a:rPr lang="en-US" altLang="en-US" sz="3600"/>
              <a:t>What other ideas do you have...?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Optimist International</a:t>
            </a:r>
          </a:p>
        </p:txBody>
      </p:sp>
      <p:sp>
        <p:nvSpPr>
          <p:cNvPr id="7" name="Slide Number Placeholder 5"/>
          <p:cNvSpPr>
            <a:spLocks noGrp="1"/>
          </p:cNvSpPr>
          <p:nvPr>
            <p:ph type="sldNum" sz="quarter" idx="12"/>
          </p:nvPr>
        </p:nvSpPr>
        <p:spPr/>
        <p:txBody>
          <a:bodyPr/>
          <a:lstStyle/>
          <a:p>
            <a:fld id="{F9F57788-0FC9-4880-9E59-821D86C94602}" type="slidenum">
              <a:rPr lang="en-US" altLang="en-US"/>
              <a:pPr/>
              <a:t>38</a:t>
            </a:fld>
            <a:endParaRPr lang="en-US" altLang="en-US"/>
          </a:p>
        </p:txBody>
      </p:sp>
      <p:sp>
        <p:nvSpPr>
          <p:cNvPr id="122882" name="Rectangle 2"/>
          <p:cNvSpPr>
            <a:spLocks noGrp="1" noChangeArrowheads="1"/>
          </p:cNvSpPr>
          <p:nvPr>
            <p:ph type="title"/>
          </p:nvPr>
        </p:nvSpPr>
        <p:spPr>
          <a:xfrm>
            <a:off x="304800" y="685800"/>
            <a:ext cx="7848600" cy="609600"/>
          </a:xfrm>
        </p:spPr>
        <p:txBody>
          <a:bodyPr/>
          <a:lstStyle/>
          <a:p>
            <a:r>
              <a:rPr lang="en-US" altLang="en-US"/>
              <a:t>TOOLS &amp; TECHNIQUES</a:t>
            </a:r>
          </a:p>
        </p:txBody>
      </p:sp>
      <p:sp>
        <p:nvSpPr>
          <p:cNvPr id="122883" name="Rectangle 3"/>
          <p:cNvSpPr>
            <a:spLocks noGrp="1" noChangeArrowheads="1"/>
          </p:cNvSpPr>
          <p:nvPr>
            <p:ph type="body" idx="1"/>
          </p:nvPr>
        </p:nvSpPr>
        <p:spPr>
          <a:xfrm>
            <a:off x="457200" y="1885950"/>
            <a:ext cx="4800600" cy="3829050"/>
          </a:xfrm>
        </p:spPr>
        <p:txBody>
          <a:bodyPr/>
          <a:lstStyle/>
          <a:p>
            <a:pPr algn="ctr">
              <a:buFont typeface="Monotype Sorts" pitchFamily="2" charset="2"/>
              <a:buNone/>
            </a:pPr>
            <a:r>
              <a:rPr lang="en-US" altLang="en-US"/>
              <a:t>BRAINSTORMING</a:t>
            </a:r>
          </a:p>
          <a:p>
            <a:pPr>
              <a:buFont typeface="Monotype Sorts" pitchFamily="2" charset="2"/>
              <a:buNone/>
            </a:pPr>
            <a:endParaRPr lang="en-US" altLang="en-US">
              <a:cs typeface="Arial" charset="0"/>
            </a:endParaRPr>
          </a:p>
          <a:p>
            <a:pPr>
              <a:buFont typeface="Monotype Sorts" pitchFamily="2" charset="2"/>
              <a:buNone/>
            </a:pPr>
            <a:r>
              <a:rPr lang="en-US" altLang="en-US">
                <a:cs typeface="Arial" charset="0"/>
              </a:rPr>
              <a:t>Purpose:  </a:t>
            </a:r>
          </a:p>
          <a:p>
            <a:pPr>
              <a:buFont typeface="Monotype Sorts" pitchFamily="2" charset="2"/>
              <a:buNone/>
            </a:pPr>
            <a:r>
              <a:rPr lang="en-US" altLang="en-US">
                <a:cs typeface="Arial" charset="0"/>
              </a:rPr>
              <a:t>	To generate a large number of ideas in a short period of time.</a:t>
            </a:r>
          </a:p>
          <a:p>
            <a:pPr>
              <a:buFont typeface="Monotype Sorts" pitchFamily="2" charset="2"/>
              <a:buNone/>
            </a:pPr>
            <a:endParaRPr lang="en-US" altLang="en-US">
              <a:cs typeface="Arial" charset="0"/>
            </a:endParaRPr>
          </a:p>
        </p:txBody>
      </p:sp>
      <p:graphicFrame>
        <p:nvGraphicFramePr>
          <p:cNvPr id="122884" name="Object 4"/>
          <p:cNvGraphicFramePr>
            <a:graphicFrameLocks noChangeAspect="1"/>
          </p:cNvGraphicFramePr>
          <p:nvPr/>
        </p:nvGraphicFramePr>
        <p:xfrm>
          <a:off x="5638800" y="2514600"/>
          <a:ext cx="2720975" cy="2743200"/>
        </p:xfrm>
        <a:graphic>
          <a:graphicData uri="http://schemas.openxmlformats.org/presentationml/2006/ole">
            <mc:AlternateContent xmlns:mc="http://schemas.openxmlformats.org/markup-compatibility/2006">
              <mc:Choice xmlns:v="urn:schemas-microsoft-com:vml" Requires="v">
                <p:oleObj spid="_x0000_s122886" name="Picture" r:id="rId4" imgW="1755720" imgH="1769760" progId="StaticMetafile">
                  <p:embed/>
                </p:oleObj>
              </mc:Choice>
              <mc:Fallback>
                <p:oleObj name="Picture" r:id="rId4" imgW="1755720" imgH="1769760"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514600"/>
                        <a:ext cx="27209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5" name="Object 5"/>
          <p:cNvGraphicFramePr>
            <a:graphicFrameLocks noChangeAspect="1"/>
          </p:cNvGraphicFramePr>
          <p:nvPr/>
        </p:nvGraphicFramePr>
        <p:xfrm>
          <a:off x="6892925" y="2755900"/>
          <a:ext cx="1290638" cy="1171575"/>
        </p:xfrm>
        <a:graphic>
          <a:graphicData uri="http://schemas.openxmlformats.org/presentationml/2006/ole">
            <mc:AlternateContent xmlns:mc="http://schemas.openxmlformats.org/markup-compatibility/2006">
              <mc:Choice xmlns:v="urn:schemas-microsoft-com:vml" Requires="v">
                <p:oleObj spid="_x0000_s122887" name="Picture" r:id="rId6" imgW="3801960" imgH="3447720" progId="StaticMetafile">
                  <p:embed/>
                </p:oleObj>
              </mc:Choice>
              <mc:Fallback>
                <p:oleObj name="Picture" r:id="rId6" imgW="3801960" imgH="3447720" progId="StaticMetafil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925" y="2755900"/>
                        <a:ext cx="1290638"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CE4E2E0B-4FC9-40D3-BB02-4E38C2822268}" type="slidenum">
              <a:rPr lang="en-US" altLang="en-US"/>
              <a:pPr/>
              <a:t>39</a:t>
            </a:fld>
            <a:endParaRPr lang="en-US" altLang="en-US"/>
          </a:p>
        </p:txBody>
      </p:sp>
      <p:sp>
        <p:nvSpPr>
          <p:cNvPr id="133122" name="Rectangle 2"/>
          <p:cNvSpPr>
            <a:spLocks noGrp="1" noChangeArrowheads="1"/>
          </p:cNvSpPr>
          <p:nvPr>
            <p:ph type="title"/>
          </p:nvPr>
        </p:nvSpPr>
        <p:spPr>
          <a:xfrm>
            <a:off x="304800" y="381000"/>
            <a:ext cx="7848600" cy="685800"/>
          </a:xfrm>
        </p:spPr>
        <p:txBody>
          <a:bodyPr/>
          <a:lstStyle/>
          <a:p>
            <a:r>
              <a:rPr lang="en-US" altLang="en-US"/>
              <a:t>BRAINSTORMING</a:t>
            </a:r>
          </a:p>
        </p:txBody>
      </p:sp>
      <p:sp>
        <p:nvSpPr>
          <p:cNvPr id="133123" name="Rectangle 3"/>
          <p:cNvSpPr>
            <a:spLocks noGrp="1" noChangeArrowheads="1"/>
          </p:cNvSpPr>
          <p:nvPr>
            <p:ph type="body" idx="1"/>
          </p:nvPr>
        </p:nvSpPr>
        <p:spPr>
          <a:xfrm>
            <a:off x="457200" y="1885950"/>
            <a:ext cx="8178800" cy="4286250"/>
          </a:xfrm>
        </p:spPr>
        <p:txBody>
          <a:bodyPr/>
          <a:lstStyle/>
          <a:p>
            <a:pPr indent="-228600" algn="ctr">
              <a:buFont typeface="Monotype Sorts" pitchFamily="2" charset="2"/>
              <a:buNone/>
              <a:tabLst>
                <a:tab pos="514350" algn="l"/>
              </a:tabLst>
            </a:pPr>
            <a:r>
              <a:rPr lang="en-US" altLang="en-US"/>
              <a:t>Rules for Brainstorming:</a:t>
            </a:r>
          </a:p>
          <a:p>
            <a:pPr indent="-228600" algn="ctr">
              <a:buFont typeface="Monotype Sorts" pitchFamily="2" charset="2"/>
              <a:buNone/>
              <a:tabLst>
                <a:tab pos="514350" algn="l"/>
              </a:tabLst>
            </a:pPr>
            <a:endParaRPr lang="en-US" altLang="en-US" b="0"/>
          </a:p>
          <a:p>
            <a:pPr marL="800100" lvl="1">
              <a:buClr>
                <a:schemeClr val="tx1"/>
              </a:buClr>
              <a:tabLst>
                <a:tab pos="514350" algn="l"/>
              </a:tabLst>
            </a:pPr>
            <a:r>
              <a:rPr lang="en-US" altLang="en-US"/>
              <a:t> The more ideas the better! </a:t>
            </a:r>
          </a:p>
          <a:p>
            <a:pPr marL="800100" lvl="1">
              <a:buClr>
                <a:schemeClr val="tx1"/>
              </a:buClr>
              <a:tabLst>
                <a:tab pos="514350" algn="l"/>
              </a:tabLst>
            </a:pPr>
            <a:r>
              <a:rPr lang="en-US" altLang="en-US"/>
              <a:t> No discussion </a:t>
            </a:r>
          </a:p>
          <a:p>
            <a:pPr marL="800100" lvl="1">
              <a:buClr>
                <a:schemeClr val="tx1"/>
              </a:buClr>
              <a:tabLst>
                <a:tab pos="514350" algn="l"/>
              </a:tabLst>
            </a:pPr>
            <a:r>
              <a:rPr lang="en-US" altLang="en-US"/>
              <a:t> No idea is a bad idea </a:t>
            </a:r>
          </a:p>
          <a:p>
            <a:pPr marL="800100" lvl="1">
              <a:buClr>
                <a:schemeClr val="tx1"/>
              </a:buClr>
              <a:tabLst>
                <a:tab pos="514350" algn="l"/>
              </a:tabLst>
            </a:pPr>
            <a:r>
              <a:rPr lang="en-US" altLang="en-US"/>
              <a:t> Build on one another’s ideas</a:t>
            </a:r>
          </a:p>
          <a:p>
            <a:pPr marL="800100" lvl="1">
              <a:buClr>
                <a:schemeClr val="tx1"/>
              </a:buClr>
              <a:tabLst>
                <a:tab pos="514350" algn="l"/>
              </a:tabLst>
            </a:pPr>
            <a:r>
              <a:rPr lang="en-US" altLang="en-US"/>
              <a:t> Display all ideas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p:txBody>
          <a:bodyPr/>
          <a:lstStyle/>
          <a:p>
            <a:r>
              <a:rPr lang="en-US" altLang="en-US"/>
              <a:t>Optimist International</a:t>
            </a:r>
          </a:p>
        </p:txBody>
      </p:sp>
      <p:sp>
        <p:nvSpPr>
          <p:cNvPr id="5" name="Rectangle 6"/>
          <p:cNvSpPr>
            <a:spLocks noGrp="1" noChangeArrowheads="1"/>
          </p:cNvSpPr>
          <p:nvPr>
            <p:ph type="sldNum" sz="quarter" idx="4"/>
          </p:nvPr>
        </p:nvSpPr>
        <p:spPr/>
        <p:txBody>
          <a:bodyPr/>
          <a:lstStyle/>
          <a:p>
            <a:fld id="{7687D0E0-5205-4A3E-B722-5C0933D81754}" type="slidenum">
              <a:rPr lang="en-US" altLang="en-US"/>
              <a:pPr/>
              <a:t>4</a:t>
            </a:fld>
            <a:endParaRPr lang="en-US" altLang="en-US"/>
          </a:p>
        </p:txBody>
      </p:sp>
      <p:sp>
        <p:nvSpPr>
          <p:cNvPr id="44034" name="Rectangle 1026"/>
          <p:cNvSpPr>
            <a:spLocks noGrp="1" noChangeArrowheads="1"/>
          </p:cNvSpPr>
          <p:nvPr>
            <p:ph type="ctrTitle"/>
          </p:nvPr>
        </p:nvSpPr>
        <p:spPr>
          <a:xfrm>
            <a:off x="1219200" y="609600"/>
            <a:ext cx="6172200" cy="762000"/>
          </a:xfrm>
        </p:spPr>
        <p:txBody>
          <a:bodyPr/>
          <a:lstStyle/>
          <a:p>
            <a:r>
              <a:rPr lang="en-US" altLang="en-US"/>
              <a:t>LEARNING OBJECTIVES</a:t>
            </a:r>
          </a:p>
        </p:txBody>
      </p:sp>
      <p:sp>
        <p:nvSpPr>
          <p:cNvPr id="44035" name="Rectangle 1027"/>
          <p:cNvSpPr>
            <a:spLocks noGrp="1" noChangeArrowheads="1"/>
          </p:cNvSpPr>
          <p:nvPr>
            <p:ph type="subTitle" idx="1"/>
          </p:nvPr>
        </p:nvSpPr>
        <p:spPr>
          <a:xfrm>
            <a:off x="533400" y="2209800"/>
            <a:ext cx="8001000" cy="3962400"/>
          </a:xfrm>
        </p:spPr>
        <p:txBody>
          <a:bodyPr/>
          <a:lstStyle/>
          <a:p>
            <a:pPr marL="228600" indent="-228600">
              <a:tabLst>
                <a:tab pos="457200" algn="l"/>
              </a:tabLst>
            </a:pPr>
            <a:r>
              <a:rPr lang="en-US" altLang="en-US" sz="2400" b="0">
                <a:latin typeface="Arial" charset="0"/>
              </a:rPr>
              <a:t>1.  Define creative problem solving.</a:t>
            </a:r>
          </a:p>
          <a:p>
            <a:pPr marL="228600" indent="-228600">
              <a:tabLst>
                <a:tab pos="457200" algn="l"/>
              </a:tabLst>
            </a:pPr>
            <a:r>
              <a:rPr lang="en-US" altLang="en-US" sz="2400" b="0">
                <a:latin typeface="Arial" charset="0"/>
              </a:rPr>
              <a:t>2.  Be familiar with common mental blocks to creative 	thinking process.</a:t>
            </a:r>
          </a:p>
          <a:p>
            <a:pPr marL="228600" indent="-228600">
              <a:tabLst>
                <a:tab pos="457200" algn="l"/>
              </a:tabLst>
            </a:pPr>
            <a:r>
              <a:rPr lang="en-US" altLang="en-US" sz="2400" b="0">
                <a:latin typeface="Arial" charset="0"/>
              </a:rPr>
              <a:t>3.  Explore ways to be more creative.</a:t>
            </a:r>
          </a:p>
          <a:p>
            <a:pPr marL="228600" indent="-228600">
              <a:tabLst>
                <a:tab pos="457200" algn="l"/>
              </a:tabLst>
            </a:pPr>
            <a:r>
              <a:rPr lang="en-US" altLang="en-US" sz="2400" b="0">
                <a:latin typeface="Arial" charset="0"/>
              </a:rPr>
              <a:t>4.  Know the steps to the creative problem solving 	process.</a:t>
            </a:r>
          </a:p>
          <a:p>
            <a:pPr marL="228600" indent="-228600">
              <a:tabLst>
                <a:tab pos="457200" algn="l"/>
              </a:tabLst>
            </a:pPr>
            <a:r>
              <a:rPr lang="en-US" altLang="en-US" sz="2400" b="0">
                <a:latin typeface="Arial" charset="0"/>
              </a:rPr>
              <a:t>5.  Be familiar with:  Brainstorming,</a:t>
            </a:r>
          </a:p>
          <a:p>
            <a:pPr marL="228600" indent="-228600">
              <a:tabLst>
                <a:tab pos="457200" algn="l"/>
              </a:tabLst>
            </a:pPr>
            <a:r>
              <a:rPr lang="en-US" altLang="en-US" sz="2400" b="0">
                <a:latin typeface="Arial" charset="0"/>
              </a:rPr>
              <a:t>		Mind mapping and Multivoting</a:t>
            </a:r>
          </a:p>
          <a:p>
            <a:pPr marL="228600" indent="-228600">
              <a:tabLst>
                <a:tab pos="457200" algn="l"/>
              </a:tabLst>
            </a:pPr>
            <a:r>
              <a:rPr lang="en-US" altLang="en-US" sz="2400" b="0">
                <a:latin typeface="Arial" charset="0"/>
              </a:rPr>
              <a:t>6.  Apply tools to solve a problem.</a:t>
            </a:r>
          </a:p>
          <a:p>
            <a:pPr marL="228600" indent="-228600">
              <a:tabLst>
                <a:tab pos="457200" algn="l"/>
              </a:tabLst>
            </a:pPr>
            <a:endParaRPr lang="en-US" altLang="en-US" sz="2400" b="0">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ltLang="en-US"/>
              <a:t>Optimist International</a:t>
            </a:r>
          </a:p>
        </p:txBody>
      </p:sp>
      <p:sp>
        <p:nvSpPr>
          <p:cNvPr id="12" name="Slide Number Placeholder 5"/>
          <p:cNvSpPr>
            <a:spLocks noGrp="1"/>
          </p:cNvSpPr>
          <p:nvPr>
            <p:ph type="sldNum" sz="quarter" idx="12"/>
          </p:nvPr>
        </p:nvSpPr>
        <p:spPr/>
        <p:txBody>
          <a:bodyPr/>
          <a:lstStyle/>
          <a:p>
            <a:fld id="{17096FDD-A475-4DC6-A104-C02901DFD79C}" type="slidenum">
              <a:rPr lang="en-US" altLang="en-US"/>
              <a:pPr/>
              <a:t>40</a:t>
            </a:fld>
            <a:endParaRPr lang="en-US" altLang="en-US"/>
          </a:p>
        </p:txBody>
      </p:sp>
      <p:sp>
        <p:nvSpPr>
          <p:cNvPr id="135170" name="Rectangle 2"/>
          <p:cNvSpPr>
            <a:spLocks noGrp="1" noChangeArrowheads="1"/>
          </p:cNvSpPr>
          <p:nvPr>
            <p:ph type="title"/>
          </p:nvPr>
        </p:nvSpPr>
        <p:spPr>
          <a:xfrm>
            <a:off x="457200" y="304800"/>
            <a:ext cx="8153400" cy="685800"/>
          </a:xfrm>
        </p:spPr>
        <p:txBody>
          <a:bodyPr/>
          <a:lstStyle/>
          <a:p>
            <a:r>
              <a:rPr lang="en-US" altLang="en-US"/>
              <a:t>BRAINSTORMING EXERCISE</a:t>
            </a:r>
          </a:p>
        </p:txBody>
      </p:sp>
      <p:sp>
        <p:nvSpPr>
          <p:cNvPr id="135171" name="Rectangle 3"/>
          <p:cNvSpPr>
            <a:spLocks noGrp="1" noChangeArrowheads="1"/>
          </p:cNvSpPr>
          <p:nvPr>
            <p:ph type="body" idx="1"/>
          </p:nvPr>
        </p:nvSpPr>
        <p:spPr>
          <a:xfrm>
            <a:off x="457200" y="3200400"/>
            <a:ext cx="8178800" cy="3124200"/>
          </a:xfrm>
        </p:spPr>
        <p:txBody>
          <a:bodyPr/>
          <a:lstStyle/>
          <a:p>
            <a:pPr>
              <a:buFont typeface="Monotype Sorts" pitchFamily="2" charset="2"/>
              <a:buNone/>
            </a:pPr>
            <a:r>
              <a:rPr lang="en-US" altLang="en-US" sz="2000"/>
              <a:t>Ideas:  Freely record your ideas as they come to your mind.</a:t>
            </a:r>
          </a:p>
          <a:p>
            <a:pPr>
              <a:buFont typeface="Monotype Sorts" pitchFamily="2" charset="2"/>
              <a:buNone/>
            </a:pPr>
            <a:endParaRPr lang="en-US" altLang="en-US" sz="1800"/>
          </a:p>
        </p:txBody>
      </p:sp>
      <p:sp>
        <p:nvSpPr>
          <p:cNvPr id="135172" name="Line 4"/>
          <p:cNvSpPr>
            <a:spLocks noChangeShapeType="1"/>
          </p:cNvSpPr>
          <p:nvPr/>
        </p:nvSpPr>
        <p:spPr bwMode="auto">
          <a:xfrm>
            <a:off x="609600" y="4038600"/>
            <a:ext cx="7924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173" name="Line 5"/>
          <p:cNvSpPr>
            <a:spLocks noChangeShapeType="1"/>
          </p:cNvSpPr>
          <p:nvPr/>
        </p:nvSpPr>
        <p:spPr bwMode="auto">
          <a:xfrm>
            <a:off x="609600" y="4419600"/>
            <a:ext cx="7924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174" name="Line 6"/>
          <p:cNvSpPr>
            <a:spLocks noChangeShapeType="1"/>
          </p:cNvSpPr>
          <p:nvPr/>
        </p:nvSpPr>
        <p:spPr bwMode="auto">
          <a:xfrm>
            <a:off x="609600" y="4800600"/>
            <a:ext cx="7924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175" name="Line 7"/>
          <p:cNvSpPr>
            <a:spLocks noChangeShapeType="1"/>
          </p:cNvSpPr>
          <p:nvPr/>
        </p:nvSpPr>
        <p:spPr bwMode="auto">
          <a:xfrm>
            <a:off x="609600" y="5181600"/>
            <a:ext cx="7924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176" name="Line 8"/>
          <p:cNvSpPr>
            <a:spLocks noChangeShapeType="1"/>
          </p:cNvSpPr>
          <p:nvPr/>
        </p:nvSpPr>
        <p:spPr bwMode="auto">
          <a:xfrm>
            <a:off x="609600" y="5562600"/>
            <a:ext cx="7924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177" name="Line 9"/>
          <p:cNvSpPr>
            <a:spLocks noChangeShapeType="1"/>
          </p:cNvSpPr>
          <p:nvPr/>
        </p:nvSpPr>
        <p:spPr bwMode="auto">
          <a:xfrm>
            <a:off x="609600" y="5943600"/>
            <a:ext cx="7924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179" name="Text Box 11"/>
          <p:cNvSpPr txBox="1">
            <a:spLocks noChangeArrowheads="1"/>
          </p:cNvSpPr>
          <p:nvPr/>
        </p:nvSpPr>
        <p:spPr bwMode="auto">
          <a:xfrm>
            <a:off x="1524000" y="1828800"/>
            <a:ext cx="57912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accent2"/>
              </a:buClr>
              <a:buFont typeface="Monotype Sorts" pitchFamily="2" charset="2"/>
              <a:buNone/>
            </a:pPr>
            <a:r>
              <a:rPr kumimoji="1" lang="en-US" altLang="en-US" sz="2800" b="1">
                <a:latin typeface="Arial" charset="0"/>
              </a:rPr>
              <a:t>How Do We Motivate Our Local</a:t>
            </a:r>
          </a:p>
          <a:p>
            <a:pPr algn="ctr">
              <a:spcBef>
                <a:spcPct val="20000"/>
              </a:spcBef>
              <a:buClr>
                <a:schemeClr val="accent2"/>
              </a:buClr>
              <a:buFont typeface="Monotype Sorts" pitchFamily="2" charset="2"/>
              <a:buNone/>
            </a:pPr>
            <a:r>
              <a:rPr kumimoji="1" lang="en-US" altLang="en-US" sz="2800" b="1">
                <a:latin typeface="Arial" charset="0"/>
              </a:rPr>
              <a:t> Optimist Club Members?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p:txBody>
          <a:bodyPr/>
          <a:lstStyle/>
          <a:p>
            <a:r>
              <a:rPr lang="en-US" altLang="en-US"/>
              <a:t>Optimist International</a:t>
            </a:r>
          </a:p>
        </p:txBody>
      </p:sp>
      <p:sp>
        <p:nvSpPr>
          <p:cNvPr id="15" name="Slide Number Placeholder 6"/>
          <p:cNvSpPr>
            <a:spLocks noGrp="1"/>
          </p:cNvSpPr>
          <p:nvPr>
            <p:ph type="sldNum" sz="quarter" idx="12"/>
          </p:nvPr>
        </p:nvSpPr>
        <p:spPr/>
        <p:txBody>
          <a:bodyPr/>
          <a:lstStyle/>
          <a:p>
            <a:fld id="{1AF08C74-E336-4A5A-B2C9-02B181D8B4D0}" type="slidenum">
              <a:rPr lang="en-US" altLang="en-US"/>
              <a:pPr/>
              <a:t>41</a:t>
            </a:fld>
            <a:endParaRPr lang="en-US" altLang="en-US"/>
          </a:p>
        </p:txBody>
      </p:sp>
      <p:sp>
        <p:nvSpPr>
          <p:cNvPr id="142340" name="Rectangle 4"/>
          <p:cNvSpPr>
            <a:spLocks noGrp="1" noChangeArrowheads="1"/>
          </p:cNvSpPr>
          <p:nvPr>
            <p:ph type="body" sz="half" idx="2"/>
          </p:nvPr>
        </p:nvSpPr>
        <p:spPr>
          <a:xfrm>
            <a:off x="2209800" y="1885950"/>
            <a:ext cx="6426200" cy="3067050"/>
          </a:xfrm>
        </p:spPr>
        <p:txBody>
          <a:bodyPr/>
          <a:lstStyle/>
          <a:p>
            <a:pPr marL="0" indent="0">
              <a:lnSpc>
                <a:spcPct val="90000"/>
              </a:lnSpc>
              <a:buFont typeface="Monotype Sorts" pitchFamily="2" charset="2"/>
              <a:buNone/>
            </a:pPr>
            <a:r>
              <a:rPr lang="en-US" altLang="en-US" sz="2000"/>
              <a:t>	</a:t>
            </a:r>
            <a:r>
              <a:rPr lang="en-US" altLang="en-US" sz="1800" b="0"/>
              <a:t> 	</a:t>
            </a:r>
            <a:r>
              <a:rPr lang="en-US" altLang="en-US" sz="1800"/>
              <a:t>1.  Practice question:</a:t>
            </a:r>
            <a:r>
              <a:rPr lang="en-US" altLang="en-US" sz="1800" b="0"/>
              <a:t>  </a:t>
            </a:r>
            <a:r>
              <a:rPr lang="en-US" altLang="en-US" sz="1800"/>
              <a:t>How Do We </a:t>
            </a:r>
            <a:br>
              <a:rPr lang="en-US" altLang="en-US" sz="1800"/>
            </a:br>
            <a:r>
              <a:rPr lang="en-US" altLang="en-US" sz="1800"/>
              <a:t>		     Motivate Our Local Optimist Club </a:t>
            </a:r>
            <a:br>
              <a:rPr lang="en-US" altLang="en-US" sz="1800"/>
            </a:br>
            <a:r>
              <a:rPr lang="en-US" altLang="en-US" sz="1800"/>
              <a:t>		     Members?</a:t>
            </a:r>
          </a:p>
          <a:p>
            <a:pPr marL="0" indent="0">
              <a:lnSpc>
                <a:spcPct val="90000"/>
              </a:lnSpc>
              <a:buFont typeface="Monotype Sorts" pitchFamily="2" charset="2"/>
              <a:buNone/>
            </a:pPr>
            <a:r>
              <a:rPr lang="en-US" altLang="en-US" sz="1800"/>
              <a:t>		</a:t>
            </a:r>
          </a:p>
          <a:p>
            <a:pPr marL="0" indent="0">
              <a:lnSpc>
                <a:spcPct val="90000"/>
              </a:lnSpc>
              <a:buFont typeface="Monotype Sorts" pitchFamily="2" charset="2"/>
              <a:buNone/>
            </a:pPr>
            <a:r>
              <a:rPr lang="en-US" altLang="en-US" sz="1800"/>
              <a:t>		</a:t>
            </a:r>
          </a:p>
          <a:p>
            <a:pPr marL="0" indent="0">
              <a:lnSpc>
                <a:spcPct val="90000"/>
              </a:lnSpc>
              <a:buFont typeface="Monotype Sorts" pitchFamily="2" charset="2"/>
              <a:buNone/>
            </a:pPr>
            <a:endParaRPr lang="en-US" altLang="en-US" sz="1800"/>
          </a:p>
          <a:p>
            <a:pPr marL="0" indent="0">
              <a:lnSpc>
                <a:spcPct val="90000"/>
              </a:lnSpc>
              <a:buFont typeface="Monotype Sorts" pitchFamily="2" charset="2"/>
              <a:buNone/>
            </a:pPr>
            <a:r>
              <a:rPr lang="en-US" altLang="en-US" sz="1800" b="0"/>
              <a:t>		</a:t>
            </a:r>
            <a:r>
              <a:rPr lang="en-US" altLang="en-US" sz="1800"/>
              <a:t>2.  Clarify understanding.  Once all the</a:t>
            </a:r>
            <a:br>
              <a:rPr lang="en-US" altLang="en-US" sz="1800"/>
            </a:br>
            <a:r>
              <a:rPr lang="en-US" altLang="en-US" sz="1800"/>
              <a:t>		      ideas have been generated (it may</a:t>
            </a:r>
            <a:br>
              <a:rPr lang="en-US" altLang="en-US" sz="1800"/>
            </a:br>
            <a:r>
              <a:rPr lang="en-US" altLang="en-US" sz="1800"/>
              <a:t>		      take approximately 5 to 6 minutes),</a:t>
            </a:r>
            <a:br>
              <a:rPr lang="en-US" altLang="en-US" sz="1800"/>
            </a:br>
            <a:r>
              <a:rPr lang="en-US" altLang="en-US" sz="1800"/>
              <a:t>		      </a:t>
            </a:r>
            <a:r>
              <a:rPr lang="en-US" altLang="en-US" sz="1800">
                <a:solidFill>
                  <a:schemeClr val="accent1"/>
                </a:solidFill>
              </a:rPr>
              <a:t>review ideas offered</a:t>
            </a:r>
            <a:r>
              <a:rPr lang="en-US" altLang="en-US" sz="1800"/>
              <a:t>.</a:t>
            </a:r>
            <a:endParaRPr lang="en-US" altLang="en-US"/>
          </a:p>
        </p:txBody>
      </p:sp>
      <p:sp>
        <p:nvSpPr>
          <p:cNvPr id="142338" name="Rectangle 2"/>
          <p:cNvSpPr>
            <a:spLocks noGrp="1" noChangeArrowheads="1"/>
          </p:cNvSpPr>
          <p:nvPr>
            <p:ph type="title"/>
          </p:nvPr>
        </p:nvSpPr>
        <p:spPr>
          <a:xfrm>
            <a:off x="533400" y="381000"/>
            <a:ext cx="7213600" cy="762000"/>
          </a:xfrm>
        </p:spPr>
        <p:txBody>
          <a:bodyPr/>
          <a:lstStyle/>
          <a:p>
            <a:r>
              <a:rPr lang="en-US" altLang="en-US"/>
              <a:t>BRAINSTORMING GUIDELINES</a:t>
            </a:r>
          </a:p>
        </p:txBody>
      </p:sp>
      <p:graphicFrame>
        <p:nvGraphicFramePr>
          <p:cNvPr id="142339" name="Object 3"/>
          <p:cNvGraphicFramePr>
            <a:graphicFrameLocks noChangeAspect="1"/>
          </p:cNvGraphicFramePr>
          <p:nvPr>
            <p:ph type="clipArt" sz="half" idx="1"/>
          </p:nvPr>
        </p:nvGraphicFramePr>
        <p:xfrm>
          <a:off x="1047750" y="3124200"/>
          <a:ext cx="1189038" cy="2971800"/>
        </p:xfrm>
        <a:graphic>
          <a:graphicData uri="http://schemas.openxmlformats.org/presentationml/2006/ole">
            <mc:AlternateContent xmlns:mc="http://schemas.openxmlformats.org/markup-compatibility/2006">
              <mc:Choice xmlns:v="urn:schemas-microsoft-com:vml" Requires="v">
                <p:oleObj spid="_x0000_s203776" name="Clip" r:id="rId4" imgW="1295640" imgH="3934080" progId="MS_ClipArt_Gallery.2">
                  <p:embed/>
                </p:oleObj>
              </mc:Choice>
              <mc:Fallback>
                <p:oleObj name="Clip" r:id="rId4" imgW="1295640" imgH="393408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3124200"/>
                        <a:ext cx="1189038" cy="2971800"/>
                      </a:xfrm>
                      <a:prstGeom prst="rect">
                        <a:avLst/>
                      </a:prstGeom>
                    </p:spPr>
                  </p:pic>
                </p:oleObj>
              </mc:Fallback>
            </mc:AlternateContent>
          </a:graphicData>
        </a:graphic>
      </p:graphicFrame>
      <p:grpSp>
        <p:nvGrpSpPr>
          <p:cNvPr id="142346" name="Group 10"/>
          <p:cNvGrpSpPr>
            <a:grpSpLocks/>
          </p:cNvGrpSpPr>
          <p:nvPr/>
        </p:nvGrpSpPr>
        <p:grpSpPr bwMode="auto">
          <a:xfrm>
            <a:off x="1143000" y="1905000"/>
            <a:ext cx="1447800" cy="914400"/>
            <a:chOff x="1536" y="1710"/>
            <a:chExt cx="912" cy="576"/>
          </a:xfrm>
        </p:grpSpPr>
        <p:sp>
          <p:nvSpPr>
            <p:cNvPr id="142341" name="Oval 5"/>
            <p:cNvSpPr>
              <a:spLocks noChangeArrowheads="1"/>
            </p:cNvSpPr>
            <p:nvPr/>
          </p:nvSpPr>
          <p:spPr bwMode="auto">
            <a:xfrm>
              <a:off x="1536" y="1710"/>
              <a:ext cx="912" cy="57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44" name="Text Box 8"/>
            <p:cNvSpPr txBox="1">
              <a:spLocks noChangeArrowheads="1"/>
            </p:cNvSpPr>
            <p:nvPr/>
          </p:nvSpPr>
          <p:spPr bwMode="auto">
            <a:xfrm>
              <a:off x="1680" y="1776"/>
              <a:ext cx="72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Font typeface="Monotype Sorts" pitchFamily="2" charset="2"/>
                <a:buNone/>
              </a:pPr>
              <a:r>
                <a:rPr kumimoji="1" lang="en-US" altLang="en-US" sz="1400" b="1">
                  <a:latin typeface="Arial" charset="0"/>
                </a:rPr>
                <a:t>Remember</a:t>
              </a:r>
            </a:p>
            <a:p>
              <a:pPr>
                <a:buClr>
                  <a:schemeClr val="accent2"/>
                </a:buClr>
                <a:buFont typeface="Monotype Sorts" pitchFamily="2" charset="2"/>
                <a:buNone/>
              </a:pPr>
              <a:r>
                <a:rPr kumimoji="1" lang="en-US" altLang="en-US" sz="1400" b="1">
                  <a:latin typeface="Arial" charset="0"/>
                </a:rPr>
                <a:t>Creative</a:t>
              </a:r>
            </a:p>
            <a:p>
              <a:pPr>
                <a:buClr>
                  <a:schemeClr val="accent2"/>
                </a:buClr>
                <a:buFont typeface="Monotype Sorts" pitchFamily="2" charset="2"/>
                <a:buNone/>
              </a:pPr>
              <a:r>
                <a:rPr kumimoji="1" lang="en-US" altLang="en-US" sz="1400" b="1">
                  <a:latin typeface="Arial" charset="0"/>
                </a:rPr>
                <a:t>Thinking</a:t>
              </a:r>
            </a:p>
          </p:txBody>
        </p:sp>
      </p:grpSp>
      <p:grpSp>
        <p:nvGrpSpPr>
          <p:cNvPr id="142347" name="Group 11"/>
          <p:cNvGrpSpPr>
            <a:grpSpLocks/>
          </p:cNvGrpSpPr>
          <p:nvPr/>
        </p:nvGrpSpPr>
        <p:grpSpPr bwMode="auto">
          <a:xfrm>
            <a:off x="2438400" y="3886200"/>
            <a:ext cx="1524000" cy="914400"/>
            <a:chOff x="1536" y="3120"/>
            <a:chExt cx="960" cy="576"/>
          </a:xfrm>
        </p:grpSpPr>
        <p:sp>
          <p:nvSpPr>
            <p:cNvPr id="142343" name="Oval 7"/>
            <p:cNvSpPr>
              <a:spLocks noChangeArrowheads="1"/>
            </p:cNvSpPr>
            <p:nvPr/>
          </p:nvSpPr>
          <p:spPr bwMode="auto">
            <a:xfrm>
              <a:off x="1536" y="3120"/>
              <a:ext cx="912" cy="57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2345" name="Text Box 9"/>
            <p:cNvSpPr txBox="1">
              <a:spLocks noChangeArrowheads="1"/>
            </p:cNvSpPr>
            <p:nvPr/>
          </p:nvSpPr>
          <p:spPr bwMode="auto">
            <a:xfrm>
              <a:off x="1632" y="3120"/>
              <a:ext cx="86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Font typeface="Monotype Sorts" pitchFamily="2" charset="2"/>
                <a:buNone/>
              </a:pPr>
              <a:r>
                <a:rPr kumimoji="1" lang="en-US" altLang="en-US" sz="2000" b="1">
                  <a:latin typeface="Arial" charset="0"/>
                </a:rPr>
                <a:t> </a:t>
              </a:r>
              <a:r>
                <a:rPr kumimoji="1" lang="en-US" altLang="en-US" sz="1400" b="1">
                  <a:latin typeface="Arial" charset="0"/>
                </a:rPr>
                <a:t>What did</a:t>
              </a:r>
              <a:endParaRPr kumimoji="1" lang="en-US" altLang="en-US" sz="2000" b="1">
                <a:latin typeface="Arial" charset="0"/>
              </a:endParaRPr>
            </a:p>
            <a:p>
              <a:pPr>
                <a:buClr>
                  <a:schemeClr val="accent2"/>
                </a:buClr>
                <a:buFont typeface="Monotype Sorts" pitchFamily="2" charset="2"/>
                <a:buNone/>
              </a:pPr>
              <a:r>
                <a:rPr kumimoji="1" lang="en-US" altLang="en-US" sz="1400" b="1">
                  <a:latin typeface="Arial" charset="0"/>
                </a:rPr>
                <a:t> you mean by</a:t>
              </a:r>
            </a:p>
            <a:p>
              <a:pPr>
                <a:buClr>
                  <a:schemeClr val="accent2"/>
                </a:buClr>
                <a:buFont typeface="Monotype Sorts" pitchFamily="2" charset="2"/>
                <a:buNone/>
              </a:pPr>
              <a:r>
                <a:rPr kumimoji="1" lang="en-US" altLang="en-US" sz="1400" b="1">
                  <a:latin typeface="Arial" charset="0"/>
                </a:rPr>
                <a:t> that?!!!</a:t>
              </a:r>
              <a:endParaRPr lang="en-US" altLang="en-US"/>
            </a:p>
          </p:txBody>
        </p:sp>
      </p:grpSp>
      <p:grpSp>
        <p:nvGrpSpPr>
          <p:cNvPr id="142350" name="Group 14"/>
          <p:cNvGrpSpPr>
            <a:grpSpLocks/>
          </p:cNvGrpSpPr>
          <p:nvPr/>
        </p:nvGrpSpPr>
        <p:grpSpPr bwMode="auto">
          <a:xfrm>
            <a:off x="5638800" y="2743200"/>
            <a:ext cx="2057400" cy="730250"/>
            <a:chOff x="3552" y="1728"/>
            <a:chExt cx="1296" cy="460"/>
          </a:xfrm>
        </p:grpSpPr>
        <p:sp>
          <p:nvSpPr>
            <p:cNvPr id="142349" name="AutoShape 13"/>
            <p:cNvSpPr>
              <a:spLocks noChangeArrowheads="1"/>
            </p:cNvSpPr>
            <p:nvPr/>
          </p:nvSpPr>
          <p:spPr bwMode="auto">
            <a:xfrm flipV="1">
              <a:off x="3552" y="1728"/>
              <a:ext cx="1296" cy="432"/>
            </a:xfrm>
            <a:prstGeom prst="wedgeRoundRectCallout">
              <a:avLst>
                <a:gd name="adj1" fmla="val -43829"/>
                <a:gd name="adj2" fmla="val 72222"/>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endParaRPr lang="en-US" altLang="en-US"/>
            </a:p>
          </p:txBody>
        </p:sp>
        <p:sp>
          <p:nvSpPr>
            <p:cNvPr id="142348" name="Text Box 12"/>
            <p:cNvSpPr txBox="1">
              <a:spLocks noChangeArrowheads="1"/>
            </p:cNvSpPr>
            <p:nvPr/>
          </p:nvSpPr>
          <p:spPr bwMode="auto">
            <a:xfrm>
              <a:off x="3696" y="1728"/>
              <a:ext cx="115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sz="1400" b="1">
                  <a:latin typeface="Arial" charset="0"/>
                </a:rPr>
                <a:t>Re-state the question to keep the process going</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ltLang="en-US"/>
              <a:t>Optimist International</a:t>
            </a:r>
          </a:p>
        </p:txBody>
      </p:sp>
      <p:sp>
        <p:nvSpPr>
          <p:cNvPr id="12" name="Slide Number Placeholder 6"/>
          <p:cNvSpPr>
            <a:spLocks noGrp="1"/>
          </p:cNvSpPr>
          <p:nvPr>
            <p:ph type="sldNum" sz="quarter" idx="12"/>
          </p:nvPr>
        </p:nvSpPr>
        <p:spPr/>
        <p:txBody>
          <a:bodyPr/>
          <a:lstStyle/>
          <a:p>
            <a:fld id="{C1BCE2CC-6CC1-4B27-89AD-C6F00FFDFA1B}" type="slidenum">
              <a:rPr lang="en-US" altLang="en-US"/>
              <a:pPr/>
              <a:t>42</a:t>
            </a:fld>
            <a:endParaRPr lang="en-US" altLang="en-US"/>
          </a:p>
        </p:txBody>
      </p:sp>
      <p:sp>
        <p:nvSpPr>
          <p:cNvPr id="143362" name="Rectangle 2"/>
          <p:cNvSpPr>
            <a:spLocks noGrp="1" noChangeArrowheads="1"/>
          </p:cNvSpPr>
          <p:nvPr>
            <p:ph type="title"/>
          </p:nvPr>
        </p:nvSpPr>
        <p:spPr>
          <a:xfrm>
            <a:off x="533400" y="457200"/>
            <a:ext cx="7213600" cy="609600"/>
          </a:xfrm>
        </p:spPr>
        <p:txBody>
          <a:bodyPr/>
          <a:lstStyle/>
          <a:p>
            <a:r>
              <a:rPr lang="en-US" altLang="en-US"/>
              <a:t>BRAINSTORMING GUIDELINES</a:t>
            </a:r>
          </a:p>
        </p:txBody>
      </p:sp>
      <p:sp>
        <p:nvSpPr>
          <p:cNvPr id="143364" name="Rectangle 4"/>
          <p:cNvSpPr>
            <a:spLocks noGrp="1" noChangeArrowheads="1"/>
          </p:cNvSpPr>
          <p:nvPr>
            <p:ph type="body" sz="half" idx="2"/>
          </p:nvPr>
        </p:nvSpPr>
        <p:spPr>
          <a:xfrm>
            <a:off x="4114800" y="1885950"/>
            <a:ext cx="4521200" cy="4362450"/>
          </a:xfrm>
        </p:spPr>
        <p:txBody>
          <a:bodyPr/>
          <a:lstStyle/>
          <a:p>
            <a:pPr marL="0" indent="0">
              <a:buFont typeface="Monotype Sorts" pitchFamily="2" charset="2"/>
              <a:buNone/>
            </a:pPr>
            <a:r>
              <a:rPr lang="en-US" altLang="en-US" sz="2800"/>
              <a:t>		</a:t>
            </a:r>
          </a:p>
          <a:p>
            <a:pPr marL="0" indent="0">
              <a:buFont typeface="Monotype Sorts" pitchFamily="2" charset="2"/>
              <a:buNone/>
            </a:pPr>
            <a:r>
              <a:rPr lang="en-US" altLang="en-US" sz="2800"/>
              <a:t> 3.  Combine items that are similar and/or eliminate duplicates.</a:t>
            </a:r>
          </a:p>
          <a:p>
            <a:pPr marL="0" indent="0">
              <a:buFont typeface="Monotype Sorts" pitchFamily="2" charset="2"/>
              <a:buNone/>
            </a:pPr>
            <a:endParaRPr lang="en-US" altLang="en-US" sz="2800"/>
          </a:p>
          <a:p>
            <a:pPr marL="0" indent="0">
              <a:buFont typeface="Monotype Sorts" pitchFamily="2" charset="2"/>
              <a:buNone/>
            </a:pPr>
            <a:r>
              <a:rPr lang="en-US" altLang="en-US" sz="2800"/>
              <a:t>4.  Completion.</a:t>
            </a:r>
            <a:r>
              <a:rPr lang="en-US" altLang="en-US" sz="2400"/>
              <a:t>  </a:t>
            </a:r>
          </a:p>
        </p:txBody>
      </p:sp>
      <p:graphicFrame>
        <p:nvGraphicFramePr>
          <p:cNvPr id="143369" name="Object 9"/>
          <p:cNvGraphicFramePr>
            <a:graphicFrameLocks noChangeAspect="1"/>
          </p:cNvGraphicFramePr>
          <p:nvPr>
            <p:ph type="clipArt" sz="half" idx="1"/>
          </p:nvPr>
        </p:nvGraphicFramePr>
        <p:xfrm>
          <a:off x="990600" y="2895600"/>
          <a:ext cx="1463675" cy="2895600"/>
        </p:xfrm>
        <a:graphic>
          <a:graphicData uri="http://schemas.openxmlformats.org/presentationml/2006/ole">
            <mc:AlternateContent xmlns:mc="http://schemas.openxmlformats.org/markup-compatibility/2006">
              <mc:Choice xmlns:v="urn:schemas-microsoft-com:vml" Requires="v">
                <p:oleObj spid="_x0000_s143376" name="Clip" r:id="rId4" imgW="1857600" imgH="3995640" progId="MS_ClipArt_Gallery.2">
                  <p:embed/>
                </p:oleObj>
              </mc:Choice>
              <mc:Fallback>
                <p:oleObj name="Clip" r:id="rId4" imgW="1857600" imgH="3995640"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95600"/>
                        <a:ext cx="14636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371" name="Group 11"/>
          <p:cNvGrpSpPr>
            <a:grpSpLocks/>
          </p:cNvGrpSpPr>
          <p:nvPr/>
        </p:nvGrpSpPr>
        <p:grpSpPr bwMode="auto">
          <a:xfrm>
            <a:off x="2362200" y="1924050"/>
            <a:ext cx="1524000" cy="1047750"/>
            <a:chOff x="1488" y="1872"/>
            <a:chExt cx="960" cy="660"/>
          </a:xfrm>
        </p:grpSpPr>
        <p:sp>
          <p:nvSpPr>
            <p:cNvPr id="143365" name="Oval 5"/>
            <p:cNvSpPr>
              <a:spLocks noChangeArrowheads="1"/>
            </p:cNvSpPr>
            <p:nvPr/>
          </p:nvSpPr>
          <p:spPr bwMode="auto">
            <a:xfrm>
              <a:off x="1488" y="1872"/>
              <a:ext cx="960" cy="66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370" name="Rectangle 10"/>
            <p:cNvSpPr>
              <a:spLocks noChangeArrowheads="1"/>
            </p:cNvSpPr>
            <p:nvPr/>
          </p:nvSpPr>
          <p:spPr bwMode="auto">
            <a:xfrm>
              <a:off x="1680" y="1928"/>
              <a:ext cx="720"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buFont typeface="Monotype Sorts" pitchFamily="2" charset="2"/>
                <a:buNone/>
              </a:pPr>
              <a:r>
                <a:rPr kumimoji="1" lang="en-US" altLang="en-US" sz="1600" b="1">
                  <a:latin typeface="Arial" charset="0"/>
                </a:rPr>
                <a:t>Let’s combine ideas!!!</a:t>
              </a:r>
            </a:p>
          </p:txBody>
        </p:sp>
      </p:grpSp>
      <p:grpSp>
        <p:nvGrpSpPr>
          <p:cNvPr id="143375" name="Group 15"/>
          <p:cNvGrpSpPr>
            <a:grpSpLocks/>
          </p:cNvGrpSpPr>
          <p:nvPr/>
        </p:nvGrpSpPr>
        <p:grpSpPr bwMode="auto">
          <a:xfrm>
            <a:off x="2514600" y="4191000"/>
            <a:ext cx="1524000" cy="1047750"/>
            <a:chOff x="1920" y="2940"/>
            <a:chExt cx="960" cy="660"/>
          </a:xfrm>
        </p:grpSpPr>
        <p:sp>
          <p:nvSpPr>
            <p:cNvPr id="143373" name="Oval 13"/>
            <p:cNvSpPr>
              <a:spLocks noChangeArrowheads="1"/>
            </p:cNvSpPr>
            <p:nvPr/>
          </p:nvSpPr>
          <p:spPr bwMode="auto">
            <a:xfrm>
              <a:off x="1920" y="2940"/>
              <a:ext cx="960" cy="66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374" name="Rectangle 14"/>
            <p:cNvSpPr>
              <a:spLocks noChangeArrowheads="1"/>
            </p:cNvSpPr>
            <p:nvPr/>
          </p:nvSpPr>
          <p:spPr bwMode="auto">
            <a:xfrm>
              <a:off x="2064" y="3120"/>
              <a:ext cx="72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buFont typeface="Monotype Sorts" pitchFamily="2" charset="2"/>
                <a:buNone/>
              </a:pPr>
              <a:r>
                <a:rPr kumimoji="1" lang="en-US" altLang="en-US" sz="1600" b="1">
                  <a:latin typeface="Arial" charset="0"/>
                </a:rPr>
                <a:t>Are we</a:t>
              </a:r>
              <a:br>
                <a:rPr kumimoji="1" lang="en-US" altLang="en-US" sz="1600" b="1">
                  <a:latin typeface="Arial" charset="0"/>
                </a:rPr>
              </a:br>
              <a:r>
                <a:rPr kumimoji="1" lang="en-US" altLang="en-US" sz="1600" b="1">
                  <a:latin typeface="Arial" charset="0"/>
                </a:rPr>
                <a:t>done yet?</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FEB7F894-4B84-4CAC-8624-32A6B6DE3580}" type="slidenum">
              <a:rPr lang="en-US" altLang="en-US"/>
              <a:pPr/>
              <a:t>43</a:t>
            </a:fld>
            <a:endParaRPr lang="en-US" altLang="en-US"/>
          </a:p>
        </p:txBody>
      </p:sp>
      <p:sp>
        <p:nvSpPr>
          <p:cNvPr id="146434" name="Rectangle 2"/>
          <p:cNvSpPr>
            <a:spLocks noGrp="1" noChangeArrowheads="1"/>
          </p:cNvSpPr>
          <p:nvPr>
            <p:ph type="title"/>
          </p:nvPr>
        </p:nvSpPr>
        <p:spPr>
          <a:xfrm>
            <a:off x="304800" y="228600"/>
            <a:ext cx="7848600" cy="1143000"/>
          </a:xfrm>
        </p:spPr>
        <p:txBody>
          <a:bodyPr/>
          <a:lstStyle/>
          <a:p>
            <a:r>
              <a:rPr lang="en-US" altLang="en-US"/>
              <a:t>TOOLS &amp; TECHNIQUES - MULTIVOTING</a:t>
            </a:r>
          </a:p>
        </p:txBody>
      </p:sp>
      <p:sp>
        <p:nvSpPr>
          <p:cNvPr id="146435" name="Rectangle 3"/>
          <p:cNvSpPr>
            <a:spLocks noGrp="1" noChangeArrowheads="1"/>
          </p:cNvSpPr>
          <p:nvPr>
            <p:ph type="body" idx="1"/>
          </p:nvPr>
        </p:nvSpPr>
        <p:spPr>
          <a:xfrm>
            <a:off x="228600" y="1885950"/>
            <a:ext cx="8407400" cy="3829050"/>
          </a:xfrm>
        </p:spPr>
        <p:txBody>
          <a:bodyPr/>
          <a:lstStyle/>
          <a:p>
            <a:pPr marL="574675" indent="-574675"/>
            <a:r>
              <a:rPr lang="en-US" altLang="en-US"/>
              <a:t>Purpose:</a:t>
            </a:r>
          </a:p>
          <a:p>
            <a:pPr marL="1028700" lvl="1">
              <a:buFont typeface="Monotype Sorts" pitchFamily="2" charset="2"/>
              <a:buNone/>
            </a:pPr>
            <a:r>
              <a:rPr lang="en-US" altLang="en-US"/>
              <a:t>	To help a group of people make a decision with which they are comfortable.</a:t>
            </a:r>
          </a:p>
          <a:p>
            <a:pPr marL="574675" indent="-574675">
              <a:buFont typeface="Monotype Sorts" pitchFamily="2" charset="2"/>
              <a:buNone/>
            </a:pPr>
            <a:endParaRPr lang="en-US" altLang="en-US" sz="2800"/>
          </a:p>
          <a:p>
            <a:pPr marL="574675" indent="-574675"/>
            <a:r>
              <a:rPr lang="en-US" altLang="en-US"/>
              <a:t>Definition:</a:t>
            </a:r>
          </a:p>
          <a:p>
            <a:pPr marL="1028700" lvl="1">
              <a:buFont typeface="Monotype Sorts" pitchFamily="2" charset="2"/>
              <a:buNone/>
            </a:pPr>
            <a:r>
              <a:rPr lang="en-US" altLang="en-US"/>
              <a:t>	A way to vote to select the most important or popular items (alternatives) from a list.</a:t>
            </a:r>
          </a:p>
          <a:p>
            <a:pPr marL="574675" indent="-574675"/>
            <a:endParaRPr lang="en-US" altLang="en-US"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5"/>
          <p:cNvSpPr>
            <a:spLocks noGrp="1"/>
          </p:cNvSpPr>
          <p:nvPr>
            <p:ph type="ftr" sz="quarter" idx="11"/>
          </p:nvPr>
        </p:nvSpPr>
        <p:spPr/>
        <p:txBody>
          <a:bodyPr/>
          <a:lstStyle/>
          <a:p>
            <a:r>
              <a:rPr lang="en-US" altLang="en-US"/>
              <a:t>Optimist International</a:t>
            </a:r>
          </a:p>
        </p:txBody>
      </p:sp>
      <p:sp>
        <p:nvSpPr>
          <p:cNvPr id="23" name="Slide Number Placeholder 6"/>
          <p:cNvSpPr>
            <a:spLocks noGrp="1"/>
          </p:cNvSpPr>
          <p:nvPr>
            <p:ph type="sldNum" sz="quarter" idx="12"/>
          </p:nvPr>
        </p:nvSpPr>
        <p:spPr/>
        <p:txBody>
          <a:bodyPr/>
          <a:lstStyle/>
          <a:p>
            <a:fld id="{8FE0971C-F792-4921-955D-CCEBD1CD6722}" type="slidenum">
              <a:rPr lang="en-US" altLang="en-US"/>
              <a:pPr/>
              <a:t>44</a:t>
            </a:fld>
            <a:endParaRPr lang="en-US" altLang="en-US"/>
          </a:p>
        </p:txBody>
      </p:sp>
      <p:sp>
        <p:nvSpPr>
          <p:cNvPr id="158722" name="Rectangle 2"/>
          <p:cNvSpPr>
            <a:spLocks noGrp="1" noChangeArrowheads="1"/>
          </p:cNvSpPr>
          <p:nvPr>
            <p:ph type="title"/>
          </p:nvPr>
        </p:nvSpPr>
        <p:spPr>
          <a:xfrm>
            <a:off x="533400" y="381000"/>
            <a:ext cx="7213600" cy="762000"/>
          </a:xfrm>
        </p:spPr>
        <p:txBody>
          <a:bodyPr/>
          <a:lstStyle/>
          <a:p>
            <a:r>
              <a:rPr lang="en-US" altLang="en-US"/>
              <a:t>MULTIVOTING</a:t>
            </a:r>
          </a:p>
        </p:txBody>
      </p:sp>
      <p:sp>
        <p:nvSpPr>
          <p:cNvPr id="158723" name="Rectangle 3"/>
          <p:cNvSpPr>
            <a:spLocks noGrp="1" noChangeArrowheads="1"/>
          </p:cNvSpPr>
          <p:nvPr>
            <p:ph type="body" sz="half" idx="2"/>
          </p:nvPr>
        </p:nvSpPr>
        <p:spPr>
          <a:xfrm>
            <a:off x="2209800" y="1885950"/>
            <a:ext cx="6426200" cy="4362450"/>
          </a:xfrm>
        </p:spPr>
        <p:txBody>
          <a:bodyPr/>
          <a:lstStyle/>
          <a:p>
            <a:pPr marL="285750" indent="-285750" algn="ctr">
              <a:spcBef>
                <a:spcPct val="40000"/>
              </a:spcBef>
              <a:buFont typeface="Monotype Sorts" pitchFamily="2" charset="2"/>
              <a:buNone/>
            </a:pPr>
            <a:r>
              <a:rPr lang="en-US" altLang="en-US" u="sng"/>
              <a:t>Steps </a:t>
            </a:r>
          </a:p>
          <a:p>
            <a:pPr marL="285750" indent="-285750">
              <a:spcBef>
                <a:spcPct val="40000"/>
              </a:spcBef>
              <a:buFont typeface="Monotype Sorts" pitchFamily="2" charset="2"/>
              <a:buNone/>
            </a:pPr>
            <a:r>
              <a:rPr lang="en-US" altLang="en-US" sz="2800" b="0"/>
              <a:t> </a:t>
            </a:r>
            <a:r>
              <a:rPr lang="en-US" altLang="en-US" sz="2800"/>
              <a:t>1.  Generate a list of items and number each item.</a:t>
            </a:r>
          </a:p>
          <a:p>
            <a:pPr marL="285750" indent="-285750">
              <a:buFont typeface="Monotype Sorts" pitchFamily="2" charset="2"/>
              <a:buNone/>
            </a:pPr>
            <a:r>
              <a:rPr lang="en-US" altLang="en-US" sz="2800"/>
              <a:t>	</a:t>
            </a:r>
          </a:p>
          <a:p>
            <a:pPr marL="285750" indent="-285750">
              <a:buFont typeface="Monotype Sorts" pitchFamily="2" charset="2"/>
              <a:buNone/>
            </a:pPr>
            <a:r>
              <a:rPr lang="en-US" altLang="en-US" sz="2800"/>
              <a:t>2.  If two or more items seem similar, they may be combined.  </a:t>
            </a:r>
          </a:p>
          <a:p>
            <a:pPr marL="285750" indent="-285750">
              <a:buFont typeface="Monotype Sorts" pitchFamily="2" charset="2"/>
              <a:buNone/>
            </a:pPr>
            <a:endParaRPr lang="en-US" altLang="en-US" sz="2800"/>
          </a:p>
          <a:p>
            <a:pPr marL="285750" indent="-285750">
              <a:buFont typeface="Monotype Sorts" pitchFamily="2" charset="2"/>
              <a:buNone/>
            </a:pPr>
            <a:r>
              <a:rPr lang="en-US" altLang="en-US" sz="2800"/>
              <a:t>3.  If necessary, renumber the items.</a:t>
            </a:r>
          </a:p>
        </p:txBody>
      </p:sp>
      <p:grpSp>
        <p:nvGrpSpPr>
          <p:cNvPr id="158724" name="Group 4"/>
          <p:cNvGrpSpPr>
            <a:grpSpLocks/>
          </p:cNvGrpSpPr>
          <p:nvPr/>
        </p:nvGrpSpPr>
        <p:grpSpPr bwMode="auto">
          <a:xfrm rot="-655057">
            <a:off x="654050" y="2278063"/>
            <a:ext cx="1465263" cy="1884362"/>
            <a:chOff x="792" y="472"/>
            <a:chExt cx="720" cy="1008"/>
          </a:xfrm>
        </p:grpSpPr>
        <p:grpSp>
          <p:nvGrpSpPr>
            <p:cNvPr id="158725" name="Group 5"/>
            <p:cNvGrpSpPr>
              <a:grpSpLocks/>
            </p:cNvGrpSpPr>
            <p:nvPr/>
          </p:nvGrpSpPr>
          <p:grpSpPr bwMode="auto">
            <a:xfrm>
              <a:off x="814" y="479"/>
              <a:ext cx="672" cy="937"/>
              <a:chOff x="814" y="479"/>
              <a:chExt cx="720" cy="937"/>
            </a:xfrm>
          </p:grpSpPr>
          <p:sp>
            <p:nvSpPr>
              <p:cNvPr id="158726" name="Text Box 6"/>
              <p:cNvSpPr txBox="1">
                <a:spLocks noChangeArrowheads="1"/>
              </p:cNvSpPr>
              <p:nvPr/>
            </p:nvSpPr>
            <p:spPr bwMode="auto">
              <a:xfrm>
                <a:off x="814" y="479"/>
                <a:ext cx="720" cy="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Arial" charset="0"/>
                  </a:rPr>
                  <a:t>Multivoting</a:t>
                </a:r>
              </a:p>
              <a:p>
                <a:pPr algn="ctr">
                  <a:spcBef>
                    <a:spcPct val="20000"/>
                  </a:spcBef>
                </a:pPr>
                <a:r>
                  <a:rPr lang="en-US" altLang="en-US" sz="1400" b="1">
                    <a:latin typeface="Arial" charset="0"/>
                  </a:rPr>
                  <a:t>List</a:t>
                </a:r>
              </a:p>
              <a:p>
                <a:pPr>
                  <a:spcBef>
                    <a:spcPct val="50000"/>
                  </a:spcBef>
                </a:pPr>
                <a:r>
                  <a:rPr lang="en-US" altLang="en-US" sz="1000"/>
                  <a:t>1.  </a:t>
                </a:r>
              </a:p>
              <a:p>
                <a:pPr>
                  <a:spcBef>
                    <a:spcPct val="20000"/>
                  </a:spcBef>
                </a:pPr>
                <a:r>
                  <a:rPr lang="en-US" altLang="en-US" sz="1000"/>
                  <a:t>2.  </a:t>
                </a:r>
              </a:p>
              <a:p>
                <a:pPr>
                  <a:spcBef>
                    <a:spcPct val="20000"/>
                  </a:spcBef>
                </a:pPr>
                <a:r>
                  <a:rPr lang="en-US" altLang="en-US" sz="1000"/>
                  <a:t>3.  </a:t>
                </a:r>
              </a:p>
              <a:p>
                <a:pPr>
                  <a:spcBef>
                    <a:spcPct val="20000"/>
                  </a:spcBef>
                </a:pPr>
                <a:r>
                  <a:rPr lang="en-US" altLang="en-US" sz="1000"/>
                  <a:t>4.  </a:t>
                </a:r>
              </a:p>
              <a:p>
                <a:pPr>
                  <a:spcBef>
                    <a:spcPct val="20000"/>
                  </a:spcBef>
                </a:pPr>
                <a:r>
                  <a:rPr lang="en-US" altLang="en-US" sz="1000"/>
                  <a:t>5.  </a:t>
                </a:r>
              </a:p>
              <a:p>
                <a:pPr>
                  <a:spcBef>
                    <a:spcPct val="20000"/>
                  </a:spcBef>
                </a:pPr>
                <a:r>
                  <a:rPr lang="en-US" altLang="en-US" sz="1000"/>
                  <a:t>6.  </a:t>
                </a:r>
              </a:p>
            </p:txBody>
          </p:sp>
          <p:sp>
            <p:nvSpPr>
              <p:cNvPr id="158727" name="Line 7"/>
              <p:cNvSpPr>
                <a:spLocks noChangeShapeType="1"/>
              </p:cNvSpPr>
              <p:nvPr/>
            </p:nvSpPr>
            <p:spPr bwMode="auto">
              <a:xfrm>
                <a:off x="960" y="848"/>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8" name="Line 8"/>
              <p:cNvSpPr>
                <a:spLocks noChangeShapeType="1"/>
              </p:cNvSpPr>
              <p:nvPr/>
            </p:nvSpPr>
            <p:spPr bwMode="auto">
              <a:xfrm flipV="1">
                <a:off x="960" y="952"/>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29" name="Line 9"/>
              <p:cNvSpPr>
                <a:spLocks noChangeShapeType="1"/>
              </p:cNvSpPr>
              <p:nvPr/>
            </p:nvSpPr>
            <p:spPr bwMode="auto">
              <a:xfrm>
                <a:off x="960" y="1296"/>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0" name="Line 10"/>
              <p:cNvSpPr>
                <a:spLocks noChangeShapeType="1"/>
              </p:cNvSpPr>
              <p:nvPr/>
            </p:nvSpPr>
            <p:spPr bwMode="auto">
              <a:xfrm>
                <a:off x="960" y="1416"/>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1" name="Line 11"/>
              <p:cNvSpPr>
                <a:spLocks noChangeShapeType="1"/>
              </p:cNvSpPr>
              <p:nvPr/>
            </p:nvSpPr>
            <p:spPr bwMode="auto">
              <a:xfrm flipV="1">
                <a:off x="960" y="1184"/>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2" name="Line 12"/>
              <p:cNvSpPr>
                <a:spLocks noChangeShapeType="1"/>
              </p:cNvSpPr>
              <p:nvPr/>
            </p:nvSpPr>
            <p:spPr bwMode="auto">
              <a:xfrm>
                <a:off x="960" y="1064"/>
                <a:ext cx="48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8733" name="Rectangle 13"/>
            <p:cNvSpPr>
              <a:spLocks noChangeArrowheads="1"/>
            </p:cNvSpPr>
            <p:nvPr/>
          </p:nvSpPr>
          <p:spPr bwMode="auto">
            <a:xfrm>
              <a:off x="792" y="472"/>
              <a:ext cx="720" cy="10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58741" name="Group 21"/>
          <p:cNvGrpSpPr>
            <a:grpSpLocks/>
          </p:cNvGrpSpPr>
          <p:nvPr/>
        </p:nvGrpSpPr>
        <p:grpSpPr bwMode="auto">
          <a:xfrm>
            <a:off x="808038" y="4970463"/>
            <a:ext cx="1260475" cy="1198562"/>
            <a:chOff x="509" y="3131"/>
            <a:chExt cx="794" cy="755"/>
          </a:xfrm>
        </p:grpSpPr>
        <p:grpSp>
          <p:nvGrpSpPr>
            <p:cNvPr id="158735" name="Group 15"/>
            <p:cNvGrpSpPr>
              <a:grpSpLocks/>
            </p:cNvGrpSpPr>
            <p:nvPr/>
          </p:nvGrpSpPr>
          <p:grpSpPr bwMode="auto">
            <a:xfrm rot="-791716">
              <a:off x="509" y="3145"/>
              <a:ext cx="689" cy="727"/>
              <a:chOff x="2098" y="818"/>
              <a:chExt cx="529" cy="727"/>
            </a:xfrm>
          </p:grpSpPr>
          <p:sp>
            <p:nvSpPr>
              <p:cNvPr id="158736" name="Text Box 16"/>
              <p:cNvSpPr txBox="1">
                <a:spLocks noChangeArrowheads="1"/>
              </p:cNvSpPr>
              <p:nvPr/>
            </p:nvSpPr>
            <p:spPr bwMode="auto">
              <a:xfrm>
                <a:off x="2098" y="818"/>
                <a:ext cx="529" cy="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a:latin typeface="Arial" charset="0"/>
                  </a:rPr>
                  <a:t>Revised</a:t>
                </a:r>
              </a:p>
              <a:p>
                <a:pPr algn="ctr">
                  <a:spcBef>
                    <a:spcPct val="20000"/>
                  </a:spcBef>
                </a:pPr>
                <a:r>
                  <a:rPr lang="en-US" altLang="en-US" sz="1400" b="1">
                    <a:latin typeface="Arial" charset="0"/>
                  </a:rPr>
                  <a:t>List</a:t>
                </a:r>
              </a:p>
              <a:p>
                <a:pPr>
                  <a:spcBef>
                    <a:spcPct val="50000"/>
                  </a:spcBef>
                </a:pPr>
                <a:r>
                  <a:rPr lang="en-US" altLang="en-US" sz="1000"/>
                  <a:t>1.  </a:t>
                </a:r>
              </a:p>
              <a:p>
                <a:pPr>
                  <a:spcBef>
                    <a:spcPct val="20000"/>
                  </a:spcBef>
                </a:pPr>
                <a:r>
                  <a:rPr lang="en-US" altLang="en-US" sz="1000"/>
                  <a:t>2.  </a:t>
                </a:r>
              </a:p>
              <a:p>
                <a:pPr>
                  <a:spcBef>
                    <a:spcPct val="20000"/>
                  </a:spcBef>
                </a:pPr>
                <a:r>
                  <a:rPr lang="en-US" altLang="en-US" sz="1000"/>
                  <a:t>3.    </a:t>
                </a:r>
              </a:p>
            </p:txBody>
          </p:sp>
          <p:sp>
            <p:nvSpPr>
              <p:cNvPr id="158737" name="Line 17"/>
              <p:cNvSpPr>
                <a:spLocks noChangeShapeType="1"/>
              </p:cNvSpPr>
              <p:nvPr/>
            </p:nvSpPr>
            <p:spPr bwMode="auto">
              <a:xfrm>
                <a:off x="2241" y="1185"/>
                <a:ext cx="28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8" name="Line 18"/>
              <p:cNvSpPr>
                <a:spLocks noChangeShapeType="1"/>
              </p:cNvSpPr>
              <p:nvPr/>
            </p:nvSpPr>
            <p:spPr bwMode="auto">
              <a:xfrm flipV="1">
                <a:off x="2233" y="1297"/>
                <a:ext cx="28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8739" name="Line 19"/>
              <p:cNvSpPr>
                <a:spLocks noChangeShapeType="1"/>
              </p:cNvSpPr>
              <p:nvPr/>
            </p:nvSpPr>
            <p:spPr bwMode="auto">
              <a:xfrm>
                <a:off x="2241" y="1409"/>
                <a:ext cx="288" cy="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8740" name="Rectangle 20"/>
            <p:cNvSpPr>
              <a:spLocks noChangeArrowheads="1"/>
            </p:cNvSpPr>
            <p:nvPr/>
          </p:nvSpPr>
          <p:spPr bwMode="auto">
            <a:xfrm rot="-791716">
              <a:off x="510" y="3131"/>
              <a:ext cx="793" cy="7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aphicFrame>
        <p:nvGraphicFramePr>
          <p:cNvPr id="158742" name="Object 22"/>
          <p:cNvGraphicFramePr>
            <a:graphicFrameLocks noChangeAspect="1"/>
          </p:cNvGraphicFramePr>
          <p:nvPr/>
        </p:nvGraphicFramePr>
        <p:xfrm>
          <a:off x="609600" y="381000"/>
          <a:ext cx="1676400" cy="1676400"/>
        </p:xfrm>
        <a:graphic>
          <a:graphicData uri="http://schemas.openxmlformats.org/presentationml/2006/ole">
            <mc:AlternateContent xmlns:mc="http://schemas.openxmlformats.org/markup-compatibility/2006">
              <mc:Choice xmlns:v="urn:schemas-microsoft-com:vml" Requires="v">
                <p:oleObj spid="_x0000_s158743" name="Picture" r:id="rId4" imgW="1695240" imgH="1695240" progId="StaticMetafile">
                  <p:embed/>
                </p:oleObj>
              </mc:Choice>
              <mc:Fallback>
                <p:oleObj name="Picture" r:id="rId4" imgW="1695240" imgH="1695240" progId="StaticMetafile">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1000"/>
                        <a:ext cx="167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a:t>Optimist International</a:t>
            </a:r>
          </a:p>
        </p:txBody>
      </p:sp>
      <p:sp>
        <p:nvSpPr>
          <p:cNvPr id="6" name="Slide Number Placeholder 6"/>
          <p:cNvSpPr>
            <a:spLocks noGrp="1"/>
          </p:cNvSpPr>
          <p:nvPr>
            <p:ph type="sldNum" sz="quarter" idx="12"/>
          </p:nvPr>
        </p:nvSpPr>
        <p:spPr/>
        <p:txBody>
          <a:bodyPr/>
          <a:lstStyle/>
          <a:p>
            <a:fld id="{A8E9B6D1-937C-4001-A8F3-1FA32AC59244}" type="slidenum">
              <a:rPr lang="en-US" altLang="en-US"/>
              <a:pPr/>
              <a:t>45</a:t>
            </a:fld>
            <a:endParaRPr lang="en-US" altLang="en-US"/>
          </a:p>
        </p:txBody>
      </p:sp>
      <p:sp>
        <p:nvSpPr>
          <p:cNvPr id="152578" name="Rectangle 2"/>
          <p:cNvSpPr>
            <a:spLocks noGrp="1" noChangeArrowheads="1"/>
          </p:cNvSpPr>
          <p:nvPr>
            <p:ph type="title"/>
          </p:nvPr>
        </p:nvSpPr>
        <p:spPr>
          <a:xfrm>
            <a:off x="533400" y="228600"/>
            <a:ext cx="7543800" cy="762000"/>
          </a:xfrm>
        </p:spPr>
        <p:txBody>
          <a:bodyPr/>
          <a:lstStyle/>
          <a:p>
            <a:r>
              <a:rPr lang="en-US" altLang="en-US"/>
              <a:t>MULTIVOTING Steps (Continued)</a:t>
            </a:r>
          </a:p>
        </p:txBody>
      </p:sp>
      <p:sp>
        <p:nvSpPr>
          <p:cNvPr id="152579" name="Rectangle 3"/>
          <p:cNvSpPr>
            <a:spLocks noGrp="1" noChangeArrowheads="1"/>
          </p:cNvSpPr>
          <p:nvPr>
            <p:ph type="body" sz="half" idx="2"/>
          </p:nvPr>
        </p:nvSpPr>
        <p:spPr>
          <a:xfrm>
            <a:off x="609600" y="1885950"/>
            <a:ext cx="8305800" cy="4362450"/>
          </a:xfrm>
        </p:spPr>
        <p:txBody>
          <a:bodyPr/>
          <a:lstStyle/>
          <a:p>
            <a:pPr marL="0" indent="0">
              <a:buFont typeface="Monotype Sorts" pitchFamily="2" charset="2"/>
              <a:buNone/>
            </a:pPr>
            <a:r>
              <a:rPr lang="en-US" altLang="en-US" sz="2800"/>
              <a:t>4.  Write down the numbers of the items you feel are the major cause of the problem.</a:t>
            </a:r>
          </a:p>
          <a:p>
            <a:pPr marL="0" indent="0">
              <a:buFont typeface="Monotype Sorts" pitchFamily="2" charset="2"/>
              <a:buNone/>
            </a:pPr>
            <a:r>
              <a:rPr lang="en-US" altLang="en-US" sz="2800"/>
              <a:t>5.  Share your votes by a show of hands.</a:t>
            </a:r>
          </a:p>
          <a:p>
            <a:pPr marL="0" indent="0">
              <a:buFont typeface="Monotype Sorts" pitchFamily="2" charset="2"/>
              <a:buNone/>
            </a:pPr>
            <a:r>
              <a:rPr lang="en-US" altLang="en-US" sz="2800"/>
              <a:t>6.  Eliminate those items with the fewest votes.</a:t>
            </a:r>
          </a:p>
          <a:p>
            <a:pPr marL="0" indent="0">
              <a:buFont typeface="Monotype Sorts" pitchFamily="2" charset="2"/>
              <a:buNone/>
            </a:pPr>
            <a:r>
              <a:rPr lang="en-US" altLang="en-US" sz="2800"/>
              <a:t>7.  Repeat steps 3 (renumber) through 6 on the list of remaining items.  Continue this process until only a few items remain.  If a clear favorite does not emerge, the group may discuss the items listed and make a choice.</a:t>
            </a:r>
          </a:p>
        </p:txBody>
      </p:sp>
      <p:graphicFrame>
        <p:nvGraphicFramePr>
          <p:cNvPr id="152583" name="Object 7"/>
          <p:cNvGraphicFramePr>
            <a:graphicFrameLocks noChangeAspect="1"/>
          </p:cNvGraphicFramePr>
          <p:nvPr/>
        </p:nvGraphicFramePr>
        <p:xfrm>
          <a:off x="7556500" y="2646363"/>
          <a:ext cx="1282700" cy="858837"/>
        </p:xfrm>
        <a:graphic>
          <a:graphicData uri="http://schemas.openxmlformats.org/presentationml/2006/ole">
            <mc:AlternateContent xmlns:mc="http://schemas.openxmlformats.org/markup-compatibility/2006">
              <mc:Choice xmlns:v="urn:schemas-microsoft-com:vml" Requires="v">
                <p:oleObj spid="_x0000_s152584" name="Clip" r:id="rId4" imgW="2719440" imgH="1822680" progId="MS_ClipArt_Gallery.2">
                  <p:embed/>
                </p:oleObj>
              </mc:Choice>
              <mc:Fallback>
                <p:oleObj name="Clip" r:id="rId4" imgW="2719440" imgH="1822680" progId="MS_ClipArt_Gallery.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0" y="2646363"/>
                        <a:ext cx="12827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069AA5F0-15BA-490F-99A1-5CC04BECA583}" type="slidenum">
              <a:rPr lang="en-US" altLang="en-US"/>
              <a:pPr/>
              <a:t>46</a:t>
            </a:fld>
            <a:endParaRPr lang="en-US" altLang="en-US"/>
          </a:p>
        </p:txBody>
      </p:sp>
      <p:sp>
        <p:nvSpPr>
          <p:cNvPr id="156674" name="Rectangle 2"/>
          <p:cNvSpPr>
            <a:spLocks noGrp="1" noChangeArrowheads="1"/>
          </p:cNvSpPr>
          <p:nvPr>
            <p:ph type="title"/>
          </p:nvPr>
        </p:nvSpPr>
        <p:spPr>
          <a:xfrm>
            <a:off x="304800" y="457200"/>
            <a:ext cx="7848600" cy="685800"/>
          </a:xfrm>
        </p:spPr>
        <p:txBody>
          <a:bodyPr/>
          <a:lstStyle/>
          <a:p>
            <a:r>
              <a:rPr lang="en-US" altLang="en-US"/>
              <a:t>MIND MAPPING</a:t>
            </a:r>
          </a:p>
        </p:txBody>
      </p:sp>
      <p:sp>
        <p:nvSpPr>
          <p:cNvPr id="156675" name="Rectangle 3"/>
          <p:cNvSpPr>
            <a:spLocks noGrp="1" noChangeArrowheads="1"/>
          </p:cNvSpPr>
          <p:nvPr>
            <p:ph type="body" idx="1"/>
          </p:nvPr>
        </p:nvSpPr>
        <p:spPr>
          <a:xfrm>
            <a:off x="304800" y="1676400"/>
            <a:ext cx="8534400" cy="4648200"/>
          </a:xfrm>
        </p:spPr>
        <p:txBody>
          <a:bodyPr/>
          <a:lstStyle/>
          <a:p>
            <a:pPr>
              <a:lnSpc>
                <a:spcPct val="90000"/>
              </a:lnSpc>
            </a:pPr>
            <a:r>
              <a:rPr lang="en-US" altLang="en-US"/>
              <a:t>Definition :</a:t>
            </a:r>
            <a:r>
              <a:rPr lang="en-US" altLang="en-US" sz="2800"/>
              <a:t>  A visual picture of a group of ideas, concepts or issues.</a:t>
            </a:r>
          </a:p>
          <a:p>
            <a:pPr>
              <a:lnSpc>
                <a:spcPct val="90000"/>
              </a:lnSpc>
              <a:buFont typeface="Monotype Sorts" pitchFamily="2" charset="2"/>
              <a:buNone/>
            </a:pPr>
            <a:endParaRPr lang="en-US" altLang="en-US" sz="2400"/>
          </a:p>
          <a:p>
            <a:pPr>
              <a:lnSpc>
                <a:spcPct val="90000"/>
              </a:lnSpc>
            </a:pPr>
            <a:r>
              <a:rPr lang="en-US" altLang="en-US"/>
              <a:t>Purpose :</a:t>
            </a:r>
          </a:p>
          <a:p>
            <a:pPr lvl="1">
              <a:lnSpc>
                <a:spcPct val="90000"/>
              </a:lnSpc>
            </a:pPr>
            <a:r>
              <a:rPr lang="en-US" altLang="en-US" sz="2400"/>
              <a:t> </a:t>
            </a:r>
            <a:r>
              <a:rPr lang="en-US" altLang="en-US"/>
              <a:t>Unblock our thinking.</a:t>
            </a:r>
          </a:p>
          <a:p>
            <a:pPr lvl="1">
              <a:lnSpc>
                <a:spcPct val="90000"/>
              </a:lnSpc>
            </a:pPr>
            <a:r>
              <a:rPr lang="en-US" altLang="en-US"/>
              <a:t> See an entire idea or several ideas on one</a:t>
            </a:r>
            <a:br>
              <a:rPr lang="en-US" altLang="en-US"/>
            </a:br>
            <a:r>
              <a:rPr lang="en-US" altLang="en-US"/>
              <a:t>  sheet of paper.</a:t>
            </a:r>
          </a:p>
          <a:p>
            <a:pPr lvl="1">
              <a:lnSpc>
                <a:spcPct val="90000"/>
              </a:lnSpc>
            </a:pPr>
            <a:r>
              <a:rPr lang="en-US" altLang="en-US"/>
              <a:t> See how ideas relate to one another.</a:t>
            </a:r>
          </a:p>
          <a:p>
            <a:pPr lvl="1">
              <a:lnSpc>
                <a:spcPct val="90000"/>
              </a:lnSpc>
            </a:pPr>
            <a:r>
              <a:rPr lang="en-US" altLang="en-US"/>
              <a:t> Look at things in a new and different way.</a:t>
            </a:r>
          </a:p>
          <a:p>
            <a:pPr lvl="1">
              <a:lnSpc>
                <a:spcPct val="90000"/>
              </a:lnSpc>
            </a:pPr>
            <a:r>
              <a:rPr lang="en-US" altLang="en-US"/>
              <a:t> Look at an idea in depth.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altLang="en-US"/>
              <a:t>Optimist International</a:t>
            </a:r>
          </a:p>
        </p:txBody>
      </p:sp>
      <p:sp>
        <p:nvSpPr>
          <p:cNvPr id="18" name="Slide Number Placeholder 6"/>
          <p:cNvSpPr>
            <a:spLocks noGrp="1"/>
          </p:cNvSpPr>
          <p:nvPr>
            <p:ph type="sldNum" sz="quarter" idx="12"/>
          </p:nvPr>
        </p:nvSpPr>
        <p:spPr/>
        <p:txBody>
          <a:bodyPr/>
          <a:lstStyle/>
          <a:p>
            <a:fld id="{9872A044-8872-4830-852B-11F8E92FD184}" type="slidenum">
              <a:rPr lang="en-US" altLang="en-US"/>
              <a:pPr/>
              <a:t>47</a:t>
            </a:fld>
            <a:endParaRPr lang="en-US" altLang="en-US"/>
          </a:p>
        </p:txBody>
      </p:sp>
      <p:sp>
        <p:nvSpPr>
          <p:cNvPr id="150530" name="Rectangle 2"/>
          <p:cNvSpPr>
            <a:spLocks noGrp="1" noChangeArrowheads="1"/>
          </p:cNvSpPr>
          <p:nvPr>
            <p:ph type="title"/>
          </p:nvPr>
        </p:nvSpPr>
        <p:spPr>
          <a:xfrm>
            <a:off x="533400" y="457200"/>
            <a:ext cx="7213600" cy="685800"/>
          </a:xfrm>
        </p:spPr>
        <p:txBody>
          <a:bodyPr/>
          <a:lstStyle/>
          <a:p>
            <a:r>
              <a:rPr lang="en-US" altLang="en-US"/>
              <a:t>Mind Mapping Exercise</a:t>
            </a:r>
          </a:p>
        </p:txBody>
      </p:sp>
      <p:sp>
        <p:nvSpPr>
          <p:cNvPr id="150531" name="Rectangle 3"/>
          <p:cNvSpPr>
            <a:spLocks noGrp="1" noChangeArrowheads="1"/>
          </p:cNvSpPr>
          <p:nvPr>
            <p:ph type="body" sz="half" idx="2"/>
          </p:nvPr>
        </p:nvSpPr>
        <p:spPr>
          <a:xfrm>
            <a:off x="1981200" y="1600200"/>
            <a:ext cx="6781800" cy="4800600"/>
          </a:xfrm>
        </p:spPr>
        <p:txBody>
          <a:bodyPr/>
          <a:lstStyle/>
          <a:p>
            <a:pPr marL="0" indent="0">
              <a:lnSpc>
                <a:spcPct val="90000"/>
              </a:lnSpc>
              <a:tabLst>
                <a:tab pos="346075" algn="l"/>
              </a:tabLst>
            </a:pPr>
            <a:r>
              <a:rPr lang="en-US" altLang="en-US" sz="2400"/>
              <a:t> Over-sized blank sheet of paper.  </a:t>
            </a:r>
          </a:p>
          <a:p>
            <a:pPr marL="0" indent="0">
              <a:lnSpc>
                <a:spcPct val="90000"/>
              </a:lnSpc>
              <a:tabLst>
                <a:tab pos="346075" algn="l"/>
              </a:tabLst>
            </a:pPr>
            <a:r>
              <a:rPr lang="en-US" altLang="en-US" sz="2400"/>
              <a:t> Select word, phrase or problem statement</a:t>
            </a:r>
            <a:br>
              <a:rPr lang="en-US" altLang="en-US" sz="2400"/>
            </a:br>
            <a:r>
              <a:rPr lang="en-US" altLang="en-US" sz="2400"/>
              <a:t>	to serve as a focus for discussion.</a:t>
            </a:r>
          </a:p>
          <a:p>
            <a:pPr marL="0" indent="0">
              <a:lnSpc>
                <a:spcPct val="90000"/>
              </a:lnSpc>
              <a:tabLst>
                <a:tab pos="346075" algn="l"/>
              </a:tabLst>
            </a:pPr>
            <a:r>
              <a:rPr lang="en-US" altLang="en-US" sz="2400"/>
              <a:t> Print it in the middle of the paper.  Enclose</a:t>
            </a:r>
            <a:br>
              <a:rPr lang="en-US" altLang="en-US" sz="2400"/>
            </a:br>
            <a:r>
              <a:rPr lang="en-US" altLang="en-US" sz="2400"/>
              <a:t>	it in a box or oval.</a:t>
            </a:r>
          </a:p>
          <a:p>
            <a:pPr marL="0" indent="0">
              <a:lnSpc>
                <a:spcPct val="90000"/>
              </a:lnSpc>
              <a:tabLst>
                <a:tab pos="346075" algn="l"/>
              </a:tabLst>
            </a:pPr>
            <a:r>
              <a:rPr lang="en-US" altLang="en-US" sz="2400"/>
              <a:t> Let a word pop out of your mind.</a:t>
            </a:r>
            <a:br>
              <a:rPr lang="en-US" altLang="en-US" sz="2400"/>
            </a:br>
            <a:r>
              <a:rPr lang="en-US" altLang="en-US" sz="2400"/>
              <a:t>	Print it anywhere on the paper.</a:t>
            </a:r>
          </a:p>
          <a:p>
            <a:pPr marL="0" indent="0">
              <a:lnSpc>
                <a:spcPct val="90000"/>
              </a:lnSpc>
              <a:tabLst>
                <a:tab pos="346075" algn="l"/>
              </a:tabLst>
            </a:pPr>
            <a:r>
              <a:rPr lang="en-US" altLang="en-US" sz="2400"/>
              <a:t> Underline it and connect the line with the</a:t>
            </a:r>
            <a:br>
              <a:rPr lang="en-US" altLang="en-US" sz="2400"/>
            </a:br>
            <a:r>
              <a:rPr lang="en-US" altLang="en-US" sz="2400"/>
              <a:t>	problem statement (or key phrase or word)</a:t>
            </a:r>
            <a:br>
              <a:rPr lang="en-US" altLang="en-US" sz="2400"/>
            </a:br>
            <a:r>
              <a:rPr lang="en-US" altLang="en-US" sz="2400"/>
              <a:t>	you are working.</a:t>
            </a:r>
          </a:p>
          <a:p>
            <a:pPr marL="0" indent="0">
              <a:lnSpc>
                <a:spcPct val="90000"/>
              </a:lnSpc>
              <a:tabLst>
                <a:tab pos="346075" algn="l"/>
              </a:tabLst>
            </a:pPr>
            <a:r>
              <a:rPr lang="en-US" altLang="en-US" sz="2400"/>
              <a:t> Record the next idea and connect it to</a:t>
            </a:r>
            <a:br>
              <a:rPr lang="en-US" altLang="en-US" sz="2400"/>
            </a:br>
            <a:r>
              <a:rPr lang="en-US" altLang="en-US" sz="2400"/>
              <a:t>	original focus point or the prior thought.</a:t>
            </a:r>
          </a:p>
          <a:p>
            <a:pPr marL="0" indent="0">
              <a:lnSpc>
                <a:spcPct val="90000"/>
              </a:lnSpc>
              <a:tabLst>
                <a:tab pos="346075" algn="l"/>
              </a:tabLst>
            </a:pPr>
            <a:r>
              <a:rPr lang="en-US" altLang="en-US" sz="2400"/>
              <a:t> Continue printing and connecting words.</a:t>
            </a:r>
          </a:p>
        </p:txBody>
      </p:sp>
      <p:sp>
        <p:nvSpPr>
          <p:cNvPr id="150550" name="Text Box 22"/>
          <p:cNvSpPr txBox="1">
            <a:spLocks noChangeArrowheads="1"/>
          </p:cNvSpPr>
          <p:nvPr/>
        </p:nvSpPr>
        <p:spPr bwMode="auto">
          <a:xfrm>
            <a:off x="304800" y="1752600"/>
            <a:ext cx="1752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b="1">
                <a:latin typeface="Arial" charset="0"/>
              </a:rPr>
              <a:t>1.  Initial Tumble of Ideas.</a:t>
            </a:r>
          </a:p>
        </p:txBody>
      </p:sp>
      <p:grpSp>
        <p:nvGrpSpPr>
          <p:cNvPr id="150560" name="Group 32"/>
          <p:cNvGrpSpPr>
            <a:grpSpLocks/>
          </p:cNvGrpSpPr>
          <p:nvPr/>
        </p:nvGrpSpPr>
        <p:grpSpPr bwMode="auto">
          <a:xfrm>
            <a:off x="6705600" y="76200"/>
            <a:ext cx="1905000" cy="1295400"/>
            <a:chOff x="48" y="3504"/>
            <a:chExt cx="1152" cy="816"/>
          </a:xfrm>
        </p:grpSpPr>
        <p:sp>
          <p:nvSpPr>
            <p:cNvPr id="150559" name="AutoShape 31"/>
            <p:cNvSpPr>
              <a:spLocks noChangeArrowheads="1"/>
            </p:cNvSpPr>
            <p:nvPr/>
          </p:nvSpPr>
          <p:spPr bwMode="auto">
            <a:xfrm>
              <a:off x="48" y="3504"/>
              <a:ext cx="1152" cy="816"/>
            </a:xfrm>
            <a:prstGeom prst="irregularSeal2">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0555" name="Text Box 27"/>
            <p:cNvSpPr txBox="1">
              <a:spLocks noChangeArrowheads="1"/>
            </p:cNvSpPr>
            <p:nvPr/>
          </p:nvSpPr>
          <p:spPr bwMode="auto">
            <a:xfrm>
              <a:off x="309" y="3706"/>
              <a:ext cx="6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en-US" sz="1800" b="1">
                  <a:latin typeface="Arial" charset="0"/>
                </a:rPr>
                <a:t>Think freely!!</a:t>
              </a:r>
            </a:p>
          </p:txBody>
        </p:sp>
      </p:grpSp>
      <p:grpSp>
        <p:nvGrpSpPr>
          <p:cNvPr id="150558" name="Group 30"/>
          <p:cNvGrpSpPr>
            <a:grpSpLocks/>
          </p:cNvGrpSpPr>
          <p:nvPr/>
        </p:nvGrpSpPr>
        <p:grpSpPr bwMode="auto">
          <a:xfrm>
            <a:off x="381000" y="3078163"/>
            <a:ext cx="1633538" cy="2560637"/>
            <a:chOff x="240" y="1939"/>
            <a:chExt cx="1029" cy="1613"/>
          </a:xfrm>
        </p:grpSpPr>
        <p:grpSp>
          <p:nvGrpSpPr>
            <p:cNvPr id="150554" name="Group 26"/>
            <p:cNvGrpSpPr>
              <a:grpSpLocks/>
            </p:cNvGrpSpPr>
            <p:nvPr/>
          </p:nvGrpSpPr>
          <p:grpSpPr bwMode="auto">
            <a:xfrm>
              <a:off x="240" y="1939"/>
              <a:ext cx="1029" cy="1245"/>
              <a:chOff x="240" y="1939"/>
              <a:chExt cx="1029" cy="1245"/>
            </a:xfrm>
          </p:grpSpPr>
          <p:grpSp>
            <p:nvGrpSpPr>
              <p:cNvPr id="150547" name="Group 19"/>
              <p:cNvGrpSpPr>
                <a:grpSpLocks/>
              </p:cNvGrpSpPr>
              <p:nvPr/>
            </p:nvGrpSpPr>
            <p:grpSpPr bwMode="auto">
              <a:xfrm rot="-795143">
                <a:off x="261" y="1939"/>
                <a:ext cx="1008" cy="528"/>
                <a:chOff x="3075" y="719"/>
                <a:chExt cx="864" cy="528"/>
              </a:xfrm>
            </p:grpSpPr>
            <p:sp>
              <p:nvSpPr>
                <p:cNvPr id="150548" name="Text Box 20"/>
                <p:cNvSpPr txBox="1">
                  <a:spLocks noChangeArrowheads="1"/>
                </p:cNvSpPr>
                <p:nvPr/>
              </p:nvSpPr>
              <p:spPr bwMode="auto">
                <a:xfrm>
                  <a:off x="3215" y="814"/>
                  <a:ext cx="62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Motivating</a:t>
                  </a:r>
                </a:p>
                <a:p>
                  <a:pPr algn="ctr"/>
                  <a:r>
                    <a:rPr lang="en-US" altLang="en-US" sz="1600" b="1"/>
                    <a:t>Members</a:t>
                  </a:r>
                </a:p>
              </p:txBody>
            </p:sp>
            <p:sp>
              <p:nvSpPr>
                <p:cNvPr id="150549" name="Oval 21"/>
                <p:cNvSpPr>
                  <a:spLocks noChangeArrowheads="1"/>
                </p:cNvSpPr>
                <p:nvPr/>
              </p:nvSpPr>
              <p:spPr bwMode="auto">
                <a:xfrm>
                  <a:off x="3075" y="719"/>
                  <a:ext cx="864" cy="528"/>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0551" name="Text Box 23"/>
              <p:cNvSpPr txBox="1">
                <a:spLocks noChangeArrowheads="1"/>
              </p:cNvSpPr>
              <p:nvPr/>
            </p:nvSpPr>
            <p:spPr bwMode="auto">
              <a:xfrm rot="-669175">
                <a:off x="240" y="2956"/>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Methods</a:t>
                </a:r>
              </a:p>
            </p:txBody>
          </p:sp>
          <p:sp>
            <p:nvSpPr>
              <p:cNvPr id="150553" name="Freeform 25"/>
              <p:cNvSpPr>
                <a:spLocks/>
              </p:cNvSpPr>
              <p:nvPr/>
            </p:nvSpPr>
            <p:spPr bwMode="auto">
              <a:xfrm>
                <a:off x="384" y="2496"/>
                <a:ext cx="496" cy="688"/>
              </a:xfrm>
              <a:custGeom>
                <a:avLst/>
                <a:gdLst>
                  <a:gd name="T0" fmla="*/ 0 w 496"/>
                  <a:gd name="T1" fmla="*/ 672 h 688"/>
                  <a:gd name="T2" fmla="*/ 432 w 496"/>
                  <a:gd name="T3" fmla="*/ 576 h 688"/>
                  <a:gd name="T4" fmla="*/ 384 w 496"/>
                  <a:gd name="T5" fmla="*/ 0 h 688"/>
                </a:gdLst>
                <a:ahLst/>
                <a:cxnLst>
                  <a:cxn ang="0">
                    <a:pos x="T0" y="T1"/>
                  </a:cxn>
                  <a:cxn ang="0">
                    <a:pos x="T2" y="T3"/>
                  </a:cxn>
                  <a:cxn ang="0">
                    <a:pos x="T4" y="T5"/>
                  </a:cxn>
                </a:cxnLst>
                <a:rect l="0" t="0" r="r" b="b"/>
                <a:pathLst>
                  <a:path w="496" h="688">
                    <a:moveTo>
                      <a:pt x="0" y="672"/>
                    </a:moveTo>
                    <a:cubicBezTo>
                      <a:pt x="184" y="680"/>
                      <a:pt x="368" y="688"/>
                      <a:pt x="432" y="576"/>
                    </a:cubicBezTo>
                    <a:cubicBezTo>
                      <a:pt x="496" y="464"/>
                      <a:pt x="392" y="96"/>
                      <a:pt x="38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50556" name="Text Box 28"/>
            <p:cNvSpPr txBox="1">
              <a:spLocks noChangeArrowheads="1"/>
            </p:cNvSpPr>
            <p:nvPr/>
          </p:nvSpPr>
          <p:spPr bwMode="auto">
            <a:xfrm rot="1081252">
              <a:off x="720" y="3312"/>
              <a:ext cx="4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t>How</a:t>
              </a:r>
            </a:p>
          </p:txBody>
        </p:sp>
        <p:sp>
          <p:nvSpPr>
            <p:cNvPr id="150557" name="Freeform 29"/>
            <p:cNvSpPr>
              <a:spLocks/>
            </p:cNvSpPr>
            <p:nvPr/>
          </p:nvSpPr>
          <p:spPr bwMode="auto">
            <a:xfrm>
              <a:off x="624" y="3168"/>
              <a:ext cx="384" cy="384"/>
            </a:xfrm>
            <a:custGeom>
              <a:avLst/>
              <a:gdLst>
                <a:gd name="T0" fmla="*/ 384 w 384"/>
                <a:gd name="T1" fmla="*/ 384 h 384"/>
                <a:gd name="T2" fmla="*/ 96 w 384"/>
                <a:gd name="T3" fmla="*/ 288 h 384"/>
                <a:gd name="T4" fmla="*/ 0 w 384"/>
                <a:gd name="T5" fmla="*/ 0 h 384"/>
              </a:gdLst>
              <a:ahLst/>
              <a:cxnLst>
                <a:cxn ang="0">
                  <a:pos x="T0" y="T1"/>
                </a:cxn>
                <a:cxn ang="0">
                  <a:pos x="T2" y="T3"/>
                </a:cxn>
                <a:cxn ang="0">
                  <a:pos x="T4" y="T5"/>
                </a:cxn>
              </a:cxnLst>
              <a:rect l="0" t="0" r="r" b="b"/>
              <a:pathLst>
                <a:path w="384" h="384">
                  <a:moveTo>
                    <a:pt x="384" y="384"/>
                  </a:moveTo>
                  <a:cubicBezTo>
                    <a:pt x="272" y="368"/>
                    <a:pt x="160" y="352"/>
                    <a:pt x="96" y="288"/>
                  </a:cubicBezTo>
                  <a:cubicBezTo>
                    <a:pt x="32" y="224"/>
                    <a:pt x="16" y="48"/>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5"/>
          <p:cNvSpPr>
            <a:spLocks noGrp="1"/>
          </p:cNvSpPr>
          <p:nvPr>
            <p:ph type="ftr" sz="quarter" idx="11"/>
          </p:nvPr>
        </p:nvSpPr>
        <p:spPr/>
        <p:txBody>
          <a:bodyPr/>
          <a:lstStyle/>
          <a:p>
            <a:r>
              <a:rPr lang="en-US" altLang="en-US"/>
              <a:t>Optimist International</a:t>
            </a:r>
          </a:p>
        </p:txBody>
      </p:sp>
      <p:sp>
        <p:nvSpPr>
          <p:cNvPr id="54" name="Slide Number Placeholder 6"/>
          <p:cNvSpPr>
            <a:spLocks noGrp="1"/>
          </p:cNvSpPr>
          <p:nvPr>
            <p:ph type="sldNum" sz="quarter" idx="12"/>
          </p:nvPr>
        </p:nvSpPr>
        <p:spPr/>
        <p:txBody>
          <a:bodyPr/>
          <a:lstStyle/>
          <a:p>
            <a:fld id="{6F20FA72-F8CD-475B-B029-CD88F2E4891E}" type="slidenum">
              <a:rPr lang="en-US" altLang="en-US"/>
              <a:pPr/>
              <a:t>48</a:t>
            </a:fld>
            <a:endParaRPr lang="en-US" altLang="en-US"/>
          </a:p>
        </p:txBody>
      </p:sp>
      <p:sp>
        <p:nvSpPr>
          <p:cNvPr id="160770" name="Rectangle 1026"/>
          <p:cNvSpPr>
            <a:spLocks noGrp="1" noChangeArrowheads="1"/>
          </p:cNvSpPr>
          <p:nvPr>
            <p:ph type="title"/>
          </p:nvPr>
        </p:nvSpPr>
        <p:spPr>
          <a:xfrm>
            <a:off x="533400" y="457200"/>
            <a:ext cx="7213600" cy="609600"/>
          </a:xfrm>
        </p:spPr>
        <p:txBody>
          <a:bodyPr/>
          <a:lstStyle/>
          <a:p>
            <a:r>
              <a:rPr lang="en-US" altLang="en-US"/>
              <a:t>Mind Mapping Exercise</a:t>
            </a:r>
          </a:p>
        </p:txBody>
      </p:sp>
      <p:sp>
        <p:nvSpPr>
          <p:cNvPr id="160771" name="Rectangle 1027"/>
          <p:cNvSpPr>
            <a:spLocks noGrp="1" noChangeArrowheads="1"/>
          </p:cNvSpPr>
          <p:nvPr>
            <p:ph type="body" sz="half" idx="2"/>
          </p:nvPr>
        </p:nvSpPr>
        <p:spPr>
          <a:xfrm>
            <a:off x="2819400" y="1905000"/>
            <a:ext cx="3733800" cy="609600"/>
          </a:xfrm>
        </p:spPr>
        <p:txBody>
          <a:bodyPr/>
          <a:lstStyle/>
          <a:p>
            <a:pPr marL="1371600" indent="-1371600" algn="ctr">
              <a:buFont typeface="Monotype Sorts" pitchFamily="2" charset="2"/>
              <a:buNone/>
              <a:tabLst>
                <a:tab pos="914400" algn="l"/>
                <a:tab pos="1143000" algn="l"/>
              </a:tabLst>
            </a:pPr>
            <a:r>
              <a:rPr lang="en-US" altLang="en-US" sz="2800"/>
              <a:t> EXAMPLE</a:t>
            </a:r>
          </a:p>
        </p:txBody>
      </p:sp>
      <p:grpSp>
        <p:nvGrpSpPr>
          <p:cNvPr id="160775" name="Group 1031"/>
          <p:cNvGrpSpPr>
            <a:grpSpLocks/>
          </p:cNvGrpSpPr>
          <p:nvPr/>
        </p:nvGrpSpPr>
        <p:grpSpPr bwMode="auto">
          <a:xfrm>
            <a:off x="1905000" y="2741613"/>
            <a:ext cx="5257800" cy="3201987"/>
            <a:chOff x="1272" y="1426"/>
            <a:chExt cx="3056" cy="1934"/>
          </a:xfrm>
        </p:grpSpPr>
        <p:grpSp>
          <p:nvGrpSpPr>
            <p:cNvPr id="160776" name="Group 1032"/>
            <p:cNvGrpSpPr>
              <a:grpSpLocks/>
            </p:cNvGrpSpPr>
            <p:nvPr/>
          </p:nvGrpSpPr>
          <p:grpSpPr bwMode="auto">
            <a:xfrm>
              <a:off x="3120" y="1566"/>
              <a:ext cx="1208" cy="746"/>
              <a:chOff x="3120" y="1566"/>
              <a:chExt cx="1208" cy="746"/>
            </a:xfrm>
          </p:grpSpPr>
          <p:grpSp>
            <p:nvGrpSpPr>
              <p:cNvPr id="160777" name="Group 1033"/>
              <p:cNvGrpSpPr>
                <a:grpSpLocks/>
              </p:cNvGrpSpPr>
              <p:nvPr/>
            </p:nvGrpSpPr>
            <p:grpSpPr bwMode="auto">
              <a:xfrm>
                <a:off x="3120" y="1704"/>
                <a:ext cx="1208" cy="608"/>
                <a:chOff x="3120" y="1704"/>
                <a:chExt cx="1208" cy="608"/>
              </a:xfrm>
            </p:grpSpPr>
            <p:grpSp>
              <p:nvGrpSpPr>
                <p:cNvPr id="160778" name="Group 1034"/>
                <p:cNvGrpSpPr>
                  <a:grpSpLocks/>
                </p:cNvGrpSpPr>
                <p:nvPr/>
              </p:nvGrpSpPr>
              <p:grpSpPr bwMode="auto">
                <a:xfrm>
                  <a:off x="3120" y="1704"/>
                  <a:ext cx="1208" cy="608"/>
                  <a:chOff x="3120" y="1704"/>
                  <a:chExt cx="1208" cy="608"/>
                </a:xfrm>
              </p:grpSpPr>
              <p:sp>
                <p:nvSpPr>
                  <p:cNvPr id="160779" name="Freeform 1035"/>
                  <p:cNvSpPr>
                    <a:spLocks/>
                  </p:cNvSpPr>
                  <p:nvPr/>
                </p:nvSpPr>
                <p:spPr bwMode="auto">
                  <a:xfrm>
                    <a:off x="3120" y="1880"/>
                    <a:ext cx="1208" cy="432"/>
                  </a:xfrm>
                  <a:custGeom>
                    <a:avLst/>
                    <a:gdLst>
                      <a:gd name="T0" fmla="*/ 1200 w 1208"/>
                      <a:gd name="T1" fmla="*/ 0 h 432"/>
                      <a:gd name="T2" fmla="*/ 1200 w 1208"/>
                      <a:gd name="T3" fmla="*/ 48 h 432"/>
                      <a:gd name="T4" fmla="*/ 1152 w 1208"/>
                      <a:gd name="T5" fmla="*/ 96 h 432"/>
                      <a:gd name="T6" fmla="*/ 912 w 1208"/>
                      <a:gd name="T7" fmla="*/ 192 h 432"/>
                      <a:gd name="T8" fmla="*/ 672 w 1208"/>
                      <a:gd name="T9" fmla="*/ 288 h 432"/>
                      <a:gd name="T10" fmla="*/ 480 w 1208"/>
                      <a:gd name="T11" fmla="*/ 336 h 432"/>
                      <a:gd name="T12" fmla="*/ 144 w 1208"/>
                      <a:gd name="T13" fmla="*/ 384 h 432"/>
                      <a:gd name="T14" fmla="*/ 0 w 1208"/>
                      <a:gd name="T15" fmla="*/ 432 h 4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8" h="432">
                        <a:moveTo>
                          <a:pt x="1200" y="0"/>
                        </a:moveTo>
                        <a:cubicBezTo>
                          <a:pt x="1204" y="16"/>
                          <a:pt x="1208" y="32"/>
                          <a:pt x="1200" y="48"/>
                        </a:cubicBezTo>
                        <a:cubicBezTo>
                          <a:pt x="1192" y="64"/>
                          <a:pt x="1200" y="72"/>
                          <a:pt x="1152" y="96"/>
                        </a:cubicBezTo>
                        <a:cubicBezTo>
                          <a:pt x="1104" y="120"/>
                          <a:pt x="992" y="160"/>
                          <a:pt x="912" y="192"/>
                        </a:cubicBezTo>
                        <a:cubicBezTo>
                          <a:pt x="832" y="224"/>
                          <a:pt x="744" y="264"/>
                          <a:pt x="672" y="288"/>
                        </a:cubicBezTo>
                        <a:cubicBezTo>
                          <a:pt x="600" y="312"/>
                          <a:pt x="568" y="320"/>
                          <a:pt x="480" y="336"/>
                        </a:cubicBezTo>
                        <a:cubicBezTo>
                          <a:pt x="392" y="352"/>
                          <a:pt x="224" y="368"/>
                          <a:pt x="144" y="384"/>
                        </a:cubicBezTo>
                        <a:cubicBezTo>
                          <a:pt x="64" y="400"/>
                          <a:pt x="32" y="416"/>
                          <a:pt x="0" y="4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0780" name="Freeform 1036"/>
                  <p:cNvSpPr>
                    <a:spLocks/>
                  </p:cNvSpPr>
                  <p:nvPr/>
                </p:nvSpPr>
                <p:spPr bwMode="auto">
                  <a:xfrm flipH="1">
                    <a:off x="3360" y="1704"/>
                    <a:ext cx="384" cy="480"/>
                  </a:xfrm>
                  <a:custGeom>
                    <a:avLst/>
                    <a:gdLst>
                      <a:gd name="T0" fmla="*/ 384 w 384"/>
                      <a:gd name="T1" fmla="*/ 0 h 480"/>
                      <a:gd name="T2" fmla="*/ 0 w 384"/>
                      <a:gd name="T3" fmla="*/ 480 h 480"/>
                    </a:gdLst>
                    <a:ahLst/>
                    <a:cxnLst>
                      <a:cxn ang="0">
                        <a:pos x="T0" y="T1"/>
                      </a:cxn>
                      <a:cxn ang="0">
                        <a:pos x="T2" y="T3"/>
                      </a:cxn>
                    </a:cxnLst>
                    <a:rect l="0" t="0" r="r" b="b"/>
                    <a:pathLst>
                      <a:path w="384" h="480">
                        <a:moveTo>
                          <a:pt x="384" y="0"/>
                        </a:moveTo>
                        <a:cubicBezTo>
                          <a:pt x="224" y="200"/>
                          <a:pt x="64" y="400"/>
                          <a:pt x="0" y="4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0781" name="Group 1037"/>
                <p:cNvGrpSpPr>
                  <a:grpSpLocks/>
                </p:cNvGrpSpPr>
                <p:nvPr/>
              </p:nvGrpSpPr>
              <p:grpSpPr bwMode="auto">
                <a:xfrm rot="-871329">
                  <a:off x="3416" y="1989"/>
                  <a:ext cx="625" cy="195"/>
                  <a:chOff x="3792" y="2301"/>
                  <a:chExt cx="625" cy="195"/>
                </a:xfrm>
              </p:grpSpPr>
              <p:sp>
                <p:nvSpPr>
                  <p:cNvPr id="160782" name="Text Box 1038"/>
                  <p:cNvSpPr txBox="1">
                    <a:spLocks noChangeArrowheads="1"/>
                  </p:cNvSpPr>
                  <p:nvPr/>
                </p:nvSpPr>
                <p:spPr bwMode="auto">
                  <a:xfrm>
                    <a:off x="3792" y="2301"/>
                    <a:ext cx="625"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Resources</a:t>
                    </a:r>
                  </a:p>
                </p:txBody>
              </p:sp>
              <p:sp>
                <p:nvSpPr>
                  <p:cNvPr id="160783" name="Rectangle 1039"/>
                  <p:cNvSpPr>
                    <a:spLocks noChangeArrowheads="1"/>
                  </p:cNvSpPr>
                  <p:nvPr/>
                </p:nvSpPr>
                <p:spPr bwMode="auto">
                  <a:xfrm>
                    <a:off x="3792" y="2304"/>
                    <a:ext cx="5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60784" name="Group 1040"/>
              <p:cNvGrpSpPr>
                <a:grpSpLocks/>
              </p:cNvGrpSpPr>
              <p:nvPr/>
            </p:nvGrpSpPr>
            <p:grpSpPr bwMode="auto">
              <a:xfrm rot="2852892">
                <a:off x="3334" y="1687"/>
                <a:ext cx="434" cy="192"/>
                <a:chOff x="3598" y="1679"/>
                <a:chExt cx="434" cy="192"/>
              </a:xfrm>
            </p:grpSpPr>
            <p:sp>
              <p:nvSpPr>
                <p:cNvPr id="160785" name="Text Box 1041"/>
                <p:cNvSpPr txBox="1">
                  <a:spLocks noChangeArrowheads="1"/>
                </p:cNvSpPr>
                <p:nvPr/>
              </p:nvSpPr>
              <p:spPr bwMode="auto">
                <a:xfrm>
                  <a:off x="3598" y="1679"/>
                  <a:ext cx="43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People</a:t>
                  </a:r>
                </a:p>
              </p:txBody>
            </p:sp>
            <p:sp>
              <p:nvSpPr>
                <p:cNvPr id="160786" name="Rectangle 1042"/>
                <p:cNvSpPr>
                  <a:spLocks noChangeArrowheads="1"/>
                </p:cNvSpPr>
                <p:nvPr/>
              </p:nvSpPr>
              <p:spPr bwMode="auto">
                <a:xfrm>
                  <a:off x="3601" y="1679"/>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60787" name="Group 1043"/>
            <p:cNvGrpSpPr>
              <a:grpSpLocks/>
            </p:cNvGrpSpPr>
            <p:nvPr/>
          </p:nvGrpSpPr>
          <p:grpSpPr bwMode="auto">
            <a:xfrm rot="-795143">
              <a:off x="2448" y="2304"/>
              <a:ext cx="864" cy="528"/>
              <a:chOff x="3072" y="720"/>
              <a:chExt cx="864" cy="528"/>
            </a:xfrm>
          </p:grpSpPr>
          <p:sp>
            <p:nvSpPr>
              <p:cNvPr id="160788" name="Text Box 1044"/>
              <p:cNvSpPr txBox="1">
                <a:spLocks noChangeArrowheads="1"/>
              </p:cNvSpPr>
              <p:nvPr/>
            </p:nvSpPr>
            <p:spPr bwMode="auto">
              <a:xfrm>
                <a:off x="3215" y="815"/>
                <a:ext cx="624"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a:t>Motivating</a:t>
                </a:r>
              </a:p>
              <a:p>
                <a:pPr algn="ctr"/>
                <a:r>
                  <a:rPr lang="en-US" altLang="en-US" sz="1400"/>
                  <a:t>Members</a:t>
                </a:r>
              </a:p>
            </p:txBody>
          </p:sp>
          <p:sp>
            <p:nvSpPr>
              <p:cNvPr id="160789" name="Oval 1045"/>
              <p:cNvSpPr>
                <a:spLocks noChangeArrowheads="1"/>
              </p:cNvSpPr>
              <p:nvPr/>
            </p:nvSpPr>
            <p:spPr bwMode="auto">
              <a:xfrm>
                <a:off x="3072" y="720"/>
                <a:ext cx="864" cy="52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60790" name="Group 1046"/>
            <p:cNvGrpSpPr>
              <a:grpSpLocks/>
            </p:cNvGrpSpPr>
            <p:nvPr/>
          </p:nvGrpSpPr>
          <p:grpSpPr bwMode="auto">
            <a:xfrm>
              <a:off x="1272" y="1426"/>
              <a:ext cx="1352" cy="974"/>
              <a:chOff x="1272" y="1426"/>
              <a:chExt cx="1352" cy="974"/>
            </a:xfrm>
          </p:grpSpPr>
          <p:grpSp>
            <p:nvGrpSpPr>
              <p:cNvPr id="160791" name="Group 1047"/>
              <p:cNvGrpSpPr>
                <a:grpSpLocks/>
              </p:cNvGrpSpPr>
              <p:nvPr/>
            </p:nvGrpSpPr>
            <p:grpSpPr bwMode="auto">
              <a:xfrm>
                <a:off x="1272" y="1426"/>
                <a:ext cx="1352" cy="974"/>
                <a:chOff x="1272" y="1426"/>
                <a:chExt cx="1352" cy="974"/>
              </a:xfrm>
            </p:grpSpPr>
            <p:sp>
              <p:nvSpPr>
                <p:cNvPr id="160792" name="Freeform 1048"/>
                <p:cNvSpPr>
                  <a:spLocks/>
                </p:cNvSpPr>
                <p:nvPr/>
              </p:nvSpPr>
              <p:spPr bwMode="auto">
                <a:xfrm>
                  <a:off x="1272" y="1776"/>
                  <a:ext cx="1352" cy="624"/>
                </a:xfrm>
                <a:custGeom>
                  <a:avLst/>
                  <a:gdLst>
                    <a:gd name="T0" fmla="*/ 8 w 1352"/>
                    <a:gd name="T1" fmla="*/ 0 h 624"/>
                    <a:gd name="T2" fmla="*/ 8 w 1352"/>
                    <a:gd name="T3" fmla="*/ 96 h 624"/>
                    <a:gd name="T4" fmla="*/ 56 w 1352"/>
                    <a:gd name="T5" fmla="*/ 144 h 624"/>
                    <a:gd name="T6" fmla="*/ 152 w 1352"/>
                    <a:gd name="T7" fmla="*/ 192 h 624"/>
                    <a:gd name="T8" fmla="*/ 392 w 1352"/>
                    <a:gd name="T9" fmla="*/ 288 h 624"/>
                    <a:gd name="T10" fmla="*/ 632 w 1352"/>
                    <a:gd name="T11" fmla="*/ 384 h 624"/>
                    <a:gd name="T12" fmla="*/ 872 w 1352"/>
                    <a:gd name="T13" fmla="*/ 480 h 624"/>
                    <a:gd name="T14" fmla="*/ 1064 w 1352"/>
                    <a:gd name="T15" fmla="*/ 528 h 624"/>
                    <a:gd name="T16" fmla="*/ 1256 w 1352"/>
                    <a:gd name="T17" fmla="*/ 576 h 624"/>
                    <a:gd name="T18" fmla="*/ 1352 w 1352"/>
                    <a:gd name="T1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2" h="624">
                      <a:moveTo>
                        <a:pt x="8" y="0"/>
                      </a:moveTo>
                      <a:cubicBezTo>
                        <a:pt x="4" y="36"/>
                        <a:pt x="0" y="72"/>
                        <a:pt x="8" y="96"/>
                      </a:cubicBezTo>
                      <a:cubicBezTo>
                        <a:pt x="16" y="120"/>
                        <a:pt x="32" y="128"/>
                        <a:pt x="56" y="144"/>
                      </a:cubicBezTo>
                      <a:cubicBezTo>
                        <a:pt x="80" y="160"/>
                        <a:pt x="96" y="168"/>
                        <a:pt x="152" y="192"/>
                      </a:cubicBezTo>
                      <a:cubicBezTo>
                        <a:pt x="208" y="216"/>
                        <a:pt x="312" y="256"/>
                        <a:pt x="392" y="288"/>
                      </a:cubicBezTo>
                      <a:cubicBezTo>
                        <a:pt x="472" y="320"/>
                        <a:pt x="552" y="352"/>
                        <a:pt x="632" y="384"/>
                      </a:cubicBezTo>
                      <a:cubicBezTo>
                        <a:pt x="712" y="416"/>
                        <a:pt x="800" y="456"/>
                        <a:pt x="872" y="480"/>
                      </a:cubicBezTo>
                      <a:cubicBezTo>
                        <a:pt x="944" y="504"/>
                        <a:pt x="1000" y="512"/>
                        <a:pt x="1064" y="528"/>
                      </a:cubicBezTo>
                      <a:cubicBezTo>
                        <a:pt x="1128" y="544"/>
                        <a:pt x="1208" y="560"/>
                        <a:pt x="1256" y="576"/>
                      </a:cubicBezTo>
                      <a:cubicBezTo>
                        <a:pt x="1304" y="592"/>
                        <a:pt x="1336" y="616"/>
                        <a:pt x="1352" y="6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60793" name="Group 1049"/>
                <p:cNvGrpSpPr>
                  <a:grpSpLocks/>
                </p:cNvGrpSpPr>
                <p:nvPr/>
              </p:nvGrpSpPr>
              <p:grpSpPr bwMode="auto">
                <a:xfrm rot="-3171194">
                  <a:off x="1775" y="1748"/>
                  <a:ext cx="842" cy="198"/>
                  <a:chOff x="1471" y="1684"/>
                  <a:chExt cx="842" cy="198"/>
                </a:xfrm>
              </p:grpSpPr>
              <p:sp>
                <p:nvSpPr>
                  <p:cNvPr id="160794" name="Text Box 1050"/>
                  <p:cNvSpPr txBox="1">
                    <a:spLocks noChangeArrowheads="1"/>
                  </p:cNvSpPr>
                  <p:nvPr/>
                </p:nvSpPr>
                <p:spPr bwMode="auto">
                  <a:xfrm>
                    <a:off x="1496" y="1684"/>
                    <a:ext cx="817"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Helping Others</a:t>
                    </a:r>
                  </a:p>
                </p:txBody>
              </p:sp>
              <p:sp>
                <p:nvSpPr>
                  <p:cNvPr id="160795" name="Rectangle 1051"/>
                  <p:cNvSpPr>
                    <a:spLocks noChangeArrowheads="1"/>
                  </p:cNvSpPr>
                  <p:nvPr/>
                </p:nvSpPr>
                <p:spPr bwMode="auto">
                  <a:xfrm>
                    <a:off x="1471" y="1738"/>
                    <a:ext cx="76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60796" name="Group 1052"/>
                <p:cNvGrpSpPr>
                  <a:grpSpLocks/>
                </p:cNvGrpSpPr>
                <p:nvPr/>
              </p:nvGrpSpPr>
              <p:grpSpPr bwMode="auto">
                <a:xfrm rot="1405632">
                  <a:off x="1336" y="1830"/>
                  <a:ext cx="530" cy="194"/>
                  <a:chOff x="960" y="2206"/>
                  <a:chExt cx="530" cy="194"/>
                </a:xfrm>
              </p:grpSpPr>
              <p:sp>
                <p:nvSpPr>
                  <p:cNvPr id="160797" name="Text Box 1053"/>
                  <p:cNvSpPr txBox="1">
                    <a:spLocks noChangeArrowheads="1"/>
                  </p:cNvSpPr>
                  <p:nvPr/>
                </p:nvSpPr>
                <p:spPr bwMode="auto">
                  <a:xfrm>
                    <a:off x="961" y="2206"/>
                    <a:ext cx="529"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Purpose</a:t>
                    </a:r>
                  </a:p>
                </p:txBody>
              </p:sp>
              <p:sp>
                <p:nvSpPr>
                  <p:cNvPr id="160798" name="Rectangle 1054"/>
                  <p:cNvSpPr>
                    <a:spLocks noChangeArrowheads="1"/>
                  </p:cNvSpPr>
                  <p:nvPr/>
                </p:nvSpPr>
                <p:spPr bwMode="auto">
                  <a:xfrm>
                    <a:off x="960" y="2208"/>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60799" name="Freeform 1055"/>
              <p:cNvSpPr>
                <a:spLocks/>
              </p:cNvSpPr>
              <p:nvPr/>
            </p:nvSpPr>
            <p:spPr bwMode="auto">
              <a:xfrm>
                <a:off x="2016" y="1584"/>
                <a:ext cx="480" cy="624"/>
              </a:xfrm>
              <a:custGeom>
                <a:avLst/>
                <a:gdLst>
                  <a:gd name="T0" fmla="*/ 384 w 384"/>
                  <a:gd name="T1" fmla="*/ 0 h 480"/>
                  <a:gd name="T2" fmla="*/ 0 w 384"/>
                  <a:gd name="T3" fmla="*/ 480 h 480"/>
                </a:gdLst>
                <a:ahLst/>
                <a:cxnLst>
                  <a:cxn ang="0">
                    <a:pos x="T0" y="T1"/>
                  </a:cxn>
                  <a:cxn ang="0">
                    <a:pos x="T2" y="T3"/>
                  </a:cxn>
                </a:cxnLst>
                <a:rect l="0" t="0" r="r" b="b"/>
                <a:pathLst>
                  <a:path w="384" h="480">
                    <a:moveTo>
                      <a:pt x="384" y="0"/>
                    </a:moveTo>
                    <a:cubicBezTo>
                      <a:pt x="224" y="200"/>
                      <a:pt x="64" y="400"/>
                      <a:pt x="0" y="4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0800" name="Group 1056"/>
            <p:cNvGrpSpPr>
              <a:grpSpLocks/>
            </p:cNvGrpSpPr>
            <p:nvPr/>
          </p:nvGrpSpPr>
          <p:grpSpPr bwMode="auto">
            <a:xfrm>
              <a:off x="3192" y="2537"/>
              <a:ext cx="1080" cy="767"/>
              <a:chOff x="3192" y="2537"/>
              <a:chExt cx="1080" cy="767"/>
            </a:xfrm>
          </p:grpSpPr>
          <p:grpSp>
            <p:nvGrpSpPr>
              <p:cNvPr id="160801" name="Group 1057"/>
              <p:cNvGrpSpPr>
                <a:grpSpLocks/>
              </p:cNvGrpSpPr>
              <p:nvPr/>
            </p:nvGrpSpPr>
            <p:grpSpPr bwMode="auto">
              <a:xfrm>
                <a:off x="3192" y="2688"/>
                <a:ext cx="1080" cy="616"/>
                <a:chOff x="3192" y="2688"/>
                <a:chExt cx="1080" cy="616"/>
              </a:xfrm>
            </p:grpSpPr>
            <p:sp>
              <p:nvSpPr>
                <p:cNvPr id="160802" name="Freeform 1058"/>
                <p:cNvSpPr>
                  <a:spLocks/>
                </p:cNvSpPr>
                <p:nvPr/>
              </p:nvSpPr>
              <p:spPr bwMode="auto">
                <a:xfrm flipH="1">
                  <a:off x="3192" y="2704"/>
                  <a:ext cx="864" cy="416"/>
                </a:xfrm>
                <a:custGeom>
                  <a:avLst/>
                  <a:gdLst>
                    <a:gd name="T0" fmla="*/ 864 w 864"/>
                    <a:gd name="T1" fmla="*/ 8 h 584"/>
                    <a:gd name="T2" fmla="*/ 624 w 864"/>
                    <a:gd name="T3" fmla="*/ 8 h 584"/>
                    <a:gd name="T4" fmla="*/ 432 w 864"/>
                    <a:gd name="T5" fmla="*/ 56 h 584"/>
                    <a:gd name="T6" fmla="*/ 288 w 864"/>
                    <a:gd name="T7" fmla="*/ 152 h 584"/>
                    <a:gd name="T8" fmla="*/ 192 w 864"/>
                    <a:gd name="T9" fmla="*/ 248 h 584"/>
                    <a:gd name="T10" fmla="*/ 144 w 864"/>
                    <a:gd name="T11" fmla="*/ 296 h 584"/>
                    <a:gd name="T12" fmla="*/ 96 w 864"/>
                    <a:gd name="T13" fmla="*/ 392 h 584"/>
                    <a:gd name="T14" fmla="*/ 48 w 864"/>
                    <a:gd name="T15" fmla="*/ 488 h 584"/>
                    <a:gd name="T16" fmla="*/ 0 w 864"/>
                    <a:gd name="T17"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584">
                      <a:moveTo>
                        <a:pt x="864" y="8"/>
                      </a:moveTo>
                      <a:cubicBezTo>
                        <a:pt x="780" y="4"/>
                        <a:pt x="696" y="0"/>
                        <a:pt x="624" y="8"/>
                      </a:cubicBezTo>
                      <a:cubicBezTo>
                        <a:pt x="552" y="16"/>
                        <a:pt x="488" y="32"/>
                        <a:pt x="432" y="56"/>
                      </a:cubicBezTo>
                      <a:cubicBezTo>
                        <a:pt x="376" y="80"/>
                        <a:pt x="328" y="120"/>
                        <a:pt x="288" y="152"/>
                      </a:cubicBezTo>
                      <a:cubicBezTo>
                        <a:pt x="248" y="184"/>
                        <a:pt x="216" y="224"/>
                        <a:pt x="192" y="248"/>
                      </a:cubicBezTo>
                      <a:cubicBezTo>
                        <a:pt x="168" y="272"/>
                        <a:pt x="160" y="272"/>
                        <a:pt x="144" y="296"/>
                      </a:cubicBezTo>
                      <a:cubicBezTo>
                        <a:pt x="128" y="320"/>
                        <a:pt x="112" y="360"/>
                        <a:pt x="96" y="392"/>
                      </a:cubicBezTo>
                      <a:cubicBezTo>
                        <a:pt x="80" y="424"/>
                        <a:pt x="64" y="456"/>
                        <a:pt x="48" y="488"/>
                      </a:cubicBezTo>
                      <a:cubicBezTo>
                        <a:pt x="32" y="520"/>
                        <a:pt x="16" y="552"/>
                        <a:pt x="0" y="5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0803" name="Line 1059"/>
                <p:cNvSpPr>
                  <a:spLocks noChangeShapeType="1"/>
                </p:cNvSpPr>
                <p:nvPr/>
              </p:nvSpPr>
              <p:spPr bwMode="auto">
                <a:xfrm flipH="1">
                  <a:off x="3272" y="2728"/>
                  <a:ext cx="240"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0804" name="Line 1060"/>
                <p:cNvSpPr>
                  <a:spLocks noChangeShapeType="1"/>
                </p:cNvSpPr>
                <p:nvPr/>
              </p:nvSpPr>
              <p:spPr bwMode="auto">
                <a:xfrm flipV="1">
                  <a:off x="3792" y="2688"/>
                  <a:ext cx="48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0805" name="Group 1061"/>
              <p:cNvGrpSpPr>
                <a:grpSpLocks/>
              </p:cNvGrpSpPr>
              <p:nvPr/>
            </p:nvGrpSpPr>
            <p:grpSpPr bwMode="auto">
              <a:xfrm rot="-4067359">
                <a:off x="3031" y="2893"/>
                <a:ext cx="531" cy="194"/>
                <a:chOff x="2687" y="2973"/>
                <a:chExt cx="531" cy="194"/>
              </a:xfrm>
            </p:grpSpPr>
            <p:sp>
              <p:nvSpPr>
                <p:cNvPr id="160806" name="Text Box 1062"/>
                <p:cNvSpPr txBox="1">
                  <a:spLocks noChangeArrowheads="1"/>
                </p:cNvSpPr>
                <p:nvPr/>
              </p:nvSpPr>
              <p:spPr bwMode="auto">
                <a:xfrm>
                  <a:off x="2687" y="2973"/>
                  <a:ext cx="531"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Learning</a:t>
                  </a:r>
                </a:p>
              </p:txBody>
            </p:sp>
            <p:sp>
              <p:nvSpPr>
                <p:cNvPr id="160807" name="Rectangle 1063"/>
                <p:cNvSpPr>
                  <a:spLocks noChangeArrowheads="1"/>
                </p:cNvSpPr>
                <p:nvPr/>
              </p:nvSpPr>
              <p:spPr bwMode="auto">
                <a:xfrm>
                  <a:off x="2687" y="2975"/>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60808" name="Group 1064"/>
              <p:cNvGrpSpPr>
                <a:grpSpLocks/>
              </p:cNvGrpSpPr>
              <p:nvPr/>
            </p:nvGrpSpPr>
            <p:grpSpPr bwMode="auto">
              <a:xfrm rot="455952">
                <a:off x="3320" y="2537"/>
                <a:ext cx="518" cy="199"/>
                <a:chOff x="3464" y="2489"/>
                <a:chExt cx="518" cy="199"/>
              </a:xfrm>
            </p:grpSpPr>
            <p:sp>
              <p:nvSpPr>
                <p:cNvPr id="160809" name="Text Box 1065"/>
                <p:cNvSpPr txBox="1">
                  <a:spLocks noChangeArrowheads="1"/>
                </p:cNvSpPr>
                <p:nvPr/>
              </p:nvSpPr>
              <p:spPr bwMode="auto">
                <a:xfrm>
                  <a:off x="3503" y="2489"/>
                  <a:ext cx="479"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Results</a:t>
                  </a:r>
                </a:p>
              </p:txBody>
            </p:sp>
            <p:sp>
              <p:nvSpPr>
                <p:cNvPr id="160810" name="Rectangle 1066"/>
                <p:cNvSpPr>
                  <a:spLocks noChangeArrowheads="1"/>
                </p:cNvSpPr>
                <p:nvPr/>
              </p:nvSpPr>
              <p:spPr bwMode="auto">
                <a:xfrm>
                  <a:off x="3464" y="2496"/>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60811" name="Group 1067"/>
              <p:cNvGrpSpPr>
                <a:grpSpLocks/>
              </p:cNvGrpSpPr>
              <p:nvPr/>
            </p:nvGrpSpPr>
            <p:grpSpPr bwMode="auto">
              <a:xfrm rot="-1010994">
                <a:off x="3912" y="2576"/>
                <a:ext cx="339" cy="192"/>
                <a:chOff x="4320" y="2784"/>
                <a:chExt cx="339" cy="192"/>
              </a:xfrm>
            </p:grpSpPr>
            <p:sp>
              <p:nvSpPr>
                <p:cNvPr id="160812" name="Text Box 1068"/>
                <p:cNvSpPr txBox="1">
                  <a:spLocks noChangeArrowheads="1"/>
                </p:cNvSpPr>
                <p:nvPr/>
              </p:nvSpPr>
              <p:spPr bwMode="auto">
                <a:xfrm>
                  <a:off x="4322" y="2784"/>
                  <a:ext cx="337"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Fun</a:t>
                  </a:r>
                </a:p>
              </p:txBody>
            </p:sp>
            <p:sp>
              <p:nvSpPr>
                <p:cNvPr id="160813" name="Rectangle 1069"/>
                <p:cNvSpPr>
                  <a:spLocks noChangeArrowheads="1"/>
                </p:cNvSpPr>
                <p:nvPr/>
              </p:nvSpPr>
              <p:spPr bwMode="auto">
                <a:xfrm>
                  <a:off x="4320" y="2784"/>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160814" name="Group 1070"/>
            <p:cNvGrpSpPr>
              <a:grpSpLocks/>
            </p:cNvGrpSpPr>
            <p:nvPr/>
          </p:nvGrpSpPr>
          <p:grpSpPr bwMode="auto">
            <a:xfrm>
              <a:off x="1668" y="2754"/>
              <a:ext cx="876" cy="606"/>
              <a:chOff x="1668" y="2754"/>
              <a:chExt cx="876" cy="606"/>
            </a:xfrm>
          </p:grpSpPr>
          <p:grpSp>
            <p:nvGrpSpPr>
              <p:cNvPr id="160815" name="Group 1071"/>
              <p:cNvGrpSpPr>
                <a:grpSpLocks/>
              </p:cNvGrpSpPr>
              <p:nvPr/>
            </p:nvGrpSpPr>
            <p:grpSpPr bwMode="auto">
              <a:xfrm>
                <a:off x="1680" y="2776"/>
                <a:ext cx="864" cy="584"/>
                <a:chOff x="1680" y="2776"/>
                <a:chExt cx="864" cy="584"/>
              </a:xfrm>
            </p:grpSpPr>
            <p:sp>
              <p:nvSpPr>
                <p:cNvPr id="160816" name="Freeform 1072"/>
                <p:cNvSpPr>
                  <a:spLocks/>
                </p:cNvSpPr>
                <p:nvPr/>
              </p:nvSpPr>
              <p:spPr bwMode="auto">
                <a:xfrm>
                  <a:off x="1680" y="2776"/>
                  <a:ext cx="864" cy="584"/>
                </a:xfrm>
                <a:custGeom>
                  <a:avLst/>
                  <a:gdLst>
                    <a:gd name="T0" fmla="*/ 864 w 864"/>
                    <a:gd name="T1" fmla="*/ 8 h 584"/>
                    <a:gd name="T2" fmla="*/ 624 w 864"/>
                    <a:gd name="T3" fmla="*/ 8 h 584"/>
                    <a:gd name="T4" fmla="*/ 432 w 864"/>
                    <a:gd name="T5" fmla="*/ 56 h 584"/>
                    <a:gd name="T6" fmla="*/ 288 w 864"/>
                    <a:gd name="T7" fmla="*/ 152 h 584"/>
                    <a:gd name="T8" fmla="*/ 192 w 864"/>
                    <a:gd name="T9" fmla="*/ 248 h 584"/>
                    <a:gd name="T10" fmla="*/ 144 w 864"/>
                    <a:gd name="T11" fmla="*/ 296 h 584"/>
                    <a:gd name="T12" fmla="*/ 96 w 864"/>
                    <a:gd name="T13" fmla="*/ 392 h 584"/>
                    <a:gd name="T14" fmla="*/ 48 w 864"/>
                    <a:gd name="T15" fmla="*/ 488 h 584"/>
                    <a:gd name="T16" fmla="*/ 0 w 864"/>
                    <a:gd name="T17"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584">
                      <a:moveTo>
                        <a:pt x="864" y="8"/>
                      </a:moveTo>
                      <a:cubicBezTo>
                        <a:pt x="780" y="4"/>
                        <a:pt x="696" y="0"/>
                        <a:pt x="624" y="8"/>
                      </a:cubicBezTo>
                      <a:cubicBezTo>
                        <a:pt x="552" y="16"/>
                        <a:pt x="488" y="32"/>
                        <a:pt x="432" y="56"/>
                      </a:cubicBezTo>
                      <a:cubicBezTo>
                        <a:pt x="376" y="80"/>
                        <a:pt x="328" y="120"/>
                        <a:pt x="288" y="152"/>
                      </a:cubicBezTo>
                      <a:cubicBezTo>
                        <a:pt x="248" y="184"/>
                        <a:pt x="216" y="224"/>
                        <a:pt x="192" y="248"/>
                      </a:cubicBezTo>
                      <a:cubicBezTo>
                        <a:pt x="168" y="272"/>
                        <a:pt x="160" y="272"/>
                        <a:pt x="144" y="296"/>
                      </a:cubicBezTo>
                      <a:cubicBezTo>
                        <a:pt x="128" y="320"/>
                        <a:pt x="112" y="360"/>
                        <a:pt x="96" y="392"/>
                      </a:cubicBezTo>
                      <a:cubicBezTo>
                        <a:pt x="80" y="424"/>
                        <a:pt x="64" y="456"/>
                        <a:pt x="48" y="488"/>
                      </a:cubicBezTo>
                      <a:cubicBezTo>
                        <a:pt x="32" y="520"/>
                        <a:pt x="16" y="552"/>
                        <a:pt x="0" y="5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0817" name="Line 1073"/>
                <p:cNvSpPr>
                  <a:spLocks noChangeShapeType="1"/>
                </p:cNvSpPr>
                <p:nvPr/>
              </p:nvSpPr>
              <p:spPr bwMode="auto">
                <a:xfrm>
                  <a:off x="1920" y="2976"/>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0818" name="Group 1074"/>
              <p:cNvGrpSpPr>
                <a:grpSpLocks/>
              </p:cNvGrpSpPr>
              <p:nvPr/>
            </p:nvGrpSpPr>
            <p:grpSpPr bwMode="auto">
              <a:xfrm rot="-2177943">
                <a:off x="1668" y="2754"/>
                <a:ext cx="531" cy="193"/>
                <a:chOff x="1580" y="2690"/>
                <a:chExt cx="531" cy="193"/>
              </a:xfrm>
            </p:grpSpPr>
            <p:sp>
              <p:nvSpPr>
                <p:cNvPr id="160819" name="Text Box 1075"/>
                <p:cNvSpPr txBox="1">
                  <a:spLocks noChangeArrowheads="1"/>
                </p:cNvSpPr>
                <p:nvPr/>
              </p:nvSpPr>
              <p:spPr bwMode="auto">
                <a:xfrm>
                  <a:off x="1580" y="2690"/>
                  <a:ext cx="531"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Methods</a:t>
                  </a:r>
                </a:p>
              </p:txBody>
            </p:sp>
            <p:sp>
              <p:nvSpPr>
                <p:cNvPr id="160820" name="Rectangle 1076"/>
                <p:cNvSpPr>
                  <a:spLocks noChangeArrowheads="1"/>
                </p:cNvSpPr>
                <p:nvPr/>
              </p:nvSpPr>
              <p:spPr bwMode="auto">
                <a:xfrm>
                  <a:off x="1585" y="2691"/>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60821" name="Group 1077"/>
              <p:cNvGrpSpPr>
                <a:grpSpLocks/>
              </p:cNvGrpSpPr>
              <p:nvPr/>
            </p:nvGrpSpPr>
            <p:grpSpPr bwMode="auto">
              <a:xfrm rot="2523742">
                <a:off x="2031" y="3020"/>
                <a:ext cx="383" cy="194"/>
                <a:chOff x="2207" y="3020"/>
                <a:chExt cx="383" cy="194"/>
              </a:xfrm>
            </p:grpSpPr>
            <p:sp>
              <p:nvSpPr>
                <p:cNvPr id="160822" name="Text Box 1078"/>
                <p:cNvSpPr txBox="1">
                  <a:spLocks noChangeArrowheads="1"/>
                </p:cNvSpPr>
                <p:nvPr/>
              </p:nvSpPr>
              <p:spPr bwMode="auto">
                <a:xfrm>
                  <a:off x="2207" y="3020"/>
                  <a:ext cx="383"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How</a:t>
                  </a:r>
                </a:p>
              </p:txBody>
            </p:sp>
            <p:sp>
              <p:nvSpPr>
                <p:cNvPr id="160823" name="Rectangle 1079"/>
                <p:cNvSpPr>
                  <a:spLocks noChangeArrowheads="1"/>
                </p:cNvSpPr>
                <p:nvPr/>
              </p:nvSpPr>
              <p:spPr bwMode="auto">
                <a:xfrm>
                  <a:off x="2209" y="3022"/>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ltLang="en-US"/>
              <a:t>Optimist International</a:t>
            </a:r>
          </a:p>
        </p:txBody>
      </p:sp>
      <p:sp>
        <p:nvSpPr>
          <p:cNvPr id="9" name="Slide Number Placeholder 6"/>
          <p:cNvSpPr>
            <a:spLocks noGrp="1"/>
          </p:cNvSpPr>
          <p:nvPr>
            <p:ph type="sldNum" sz="quarter" idx="12"/>
          </p:nvPr>
        </p:nvSpPr>
        <p:spPr/>
        <p:txBody>
          <a:bodyPr/>
          <a:lstStyle/>
          <a:p>
            <a:fld id="{36FF6F9F-4EEE-40E5-8709-8F82F80EA005}" type="slidenum">
              <a:rPr lang="en-US" altLang="en-US"/>
              <a:pPr/>
              <a:t>49</a:t>
            </a:fld>
            <a:endParaRPr lang="en-US" altLang="en-US"/>
          </a:p>
        </p:txBody>
      </p:sp>
      <p:sp>
        <p:nvSpPr>
          <p:cNvPr id="162818" name="Rectangle 2"/>
          <p:cNvSpPr>
            <a:spLocks noGrp="1" noChangeArrowheads="1"/>
          </p:cNvSpPr>
          <p:nvPr>
            <p:ph type="title"/>
          </p:nvPr>
        </p:nvSpPr>
        <p:spPr>
          <a:xfrm>
            <a:off x="533400" y="228600"/>
            <a:ext cx="7162800" cy="1143000"/>
          </a:xfrm>
        </p:spPr>
        <p:txBody>
          <a:bodyPr/>
          <a:lstStyle/>
          <a:p>
            <a:r>
              <a:rPr lang="en-US" altLang="en-US"/>
              <a:t>Mind Mapping Exercise</a:t>
            </a:r>
            <a:br>
              <a:rPr lang="en-US" altLang="en-US"/>
            </a:br>
            <a:r>
              <a:rPr lang="en-US" altLang="en-US"/>
              <a:t>-- Helpful Hints</a:t>
            </a:r>
          </a:p>
        </p:txBody>
      </p:sp>
      <p:sp>
        <p:nvSpPr>
          <p:cNvPr id="162819" name="Rectangle 3"/>
          <p:cNvSpPr>
            <a:spLocks noGrp="1" noChangeArrowheads="1"/>
          </p:cNvSpPr>
          <p:nvPr>
            <p:ph type="body" sz="half" idx="2"/>
          </p:nvPr>
        </p:nvSpPr>
        <p:spPr>
          <a:xfrm>
            <a:off x="4191000" y="1885950"/>
            <a:ext cx="4445000" cy="4438650"/>
          </a:xfrm>
        </p:spPr>
        <p:txBody>
          <a:bodyPr/>
          <a:lstStyle/>
          <a:p>
            <a:pPr marL="0" indent="0">
              <a:buClr>
                <a:schemeClr val="tx1"/>
              </a:buClr>
              <a:buFont typeface="Wingdings" pitchFamily="2" charset="2"/>
              <a:buChar char="Ø"/>
            </a:pPr>
            <a:r>
              <a:rPr lang="en-US" altLang="en-US"/>
              <a:t> </a:t>
            </a:r>
            <a:r>
              <a:rPr lang="en-US" altLang="en-US" sz="2800"/>
              <a:t>Keep your printing large and easy to read.</a:t>
            </a:r>
          </a:p>
          <a:p>
            <a:pPr marL="0" indent="0">
              <a:buClr>
                <a:schemeClr val="tx1"/>
              </a:buClr>
              <a:buFont typeface="Wingdings" pitchFamily="2" charset="2"/>
              <a:buNone/>
            </a:pPr>
            <a:endParaRPr lang="en-US" altLang="en-US" sz="2800"/>
          </a:p>
          <a:p>
            <a:pPr marL="0" indent="0">
              <a:buClr>
                <a:schemeClr val="tx1"/>
              </a:buClr>
              <a:buFont typeface="Wingdings" pitchFamily="2" charset="2"/>
              <a:buChar char="Ø"/>
            </a:pPr>
            <a:r>
              <a:rPr lang="en-US" altLang="en-US" sz="2800"/>
              <a:t> Feel free to use symbols and or pictures.</a:t>
            </a:r>
          </a:p>
          <a:p>
            <a:pPr marL="0" indent="0">
              <a:buClr>
                <a:schemeClr val="tx1"/>
              </a:buClr>
              <a:buFont typeface="Wingdings" pitchFamily="2" charset="2"/>
              <a:buNone/>
            </a:pPr>
            <a:endParaRPr lang="en-US" altLang="en-US" sz="2800"/>
          </a:p>
          <a:p>
            <a:pPr marL="0" indent="0">
              <a:buClr>
                <a:schemeClr val="tx1"/>
              </a:buClr>
              <a:buFont typeface="Wingdings" pitchFamily="2" charset="2"/>
              <a:buChar char="Ø"/>
            </a:pPr>
            <a:r>
              <a:rPr lang="en-US" altLang="en-US" sz="2800"/>
              <a:t> Have some fun using different colors.</a:t>
            </a:r>
          </a:p>
        </p:txBody>
      </p:sp>
      <p:sp>
        <p:nvSpPr>
          <p:cNvPr id="162823" name="Text Box 7"/>
          <p:cNvSpPr txBox="1">
            <a:spLocks noChangeArrowheads="1"/>
          </p:cNvSpPr>
          <p:nvPr/>
        </p:nvSpPr>
        <p:spPr bwMode="auto">
          <a:xfrm>
            <a:off x="2971800" y="1736725"/>
            <a:ext cx="99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000" b="1">
                <a:latin typeface="Arial" charset="0"/>
              </a:rPr>
              <a:t>A</a:t>
            </a:r>
          </a:p>
        </p:txBody>
      </p:sp>
      <p:sp>
        <p:nvSpPr>
          <p:cNvPr id="162824" name="Text Box 8"/>
          <p:cNvSpPr txBox="1">
            <a:spLocks noChangeArrowheads="1"/>
          </p:cNvSpPr>
          <p:nvPr/>
        </p:nvSpPr>
        <p:spPr bwMode="auto">
          <a:xfrm>
            <a:off x="2743200" y="3352800"/>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v"/>
            </a:pPr>
            <a:r>
              <a:rPr lang="en-US" altLang="en-US" sz="6000"/>
              <a:t> </a:t>
            </a:r>
          </a:p>
        </p:txBody>
      </p:sp>
      <p:pic>
        <p:nvPicPr>
          <p:cNvPr id="162826" name="Picture 10" descr="C:\Program Files\Common Files\Microsoft Shared\Clipart\cagcat50\SY01265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703513"/>
            <a:ext cx="1530350" cy="32400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2827" name="Object 11"/>
          <p:cNvGraphicFramePr>
            <a:graphicFrameLocks noChangeAspect="1"/>
          </p:cNvGraphicFramePr>
          <p:nvPr/>
        </p:nvGraphicFramePr>
        <p:xfrm>
          <a:off x="2362200" y="4419600"/>
          <a:ext cx="1379538" cy="1524000"/>
        </p:xfrm>
        <a:graphic>
          <a:graphicData uri="http://schemas.openxmlformats.org/presentationml/2006/ole">
            <mc:AlternateContent xmlns:mc="http://schemas.openxmlformats.org/markup-compatibility/2006">
              <mc:Choice xmlns:v="urn:schemas-microsoft-com:vml" Requires="v">
                <p:oleObj spid="_x0000_s162828" name="Picture" r:id="rId5" imgW="1823760" imgH="2014200" progId="StaticMetafile">
                  <p:embed/>
                </p:oleObj>
              </mc:Choice>
              <mc:Fallback>
                <p:oleObj name="Picture" r:id="rId5" imgW="1823760" imgH="2014200" progId="StaticMetafile">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419600"/>
                        <a:ext cx="137953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CFA577DB-539C-4399-8270-C3E6495EE4DA}" type="slidenum">
              <a:rPr lang="en-US" altLang="en-US"/>
              <a:pPr/>
              <a:t>5</a:t>
            </a:fld>
            <a:endParaRPr lang="en-US" altLang="en-US"/>
          </a:p>
        </p:txBody>
      </p:sp>
      <p:sp>
        <p:nvSpPr>
          <p:cNvPr id="45058" name="Rectangle 2"/>
          <p:cNvSpPr>
            <a:spLocks noGrp="1" noChangeArrowheads="1"/>
          </p:cNvSpPr>
          <p:nvPr>
            <p:ph type="title"/>
          </p:nvPr>
        </p:nvSpPr>
        <p:spPr>
          <a:xfrm>
            <a:off x="990600" y="457200"/>
            <a:ext cx="6451600" cy="685800"/>
          </a:xfrm>
        </p:spPr>
        <p:txBody>
          <a:bodyPr/>
          <a:lstStyle/>
          <a:p>
            <a:r>
              <a:rPr lang="en-US" altLang="en-US"/>
              <a:t>Workshop Outline</a:t>
            </a:r>
          </a:p>
        </p:txBody>
      </p:sp>
      <p:sp>
        <p:nvSpPr>
          <p:cNvPr id="45059" name="Rectangle 3"/>
          <p:cNvSpPr>
            <a:spLocks noGrp="1" noChangeArrowheads="1"/>
          </p:cNvSpPr>
          <p:nvPr>
            <p:ph type="body" idx="1"/>
          </p:nvPr>
        </p:nvSpPr>
        <p:spPr>
          <a:xfrm>
            <a:off x="533400" y="1885950"/>
            <a:ext cx="8102600" cy="4133850"/>
          </a:xfrm>
        </p:spPr>
        <p:txBody>
          <a:bodyPr/>
          <a:lstStyle/>
          <a:p>
            <a:pPr>
              <a:lnSpc>
                <a:spcPct val="90000"/>
              </a:lnSpc>
            </a:pPr>
            <a:r>
              <a:rPr lang="en-US" altLang="en-US" sz="2800" b="0"/>
              <a:t>A.  What is creative problem solving?</a:t>
            </a:r>
          </a:p>
          <a:p>
            <a:pPr>
              <a:lnSpc>
                <a:spcPct val="90000"/>
              </a:lnSpc>
            </a:pPr>
            <a:r>
              <a:rPr lang="en-US" altLang="en-US" sz="2800" b="0"/>
              <a:t>B.  Why don’t we think creatively more 	often?</a:t>
            </a:r>
          </a:p>
          <a:p>
            <a:pPr>
              <a:lnSpc>
                <a:spcPct val="90000"/>
              </a:lnSpc>
            </a:pPr>
            <a:r>
              <a:rPr lang="en-US" altLang="en-US" sz="2800" b="0"/>
              <a:t>C.  How can we be more creative?</a:t>
            </a:r>
          </a:p>
          <a:p>
            <a:pPr>
              <a:lnSpc>
                <a:spcPct val="90000"/>
              </a:lnSpc>
            </a:pPr>
            <a:r>
              <a:rPr lang="en-US" altLang="en-US" sz="2800" b="0"/>
              <a:t>D.  What is the creative problem solving 	process?</a:t>
            </a:r>
          </a:p>
          <a:p>
            <a:pPr>
              <a:lnSpc>
                <a:spcPct val="90000"/>
              </a:lnSpc>
            </a:pPr>
            <a:r>
              <a:rPr lang="en-US" altLang="en-US" sz="2800" b="0"/>
              <a:t>E.  What are some other specific creative 	problem solving tools and techniques?</a:t>
            </a:r>
          </a:p>
          <a:p>
            <a:pPr>
              <a:lnSpc>
                <a:spcPct val="90000"/>
              </a:lnSpc>
            </a:pPr>
            <a:r>
              <a:rPr lang="en-US" altLang="en-US" sz="2800" b="0"/>
              <a:t>F.  Application of learning.</a:t>
            </a:r>
          </a:p>
          <a:p>
            <a:pPr>
              <a:lnSpc>
                <a:spcPct val="90000"/>
              </a:lnSpc>
            </a:pPr>
            <a:endParaRPr lang="en-US" altLang="en-US" sz="2800" b="0"/>
          </a:p>
          <a:p>
            <a:pPr>
              <a:lnSpc>
                <a:spcPct val="90000"/>
              </a:lnSpc>
            </a:pPr>
            <a:endParaRPr lang="en-US" altLang="en-US"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ltLang="en-US"/>
              <a:t>Optimist International</a:t>
            </a:r>
          </a:p>
        </p:txBody>
      </p:sp>
      <p:sp>
        <p:nvSpPr>
          <p:cNvPr id="8" name="Slide Number Placeholder 6"/>
          <p:cNvSpPr>
            <a:spLocks noGrp="1"/>
          </p:cNvSpPr>
          <p:nvPr>
            <p:ph type="sldNum" sz="quarter" idx="12"/>
          </p:nvPr>
        </p:nvSpPr>
        <p:spPr/>
        <p:txBody>
          <a:bodyPr/>
          <a:lstStyle/>
          <a:p>
            <a:fld id="{7F17D7E0-DCA2-41FD-8CB1-88F40C3D4828}" type="slidenum">
              <a:rPr lang="en-US" altLang="en-US"/>
              <a:pPr/>
              <a:t>50</a:t>
            </a:fld>
            <a:endParaRPr lang="en-US" altLang="en-US"/>
          </a:p>
        </p:txBody>
      </p:sp>
      <p:sp>
        <p:nvSpPr>
          <p:cNvPr id="164866" name="Rectangle 2"/>
          <p:cNvSpPr>
            <a:spLocks noGrp="1" noChangeArrowheads="1"/>
          </p:cNvSpPr>
          <p:nvPr>
            <p:ph type="title"/>
          </p:nvPr>
        </p:nvSpPr>
        <p:spPr>
          <a:xfrm>
            <a:off x="787400" y="457200"/>
            <a:ext cx="7213600" cy="685800"/>
          </a:xfrm>
        </p:spPr>
        <p:txBody>
          <a:bodyPr/>
          <a:lstStyle/>
          <a:p>
            <a:r>
              <a:rPr lang="en-US" altLang="en-US"/>
              <a:t>COMPLETED MAP</a:t>
            </a:r>
          </a:p>
        </p:txBody>
      </p:sp>
      <p:sp>
        <p:nvSpPr>
          <p:cNvPr id="164867" name="Rectangle 3"/>
          <p:cNvSpPr>
            <a:spLocks noGrp="1" noChangeArrowheads="1"/>
          </p:cNvSpPr>
          <p:nvPr>
            <p:ph type="body" sz="half" idx="2"/>
          </p:nvPr>
        </p:nvSpPr>
        <p:spPr>
          <a:xfrm>
            <a:off x="2209800" y="1885950"/>
            <a:ext cx="6426200" cy="4438650"/>
          </a:xfrm>
        </p:spPr>
        <p:txBody>
          <a:bodyPr/>
          <a:lstStyle/>
          <a:p>
            <a:pPr marL="0" indent="395288"/>
            <a:r>
              <a:rPr lang="en-US" altLang="en-US" sz="2400"/>
              <a:t>Draw over clusters of similar thoughts that are associated with the main focus point.  Have fun using a different color highlighter with each cluster of words.</a:t>
            </a:r>
          </a:p>
          <a:p>
            <a:pPr marL="0" indent="395288"/>
            <a:r>
              <a:rPr lang="en-US" altLang="en-US" sz="2400"/>
              <a:t>How do the variety of ideas relate to one another?</a:t>
            </a:r>
          </a:p>
          <a:p>
            <a:pPr marL="0" indent="395288"/>
            <a:r>
              <a:rPr lang="en-US" altLang="en-US" sz="2400"/>
              <a:t>Do you notice any common causes of the problem?  What are the most important causes?</a:t>
            </a:r>
          </a:p>
          <a:p>
            <a:pPr marL="0" indent="395288"/>
            <a:r>
              <a:rPr lang="en-US" altLang="en-US" sz="2400"/>
              <a:t>You are now ready to brainstorm solutions!</a:t>
            </a:r>
          </a:p>
        </p:txBody>
      </p:sp>
      <p:grpSp>
        <p:nvGrpSpPr>
          <p:cNvPr id="164870" name="Group 6"/>
          <p:cNvGrpSpPr>
            <a:grpSpLocks/>
          </p:cNvGrpSpPr>
          <p:nvPr/>
        </p:nvGrpSpPr>
        <p:grpSpPr bwMode="auto">
          <a:xfrm>
            <a:off x="76200" y="3200400"/>
            <a:ext cx="2286000" cy="2895600"/>
            <a:chOff x="48" y="1968"/>
            <a:chExt cx="1440" cy="1824"/>
          </a:xfrm>
        </p:grpSpPr>
        <p:sp>
          <p:nvSpPr>
            <p:cNvPr id="164869" name="AutoShape 5"/>
            <p:cNvSpPr>
              <a:spLocks noChangeArrowheads="1"/>
            </p:cNvSpPr>
            <p:nvPr/>
          </p:nvSpPr>
          <p:spPr bwMode="auto">
            <a:xfrm>
              <a:off x="48" y="1968"/>
              <a:ext cx="1440" cy="1824"/>
            </a:xfrm>
            <a:prstGeom prst="irregularSeal1">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868" name="Text Box 4"/>
            <p:cNvSpPr txBox="1">
              <a:spLocks noChangeArrowheads="1"/>
            </p:cNvSpPr>
            <p:nvPr/>
          </p:nvSpPr>
          <p:spPr bwMode="auto">
            <a:xfrm>
              <a:off x="336" y="2448"/>
              <a:ext cx="96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Font typeface="Monotype Sorts" pitchFamily="2" charset="2"/>
                <a:buNone/>
              </a:pPr>
              <a:r>
                <a:rPr kumimoji="1" lang="en-US" altLang="en-US" sz="1800" b="1">
                  <a:latin typeface="Arial" charset="0"/>
                </a:rPr>
                <a:t>Have Fun Drawing Your Own Mind Map!</a:t>
              </a:r>
              <a:endParaRPr lang="en-US" altLang="en-US" b="1"/>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en-US"/>
              <a:t>Optimist International</a:t>
            </a:r>
          </a:p>
        </p:txBody>
      </p:sp>
      <p:sp>
        <p:nvSpPr>
          <p:cNvPr id="9" name="Slide Number Placeholder 5"/>
          <p:cNvSpPr>
            <a:spLocks noGrp="1"/>
          </p:cNvSpPr>
          <p:nvPr>
            <p:ph type="sldNum" sz="quarter" idx="12"/>
          </p:nvPr>
        </p:nvSpPr>
        <p:spPr/>
        <p:txBody>
          <a:bodyPr/>
          <a:lstStyle/>
          <a:p>
            <a:fld id="{1D8E1783-A59A-4AB4-A78F-29D8E9B966DB}" type="slidenum">
              <a:rPr lang="en-US" altLang="en-US"/>
              <a:pPr/>
              <a:t>51</a:t>
            </a:fld>
            <a:endParaRPr lang="en-US" altLang="en-US"/>
          </a:p>
        </p:txBody>
      </p:sp>
      <p:sp>
        <p:nvSpPr>
          <p:cNvPr id="166914" name="Rectangle 2"/>
          <p:cNvSpPr>
            <a:spLocks noGrp="1" noChangeArrowheads="1"/>
          </p:cNvSpPr>
          <p:nvPr>
            <p:ph type="title"/>
          </p:nvPr>
        </p:nvSpPr>
        <p:spPr>
          <a:xfrm>
            <a:off x="304800" y="533400"/>
            <a:ext cx="7848600" cy="609600"/>
          </a:xfrm>
        </p:spPr>
        <p:txBody>
          <a:bodyPr/>
          <a:lstStyle/>
          <a:p>
            <a:r>
              <a:rPr lang="en-US" altLang="en-US"/>
              <a:t>APPLICATION OF LEARNING</a:t>
            </a:r>
          </a:p>
        </p:txBody>
      </p:sp>
      <p:sp>
        <p:nvSpPr>
          <p:cNvPr id="166915" name="Rectangle 3"/>
          <p:cNvSpPr>
            <a:spLocks noGrp="1" noChangeArrowheads="1"/>
          </p:cNvSpPr>
          <p:nvPr>
            <p:ph type="body" idx="1"/>
          </p:nvPr>
        </p:nvSpPr>
        <p:spPr>
          <a:xfrm>
            <a:off x="304800" y="1885950"/>
            <a:ext cx="8534400" cy="3829050"/>
          </a:xfrm>
          <a:ln/>
          <a:extLst>
            <a:ext uri="{91240B29-F687-4F45-9708-019B960494DF}">
              <a14:hiddenLine xmlns:a14="http://schemas.microsoft.com/office/drawing/2010/main" w="9525" cap="flat">
                <a:solidFill>
                  <a:schemeClr val="tx1"/>
                </a:solidFill>
                <a:prstDash val="solid"/>
                <a:miter lim="800000"/>
                <a:headEnd/>
                <a:tailEnd/>
              </a14:hiddenLine>
            </a:ext>
          </a:extLst>
        </p:spPr>
        <p:txBody>
          <a:bodyPr/>
          <a:lstStyle/>
          <a:p>
            <a:pPr marL="0" indent="0">
              <a:buFont typeface="Monotype Sorts" pitchFamily="2" charset="2"/>
              <a:buNone/>
            </a:pPr>
            <a:r>
              <a:rPr lang="en-US" altLang="en-US" sz="2800"/>
              <a:t>What Are The Three Greatest Problems / Opportunities Your Club is Currently Facing?</a:t>
            </a:r>
          </a:p>
          <a:p>
            <a:pPr marL="0" indent="0">
              <a:buFont typeface="Monotype Sorts" pitchFamily="2" charset="2"/>
              <a:buNone/>
            </a:pPr>
            <a:endParaRPr lang="en-US" altLang="en-US" sz="1400"/>
          </a:p>
          <a:p>
            <a:pPr marL="0" indent="0">
              <a:buFont typeface="Monotype Sorts" pitchFamily="2" charset="2"/>
              <a:buNone/>
            </a:pPr>
            <a:r>
              <a:rPr lang="en-US" altLang="en-US" sz="2800"/>
              <a:t>i.e.  “How do you motivate your club members?”</a:t>
            </a:r>
          </a:p>
          <a:p>
            <a:pPr marL="0" indent="0">
              <a:buFont typeface="Monotype Sorts" pitchFamily="2" charset="2"/>
              <a:buNone/>
            </a:pPr>
            <a:r>
              <a:rPr lang="en-US" altLang="en-US" sz="2400"/>
              <a:t>	1.	</a:t>
            </a:r>
          </a:p>
          <a:p>
            <a:pPr marL="0" indent="0">
              <a:buFont typeface="Monotype Sorts" pitchFamily="2" charset="2"/>
              <a:buNone/>
            </a:pPr>
            <a:r>
              <a:rPr lang="en-US" altLang="en-US" sz="2400"/>
              <a:t>	2.	</a:t>
            </a:r>
          </a:p>
          <a:p>
            <a:pPr marL="0" indent="0">
              <a:buFont typeface="Monotype Sorts" pitchFamily="2" charset="2"/>
              <a:buNone/>
            </a:pPr>
            <a:r>
              <a:rPr lang="en-US" altLang="en-US" sz="2400"/>
              <a:t>	3.  </a:t>
            </a:r>
          </a:p>
        </p:txBody>
      </p:sp>
      <p:grpSp>
        <p:nvGrpSpPr>
          <p:cNvPr id="166921" name="Group 9"/>
          <p:cNvGrpSpPr>
            <a:grpSpLocks/>
          </p:cNvGrpSpPr>
          <p:nvPr/>
        </p:nvGrpSpPr>
        <p:grpSpPr bwMode="auto">
          <a:xfrm>
            <a:off x="1676400" y="3933825"/>
            <a:ext cx="6934200" cy="866775"/>
            <a:chOff x="816" y="2862"/>
            <a:chExt cx="4368" cy="546"/>
          </a:xfrm>
        </p:grpSpPr>
        <p:sp>
          <p:nvSpPr>
            <p:cNvPr id="166916" name="Line 4"/>
            <p:cNvSpPr>
              <a:spLocks noChangeShapeType="1"/>
            </p:cNvSpPr>
            <p:nvPr/>
          </p:nvSpPr>
          <p:spPr bwMode="auto">
            <a:xfrm>
              <a:off x="816" y="3131"/>
              <a:ext cx="436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19" name="Line 7"/>
            <p:cNvSpPr>
              <a:spLocks noChangeShapeType="1"/>
            </p:cNvSpPr>
            <p:nvPr/>
          </p:nvSpPr>
          <p:spPr bwMode="auto">
            <a:xfrm>
              <a:off x="816" y="2862"/>
              <a:ext cx="436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6920" name="Line 8"/>
            <p:cNvSpPr>
              <a:spLocks noChangeShapeType="1"/>
            </p:cNvSpPr>
            <p:nvPr/>
          </p:nvSpPr>
          <p:spPr bwMode="auto">
            <a:xfrm>
              <a:off x="816" y="3408"/>
              <a:ext cx="436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US" altLang="en-US"/>
              <a:t>Optimist International</a:t>
            </a:r>
          </a:p>
        </p:txBody>
      </p:sp>
      <p:sp>
        <p:nvSpPr>
          <p:cNvPr id="6" name="Rectangle 6"/>
          <p:cNvSpPr>
            <a:spLocks noGrp="1" noChangeArrowheads="1"/>
          </p:cNvSpPr>
          <p:nvPr>
            <p:ph type="sldNum" sz="quarter" idx="4"/>
          </p:nvPr>
        </p:nvSpPr>
        <p:spPr/>
        <p:txBody>
          <a:bodyPr/>
          <a:lstStyle/>
          <a:p>
            <a:fld id="{9660DD3B-63AA-4068-B435-DED6674E1565}" type="slidenum">
              <a:rPr lang="en-US" altLang="en-US"/>
              <a:pPr/>
              <a:t>6</a:t>
            </a:fld>
            <a:endParaRPr lang="en-US" altLang="en-US"/>
          </a:p>
        </p:txBody>
      </p:sp>
      <p:sp>
        <p:nvSpPr>
          <p:cNvPr id="2050" name="Rectangle 2"/>
          <p:cNvSpPr>
            <a:spLocks noGrp="1" noChangeArrowheads="1"/>
          </p:cNvSpPr>
          <p:nvPr>
            <p:ph type="ctrTitle"/>
          </p:nvPr>
        </p:nvSpPr>
        <p:spPr>
          <a:xfrm>
            <a:off x="990600" y="609600"/>
            <a:ext cx="7391400" cy="762000"/>
          </a:xfrm>
        </p:spPr>
        <p:txBody>
          <a:bodyPr/>
          <a:lstStyle/>
          <a:p>
            <a:r>
              <a:rPr lang="en-US" altLang="en-US"/>
              <a:t>CREATIVE PROBLEM SOLVING</a:t>
            </a:r>
          </a:p>
        </p:txBody>
      </p:sp>
      <p:sp>
        <p:nvSpPr>
          <p:cNvPr id="2051" name="Rectangle 3"/>
          <p:cNvSpPr>
            <a:spLocks noGrp="1" noChangeArrowheads="1"/>
          </p:cNvSpPr>
          <p:nvPr>
            <p:ph type="subTitle" idx="1"/>
          </p:nvPr>
        </p:nvSpPr>
        <p:spPr>
          <a:xfrm>
            <a:off x="3810000" y="3657600"/>
            <a:ext cx="4572000" cy="1524000"/>
          </a:xfrm>
        </p:spPr>
        <p:txBody>
          <a:bodyPr/>
          <a:lstStyle/>
          <a:p>
            <a:r>
              <a:rPr lang="en-US" altLang="en-US" sz="4000">
                <a:solidFill>
                  <a:schemeClr val="tx2"/>
                </a:solidFill>
                <a:latin typeface="Arial" charset="0"/>
              </a:rPr>
              <a:t>What is creative problem solving?</a:t>
            </a:r>
          </a:p>
        </p:txBody>
      </p:sp>
      <p:graphicFrame>
        <p:nvGraphicFramePr>
          <p:cNvPr id="2052" name="Object 4"/>
          <p:cNvGraphicFramePr>
            <a:graphicFrameLocks noChangeAspect="1"/>
          </p:cNvGraphicFramePr>
          <p:nvPr/>
        </p:nvGraphicFramePr>
        <p:xfrm flipH="1">
          <a:off x="1447800" y="2895600"/>
          <a:ext cx="1452563" cy="3124200"/>
        </p:xfrm>
        <a:graphic>
          <a:graphicData uri="http://schemas.openxmlformats.org/presentationml/2006/ole">
            <mc:AlternateContent xmlns:mc="http://schemas.openxmlformats.org/markup-compatibility/2006">
              <mc:Choice xmlns:v="urn:schemas-microsoft-com:vml" Requires="v">
                <p:oleObj spid="_x0000_s2053" name="Picture" r:id="rId4" imgW="1855440" imgH="3995640" progId="StaticMetafile">
                  <p:embed/>
                </p:oleObj>
              </mc:Choice>
              <mc:Fallback>
                <p:oleObj name="Picture" r:id="rId4" imgW="1855440" imgH="3995640" progId="StaticMetafil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47800" y="2895600"/>
                        <a:ext cx="14525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Optimist International</a:t>
            </a:r>
          </a:p>
        </p:txBody>
      </p:sp>
      <p:sp>
        <p:nvSpPr>
          <p:cNvPr id="5" name="Slide Number Placeholder 5"/>
          <p:cNvSpPr>
            <a:spLocks noGrp="1"/>
          </p:cNvSpPr>
          <p:nvPr>
            <p:ph type="sldNum" sz="quarter" idx="12"/>
          </p:nvPr>
        </p:nvSpPr>
        <p:spPr/>
        <p:txBody>
          <a:bodyPr/>
          <a:lstStyle/>
          <a:p>
            <a:fld id="{20767363-D276-441E-BC5C-9C6B886DCA49}" type="slidenum">
              <a:rPr lang="en-US" altLang="en-US"/>
              <a:pPr/>
              <a:t>7</a:t>
            </a:fld>
            <a:endParaRPr lang="en-US" altLang="en-US"/>
          </a:p>
        </p:txBody>
      </p:sp>
      <p:sp>
        <p:nvSpPr>
          <p:cNvPr id="20482" name="Rectangle 1026"/>
          <p:cNvSpPr>
            <a:spLocks noGrp="1" noChangeArrowheads="1"/>
          </p:cNvSpPr>
          <p:nvPr>
            <p:ph type="title"/>
          </p:nvPr>
        </p:nvSpPr>
        <p:spPr>
          <a:xfrm>
            <a:off x="914400" y="457200"/>
            <a:ext cx="6553200" cy="609600"/>
          </a:xfrm>
        </p:spPr>
        <p:txBody>
          <a:bodyPr/>
          <a:lstStyle/>
          <a:p>
            <a:r>
              <a:rPr lang="en-US" altLang="en-US"/>
              <a:t>Some Additional Thoughts</a:t>
            </a:r>
          </a:p>
        </p:txBody>
      </p:sp>
      <p:sp>
        <p:nvSpPr>
          <p:cNvPr id="20483" name="Rectangle 1027"/>
          <p:cNvSpPr>
            <a:spLocks noGrp="1" noChangeArrowheads="1"/>
          </p:cNvSpPr>
          <p:nvPr>
            <p:ph type="body" idx="1"/>
          </p:nvPr>
        </p:nvSpPr>
        <p:spPr>
          <a:xfrm>
            <a:off x="457200" y="1752600"/>
            <a:ext cx="8178800" cy="4572000"/>
          </a:xfrm>
        </p:spPr>
        <p:txBody>
          <a:bodyPr/>
          <a:lstStyle/>
          <a:p>
            <a:pPr>
              <a:lnSpc>
                <a:spcPct val="90000"/>
              </a:lnSpc>
            </a:pPr>
            <a:r>
              <a:rPr lang="en-US" altLang="en-US" sz="2400"/>
              <a:t>The creative person uses information to form new ideas.</a:t>
            </a:r>
          </a:p>
          <a:p>
            <a:pPr lvl="1">
              <a:lnSpc>
                <a:spcPct val="90000"/>
              </a:lnSpc>
              <a:buFont typeface="Monotype Sorts" pitchFamily="2" charset="2"/>
              <a:buNone/>
            </a:pPr>
            <a:endParaRPr lang="en-US" altLang="en-US" sz="2400"/>
          </a:p>
          <a:p>
            <a:pPr>
              <a:lnSpc>
                <a:spcPct val="90000"/>
              </a:lnSpc>
            </a:pPr>
            <a:r>
              <a:rPr lang="en-US" altLang="en-US" sz="2400"/>
              <a:t>The real key to creative problem solving is what you do with the knowledge.</a:t>
            </a:r>
          </a:p>
          <a:p>
            <a:pPr>
              <a:lnSpc>
                <a:spcPct val="90000"/>
              </a:lnSpc>
              <a:buFont typeface="Monotype Sorts" pitchFamily="2" charset="2"/>
              <a:buNone/>
            </a:pPr>
            <a:endParaRPr lang="en-US" altLang="en-US" sz="2400"/>
          </a:p>
          <a:p>
            <a:pPr>
              <a:lnSpc>
                <a:spcPct val="90000"/>
              </a:lnSpc>
            </a:pPr>
            <a:r>
              <a:rPr lang="en-US" altLang="en-US" sz="2400"/>
              <a:t>Creative problem solving requires an attitude that allows you to search for new ideas and use your knowledge and experience.</a:t>
            </a:r>
          </a:p>
          <a:p>
            <a:pPr>
              <a:lnSpc>
                <a:spcPct val="90000"/>
              </a:lnSpc>
              <a:buFont typeface="Monotype Sorts" pitchFamily="2" charset="2"/>
              <a:buNone/>
            </a:pPr>
            <a:endParaRPr lang="en-US" altLang="en-US" sz="2400"/>
          </a:p>
          <a:p>
            <a:pPr>
              <a:lnSpc>
                <a:spcPct val="90000"/>
              </a:lnSpc>
            </a:pPr>
            <a:r>
              <a:rPr lang="en-US" altLang="en-US" sz="2400"/>
              <a:t>Change perspective and use knowledge to make the ordinary extraordinary and the usual commonplace.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en-US"/>
              <a:t>Optimist International</a:t>
            </a:r>
          </a:p>
        </p:txBody>
      </p:sp>
      <p:sp>
        <p:nvSpPr>
          <p:cNvPr id="10" name="Slide Number Placeholder 5"/>
          <p:cNvSpPr>
            <a:spLocks noGrp="1"/>
          </p:cNvSpPr>
          <p:nvPr>
            <p:ph type="sldNum" sz="quarter" idx="12"/>
          </p:nvPr>
        </p:nvSpPr>
        <p:spPr/>
        <p:txBody>
          <a:bodyPr/>
          <a:lstStyle/>
          <a:p>
            <a:fld id="{3E8BB565-2947-4D65-8911-480C9C4B706B}" type="slidenum">
              <a:rPr lang="en-US" altLang="en-US"/>
              <a:pPr/>
              <a:t>8</a:t>
            </a:fld>
            <a:endParaRPr lang="en-US" altLang="en-US"/>
          </a:p>
        </p:txBody>
      </p:sp>
      <p:sp>
        <p:nvSpPr>
          <p:cNvPr id="21506" name="Rectangle 2"/>
          <p:cNvSpPr>
            <a:spLocks noGrp="1" noChangeArrowheads="1"/>
          </p:cNvSpPr>
          <p:nvPr>
            <p:ph type="title"/>
          </p:nvPr>
        </p:nvSpPr>
        <p:spPr>
          <a:xfrm>
            <a:off x="914400" y="457200"/>
            <a:ext cx="6553200" cy="609600"/>
          </a:xfrm>
        </p:spPr>
        <p:txBody>
          <a:bodyPr/>
          <a:lstStyle/>
          <a:p>
            <a:r>
              <a:rPr lang="en-US" altLang="en-US"/>
              <a:t>DEFINITION</a:t>
            </a:r>
          </a:p>
        </p:txBody>
      </p:sp>
      <p:sp>
        <p:nvSpPr>
          <p:cNvPr id="21507" name="Rectangle 3"/>
          <p:cNvSpPr>
            <a:spLocks noGrp="1" noChangeArrowheads="1"/>
          </p:cNvSpPr>
          <p:nvPr>
            <p:ph type="body" idx="1"/>
          </p:nvPr>
        </p:nvSpPr>
        <p:spPr/>
        <p:txBody>
          <a:bodyPr/>
          <a:lstStyle/>
          <a:p>
            <a:pPr>
              <a:buFont typeface="Monotype Sorts" pitchFamily="2" charset="2"/>
              <a:buNone/>
            </a:pPr>
            <a:r>
              <a:rPr lang="en-US" altLang="en-US"/>
              <a:t>	   Creative problem solving is -  </a:t>
            </a:r>
          </a:p>
          <a:p>
            <a:pPr>
              <a:buFont typeface="Monotype Sorts" pitchFamily="2" charset="2"/>
              <a:buNone/>
            </a:pPr>
            <a:r>
              <a:rPr lang="en-US" altLang="en-US" sz="1800"/>
              <a:t>	</a:t>
            </a:r>
            <a:endParaRPr lang="en-US" altLang="en-US"/>
          </a:p>
        </p:txBody>
      </p:sp>
      <p:grpSp>
        <p:nvGrpSpPr>
          <p:cNvPr id="21512" name="Group 8"/>
          <p:cNvGrpSpPr>
            <a:grpSpLocks/>
          </p:cNvGrpSpPr>
          <p:nvPr/>
        </p:nvGrpSpPr>
        <p:grpSpPr bwMode="auto">
          <a:xfrm>
            <a:off x="1295400" y="3048000"/>
            <a:ext cx="6553200" cy="1143000"/>
            <a:chOff x="816" y="1920"/>
            <a:chExt cx="4128" cy="720"/>
          </a:xfrm>
        </p:grpSpPr>
        <p:sp>
          <p:nvSpPr>
            <p:cNvPr id="21508" name="Line 4"/>
            <p:cNvSpPr>
              <a:spLocks noChangeShapeType="1"/>
            </p:cNvSpPr>
            <p:nvPr/>
          </p:nvSpPr>
          <p:spPr bwMode="auto">
            <a:xfrm>
              <a:off x="816" y="1920"/>
              <a:ext cx="41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09" name="Line 5"/>
            <p:cNvSpPr>
              <a:spLocks noChangeShapeType="1"/>
            </p:cNvSpPr>
            <p:nvPr/>
          </p:nvSpPr>
          <p:spPr bwMode="auto">
            <a:xfrm>
              <a:off x="816" y="2160"/>
              <a:ext cx="41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0" name="Line 6"/>
            <p:cNvSpPr>
              <a:spLocks noChangeShapeType="1"/>
            </p:cNvSpPr>
            <p:nvPr/>
          </p:nvSpPr>
          <p:spPr bwMode="auto">
            <a:xfrm>
              <a:off x="816" y="2400"/>
              <a:ext cx="41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11" name="Line 7"/>
            <p:cNvSpPr>
              <a:spLocks noChangeShapeType="1"/>
            </p:cNvSpPr>
            <p:nvPr/>
          </p:nvSpPr>
          <p:spPr bwMode="auto">
            <a:xfrm>
              <a:off x="816" y="2640"/>
              <a:ext cx="41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Optimist International</a:t>
            </a:r>
          </a:p>
        </p:txBody>
      </p:sp>
      <p:sp>
        <p:nvSpPr>
          <p:cNvPr id="6" name="Slide Number Placeholder 5"/>
          <p:cNvSpPr>
            <a:spLocks noGrp="1"/>
          </p:cNvSpPr>
          <p:nvPr>
            <p:ph type="sldNum" sz="quarter" idx="12"/>
          </p:nvPr>
        </p:nvSpPr>
        <p:spPr/>
        <p:txBody>
          <a:bodyPr/>
          <a:lstStyle/>
          <a:p>
            <a:fld id="{B9BB74CE-B515-4E6D-8CB3-66A8E337FF4A}" type="slidenum">
              <a:rPr lang="en-US" altLang="en-US"/>
              <a:pPr/>
              <a:t>9</a:t>
            </a:fld>
            <a:endParaRPr lang="en-US" altLang="en-US"/>
          </a:p>
        </p:txBody>
      </p:sp>
      <p:sp>
        <p:nvSpPr>
          <p:cNvPr id="22530" name="Rectangle 2"/>
          <p:cNvSpPr>
            <a:spLocks noGrp="1" noChangeArrowheads="1"/>
          </p:cNvSpPr>
          <p:nvPr>
            <p:ph type="title"/>
          </p:nvPr>
        </p:nvSpPr>
        <p:spPr>
          <a:xfrm>
            <a:off x="914400" y="457200"/>
            <a:ext cx="6553200" cy="609600"/>
          </a:xfrm>
        </p:spPr>
        <p:txBody>
          <a:bodyPr/>
          <a:lstStyle/>
          <a:p>
            <a:r>
              <a:rPr lang="en-US" altLang="en-US"/>
              <a:t>DEFINITION</a:t>
            </a:r>
          </a:p>
        </p:txBody>
      </p:sp>
      <p:sp>
        <p:nvSpPr>
          <p:cNvPr id="22531" name="Rectangle 3"/>
          <p:cNvSpPr>
            <a:spLocks noGrp="1" noChangeArrowheads="1"/>
          </p:cNvSpPr>
          <p:nvPr>
            <p:ph type="body" idx="1"/>
          </p:nvPr>
        </p:nvSpPr>
        <p:spPr>
          <a:xfrm>
            <a:off x="457200" y="2800350"/>
            <a:ext cx="8178800" cy="1924050"/>
          </a:xfrm>
        </p:spPr>
        <p:txBody>
          <a:bodyPr/>
          <a:lstStyle/>
          <a:p>
            <a:pPr>
              <a:buFont typeface="Monotype Sorts" pitchFamily="2" charset="2"/>
              <a:buNone/>
            </a:pPr>
            <a:r>
              <a:rPr lang="en-US" altLang="en-US"/>
              <a:t>	“Creative problem solving is -  looking at the same thing as everyone else and thinking something different.”</a:t>
            </a:r>
            <a:r>
              <a:rPr lang="en-US" altLang="en-US" sz="1800"/>
              <a:t> </a:t>
            </a:r>
          </a:p>
          <a:p>
            <a:pPr>
              <a:buFont typeface="Monotype Sorts" pitchFamily="2" charset="2"/>
              <a:buNone/>
            </a:pPr>
            <a:endParaRPr lang="en-US" altLang="en-US"/>
          </a:p>
        </p:txBody>
      </p:sp>
      <p:sp>
        <p:nvSpPr>
          <p:cNvPr id="22537" name="Text Box 9"/>
          <p:cNvSpPr txBox="1">
            <a:spLocks noChangeArrowheads="1"/>
          </p:cNvSpPr>
          <p:nvPr/>
        </p:nvSpPr>
        <p:spPr bwMode="auto">
          <a:xfrm>
            <a:off x="1752600" y="5029200"/>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kumimoji="1" lang="en-US" altLang="en-US" sz="2000" b="1">
                <a:latin typeface="Arial" charset="0"/>
              </a:rPr>
              <a:t>Adapted from a famous quote from a former Nobel prize winner, Albert Szent-Gyorgi.</a:t>
            </a:r>
            <a:endParaRPr lang="en-US" altLang="en-US" sz="2000" b="1">
              <a:latin typeface="Arial" charset="0"/>
            </a:endParaRPr>
          </a:p>
        </p:txBody>
      </p:sp>
    </p:spTree>
  </p:cSld>
  <p:clrMapOvr>
    <a:masterClrMapping/>
  </p:clrMapOvr>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Designs\Contemporary Portrait.pot</Template>
  <TotalTime>2343</TotalTime>
  <Words>5232</Words>
  <Application>Microsoft Office PowerPoint</Application>
  <PresentationFormat>On-screen Show (4:3)</PresentationFormat>
  <Paragraphs>672</Paragraphs>
  <Slides>51</Slides>
  <Notes>51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1" baseType="lpstr">
      <vt:lpstr>Times New Roman</vt:lpstr>
      <vt:lpstr>Arial</vt:lpstr>
      <vt:lpstr>Monotype Sorts</vt:lpstr>
      <vt:lpstr>Arial Black</vt:lpstr>
      <vt:lpstr>Symbol Set SWA</vt:lpstr>
      <vt:lpstr>Wingdings</vt:lpstr>
      <vt:lpstr>Contemporary Portrait</vt:lpstr>
      <vt:lpstr>Picture (Metafile)</vt:lpstr>
      <vt:lpstr>Clip</vt:lpstr>
      <vt:lpstr>Microsoft Clip Gallery</vt:lpstr>
      <vt:lpstr>PowerPoint Presentation</vt:lpstr>
      <vt:lpstr>PowerPoint Presentation</vt:lpstr>
      <vt:lpstr>CREATIVE PROBLEM SOLVING</vt:lpstr>
      <vt:lpstr>LEARNING OBJECTIVES</vt:lpstr>
      <vt:lpstr>Workshop Outline</vt:lpstr>
      <vt:lpstr>CREATIVE PROBLEM SOLVING</vt:lpstr>
      <vt:lpstr>Some Additional Thoughts</vt:lpstr>
      <vt:lpstr>DEFINITION</vt:lpstr>
      <vt:lpstr>DEFINITION</vt:lpstr>
      <vt:lpstr>EXERCISE</vt:lpstr>
      <vt:lpstr>A SOLUTION</vt:lpstr>
      <vt:lpstr>LET’S TALK ABOUT:</vt:lpstr>
      <vt:lpstr>BARRIERS THAT GET IN OUR WAY</vt:lpstr>
      <vt:lpstr>MENTAL BLOCKS</vt:lpstr>
      <vt:lpstr>MENTAL BLOCKS</vt:lpstr>
      <vt:lpstr>MENTAL BLOCK # 1</vt:lpstr>
      <vt:lpstr>MENTAL BLOCK # 2</vt:lpstr>
      <vt:lpstr>MENTAL BLOCK # 3</vt:lpstr>
      <vt:lpstr>MENTAL BLOCK # 4</vt:lpstr>
      <vt:lpstr>MENTAL BLOCK # 5</vt:lpstr>
      <vt:lpstr>MENTAL BLOCK # 6</vt:lpstr>
      <vt:lpstr>MENTAL BLOCK # 7</vt:lpstr>
      <vt:lpstr>MENTAL BLOCK # 8</vt:lpstr>
      <vt:lpstr>MENTAL BLOCK # 9</vt:lpstr>
      <vt:lpstr>MENTAL BLOCK # 10</vt:lpstr>
      <vt:lpstr>BEING MORE CREATIVE</vt:lpstr>
      <vt:lpstr>Golden Rules of Creative Thinking</vt:lpstr>
      <vt:lpstr>Golden Rules of Creative Thinking (Continued)</vt:lpstr>
      <vt:lpstr>CREATIVE PROBLEM  SOLVING PROCESS</vt:lpstr>
      <vt:lpstr>CREATIVE PROBLEM  SOLVING PROCESS</vt:lpstr>
      <vt:lpstr>CREATIVE PROBLEM  SOLVING PROCESS</vt:lpstr>
      <vt:lpstr>CREATIVE PROBLEM SOLVING PROCESS</vt:lpstr>
      <vt:lpstr>CREATIVE PROBLEM SOLVING PROCESS</vt:lpstr>
      <vt:lpstr>CREATIVE PROBLEM SOLVING PROCESS</vt:lpstr>
      <vt:lpstr>CREATIVE PROBLEM SOLVING PROCESS</vt:lpstr>
      <vt:lpstr>10 Questions To Encourage Ideas</vt:lpstr>
      <vt:lpstr>10 Questions To Encourage Ideas</vt:lpstr>
      <vt:lpstr>TOOLS &amp; TECHNIQUES</vt:lpstr>
      <vt:lpstr>BRAINSTORMING</vt:lpstr>
      <vt:lpstr>BRAINSTORMING EXERCISE</vt:lpstr>
      <vt:lpstr>BRAINSTORMING GUIDELINES</vt:lpstr>
      <vt:lpstr>BRAINSTORMING GUIDELINES</vt:lpstr>
      <vt:lpstr>TOOLS &amp; TECHNIQUES - MULTIVOTING</vt:lpstr>
      <vt:lpstr>MULTIVOTING</vt:lpstr>
      <vt:lpstr>MULTIVOTING Steps (Continued)</vt:lpstr>
      <vt:lpstr>MIND MAPPING</vt:lpstr>
      <vt:lpstr>Mind Mapping Exercise</vt:lpstr>
      <vt:lpstr>Mind Mapping Exercise</vt:lpstr>
      <vt:lpstr>Mind Mapping Exercise -- Helpful Hints</vt:lpstr>
      <vt:lpstr>COMPLETED MAP</vt:lpstr>
      <vt:lpstr>APPLICATION OF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Problem Solving</dc:title>
  <dc:subject>PersonaL Growth and Involvement</dc:subject>
  <dc:creator>Arthur E. Jones</dc:creator>
  <cp:lastModifiedBy>Andrew Triganza Scott</cp:lastModifiedBy>
  <cp:revision>113</cp:revision>
  <dcterms:created xsi:type="dcterms:W3CDTF">2002-10-16T22:09:11Z</dcterms:created>
  <dcterms:modified xsi:type="dcterms:W3CDTF">2015-09-24T14:12:43Z</dcterms:modified>
</cp:coreProperties>
</file>