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1CAE3-C166-4696-A23A-FF9493B3E5F4}" type="datetimeFigureOut">
              <a:rPr lang="en-GB" smtClean="0"/>
              <a:t>21/01/2013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4EF1B4-0EF0-4B2C-9143-81208F5FD7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20460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9pPr>
          </a:lstStyle>
          <a:p>
            <a:pPr eaLnBrk="1" hangingPunct="1"/>
            <a:fld id="{766E846F-E8D8-450A-8E5F-7D664D447EB2}" type="slidenum">
              <a:rPr lang="en-US" sz="1200" smtClean="0"/>
              <a:pPr eaLnBrk="1" hangingPunct="1"/>
              <a:t>2</a:t>
            </a:fld>
            <a:endParaRPr lang="en-US" sz="1200" smtClean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9pPr>
          </a:lstStyle>
          <a:p>
            <a:pPr eaLnBrk="1" hangingPunct="1"/>
            <a:fld id="{D189DF10-E9B8-4379-89BD-F636B9F157C5}" type="slidenum">
              <a:rPr lang="en-US" sz="1200" smtClean="0"/>
              <a:pPr eaLnBrk="1" hangingPunct="1"/>
              <a:t>3</a:t>
            </a:fld>
            <a:endParaRPr lang="en-US" sz="1200" smtClean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9pPr>
          </a:lstStyle>
          <a:p>
            <a:pPr eaLnBrk="1" hangingPunct="1"/>
            <a:fld id="{F9BF0873-70AD-4E50-BE10-7F7D0028650F}" type="slidenum">
              <a:rPr lang="en-US" sz="1200" smtClean="0"/>
              <a:pPr eaLnBrk="1" hangingPunct="1"/>
              <a:t>6</a:t>
            </a:fld>
            <a:endParaRPr lang="en-US" sz="1200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9pPr>
          </a:lstStyle>
          <a:p>
            <a:pPr eaLnBrk="1" hangingPunct="1"/>
            <a:fld id="{01CBB5C8-37F7-400F-916E-EB0DDABF3B66}" type="slidenum">
              <a:rPr lang="en-US" sz="1200" smtClean="0"/>
              <a:pPr eaLnBrk="1" hangingPunct="1"/>
              <a:t>7</a:t>
            </a:fld>
            <a:endParaRPr lang="en-US" sz="1200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9pPr>
          </a:lstStyle>
          <a:p>
            <a:pPr eaLnBrk="1" hangingPunct="1"/>
            <a:fld id="{1AFE0D70-8D74-46D5-80BD-2973E8BABA82}" type="slidenum">
              <a:rPr lang="en-US" sz="1200" smtClean="0"/>
              <a:pPr eaLnBrk="1" hangingPunct="1"/>
              <a:t>8</a:t>
            </a:fld>
            <a:endParaRPr lang="en-US" sz="1200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cs typeface="Times New Roman" charset="0"/>
              </a:defRPr>
            </a:lvl9pPr>
          </a:lstStyle>
          <a:p>
            <a:pPr eaLnBrk="1" hangingPunct="1"/>
            <a:fld id="{0B37F67F-9C45-4390-B425-98167B6A931C}" type="slidenum">
              <a:rPr lang="en-US" sz="1200" smtClean="0"/>
              <a:pPr eaLnBrk="1" hangingPunct="1"/>
              <a:t>9</a:t>
            </a:fld>
            <a:endParaRPr lang="en-US" sz="1200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341B4D1-B762-4672-80D0-E51589FDEDFC}" type="datetime1">
              <a:rPr lang="en-GB" smtClean="0"/>
              <a:t>21/01/2013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en-GB" smtClean="0"/>
              <a:t>(C) Krystle Attard 2013</a:t>
            </a:r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36FC57A-7D55-4763-AB13-B95AE297D29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25447A-04F8-40EB-B84A-F45A1C60A7B8}" type="datetime1">
              <a:rPr lang="en-GB" smtClean="0"/>
              <a:t>21/01/2013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GB" smtClean="0"/>
              <a:t>(C) Krystle Attard 2013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36FC57A-7D55-4763-AB13-B95AE297D29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CA7492-5326-4278-8F6B-3A73A681E94D}" type="datetime1">
              <a:rPr lang="en-GB" smtClean="0"/>
              <a:t>21/01/2013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GB" smtClean="0"/>
              <a:t>(C) Krystle Attard 2013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36FC57A-7D55-4763-AB13-B95AE297D29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63D4B9F-92E0-48EF-9585-E6F46CB37014}" type="datetime1">
              <a:rPr lang="en-GB" smtClean="0"/>
              <a:t>21/01/2013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GB" smtClean="0"/>
              <a:t>(C) Krystle Attard 2013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36FC57A-7D55-4763-AB13-B95AE297D296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102AF6F-3A7A-4978-9445-F5387C9004DF}" type="datetime1">
              <a:rPr lang="en-GB" smtClean="0"/>
              <a:t>21/01/2013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GB" smtClean="0"/>
              <a:t>(C) Krystle Attard 2013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36FC57A-7D55-4763-AB13-B95AE297D296}" type="slidenum">
              <a:rPr lang="en-GB" smtClean="0"/>
              <a:t>‹#›</a:t>
            </a:fld>
            <a:endParaRPr lang="en-GB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5D30E7D-B115-4400-A7A4-C7F941D00381}" type="datetime1">
              <a:rPr lang="en-GB" smtClean="0"/>
              <a:t>21/01/2013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GB" smtClean="0"/>
              <a:t>(C) Krystle Attard 2013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36FC57A-7D55-4763-AB13-B95AE297D296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F30B96-A3FB-40DA-9474-AE28F145C95A}" type="datetime1">
              <a:rPr lang="en-GB" smtClean="0"/>
              <a:t>21/01/2013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GB" smtClean="0"/>
              <a:t>(C) Krystle Attard 2013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36FC57A-7D55-4763-AB13-B95AE297D296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0EAC1C-E9FB-4574-8CF2-B1E841197CB6}" type="datetime1">
              <a:rPr lang="en-GB" smtClean="0"/>
              <a:t>21/01/2013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GB" smtClean="0"/>
              <a:t>(C) Krystle Attard 2013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36FC57A-7D55-4763-AB13-B95AE297D296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2004B7-09EE-46A1-A59F-362EED53A5AD}" type="datetime1">
              <a:rPr lang="en-GB" smtClean="0"/>
              <a:t>21/01/2013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GB" smtClean="0"/>
              <a:t>(C) Krystle Attard 2013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36FC57A-7D55-4763-AB13-B95AE297D29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3AE5D582-FE20-4575-ACBD-0CD6E6A964E8}" type="datetime1">
              <a:rPr lang="en-GB" smtClean="0"/>
              <a:t>21/01/2013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GB" smtClean="0"/>
              <a:t>(C) Krystle Attard 2013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36FC57A-7D55-4763-AB13-B95AE297D296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4E1102B-CEAE-4EF4-A668-B9DBEA4883FD}" type="datetime1">
              <a:rPr lang="en-GB" smtClean="0"/>
              <a:t>21/01/2013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n-GB" smtClean="0"/>
              <a:t>(C) Krystle Attard 2013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36FC57A-7D55-4763-AB13-B95AE297D296}" type="slidenum">
              <a:rPr lang="en-GB" smtClean="0"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9623AF1C-E567-44DE-8EB9-93D5F7F8D436}" type="datetime1">
              <a:rPr lang="en-GB" smtClean="0"/>
              <a:t>21/01/2013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en-GB" smtClean="0"/>
              <a:t>(C) Krystle Attard 2013</a:t>
            </a:r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36FC57A-7D55-4763-AB13-B95AE297D296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fsa.com.mt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Entrepreneurship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Business Setups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(C) Krystle Attard 2013</a:t>
            </a:r>
            <a:endParaRPr lang="en-GB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380506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400" dirty="0" smtClean="0"/>
              <a:t>Managed and operated by one person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Tasks may be delegated to family members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No formal employees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Unlimited liability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Accountant draws up annual accounts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(C) Krystle Attard 2013</a:t>
            </a:r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Sole Owner / Self Employed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0294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401937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/>
              <a:t>2 – 20 partners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A combination of active and sleeping partners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1:1 ratio for sleeping/active partners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Unlimited liability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Bound by legal contract</a:t>
            </a: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(C) Krystle Attard 2013</a:t>
            </a:r>
            <a:endParaRPr lang="en-GB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Partnership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6911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3733622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400" dirty="0" smtClean="0"/>
              <a:t>Private or Public Company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Group of Companies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Franchises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Limited Liability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Assets exceed an established threshold</a:t>
            </a:r>
          </a:p>
          <a:p>
            <a:pPr>
              <a:lnSpc>
                <a:spcPct val="150000"/>
              </a:lnSpc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(C) Krystle Attard 2013</a:t>
            </a:r>
            <a:endParaRPr lang="en-GB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Private companies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404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380506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400" dirty="0" smtClean="0"/>
              <a:t>Both have limited liability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Private companies: </a:t>
            </a:r>
            <a:r>
              <a:rPr lang="en-US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ltd.</a:t>
            </a:r>
            <a:r>
              <a:rPr lang="en-US" sz="2400" dirty="0" smtClean="0"/>
              <a:t> denomination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Public companies: </a:t>
            </a:r>
            <a:r>
              <a:rPr lang="en-US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plc.</a:t>
            </a:r>
            <a:r>
              <a:rPr lang="en-US" sz="2400" dirty="0" smtClean="0"/>
              <a:t> denomination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plc. - offers shares to the general public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plc. – publishes accounts at least annually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(C) Krystle Attard 2013</a:t>
            </a:r>
            <a:endParaRPr lang="en-GB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Private and Public Companies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7299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Limited liability companies owned by the same person(s)</a:t>
            </a:r>
          </a:p>
          <a:p>
            <a:endParaRPr lang="en-US" sz="2400" dirty="0" smtClean="0"/>
          </a:p>
          <a:p>
            <a:pPr>
              <a:lnSpc>
                <a:spcPct val="150000"/>
              </a:lnSpc>
            </a:pPr>
            <a:r>
              <a:rPr lang="en-US" sz="2400" dirty="0" smtClean="0"/>
              <a:t>Not always in the same industry</a:t>
            </a:r>
          </a:p>
          <a:p>
            <a:pPr>
              <a:lnSpc>
                <a:spcPct val="150000"/>
              </a:lnSpc>
            </a:pPr>
            <a:r>
              <a:rPr lang="en-US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Corporate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group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 smtClean="0"/>
              <a:t>– same industry</a:t>
            </a:r>
          </a:p>
          <a:p>
            <a:pPr>
              <a:lnSpc>
                <a:spcPct val="150000"/>
              </a:lnSpc>
            </a:pPr>
            <a:r>
              <a:rPr lang="en-US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Conglomerate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 smtClean="0"/>
              <a:t>– different industries</a:t>
            </a:r>
          </a:p>
          <a:p>
            <a:pPr>
              <a:lnSpc>
                <a:spcPct val="150000"/>
              </a:lnSpc>
            </a:pPr>
            <a:r>
              <a:rPr lang="en-US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Merger</a:t>
            </a:r>
            <a:r>
              <a:rPr lang="en-US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dirty="0" smtClean="0"/>
              <a:t>– companies taken over by others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(C) Krystle Attard 2013</a:t>
            </a:r>
            <a:endParaRPr lang="en-GB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 of Companies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3811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409081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/>
              <a:t>Premises hired out to an established company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Adheres to strict regulations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Rules vary from size of premises to pricing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Marketing costs provided by head office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Percentage of profit goes to mother company</a:t>
            </a: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(C) Krystle Attard 2013</a:t>
            </a:r>
            <a:endParaRPr lang="en-GB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Franchises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600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380506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400" dirty="0" smtClean="0"/>
              <a:t>Sole owners join forces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Unified marketing campaigns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Similar to partnership setup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Pool resources for mutual benefit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Owners may also be employees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(C) Krystle Attard 2013</a:t>
            </a:r>
            <a:endParaRPr lang="en-GB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Cooperative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8385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3876498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90000"/>
              </a:lnSpc>
              <a:spcBef>
                <a:spcPct val="20000"/>
              </a:spcBef>
              <a:buClr>
                <a:schemeClr val="bg2">
                  <a:lumMod val="50000"/>
                </a:schemeClr>
              </a:buClr>
              <a:buSzPct val="80000"/>
              <a:buNone/>
            </a:pPr>
            <a:endParaRPr lang="en-US" sz="2400" dirty="0" smtClean="0"/>
          </a:p>
          <a:p>
            <a:pPr marL="0" indent="0" algn="just">
              <a:lnSpc>
                <a:spcPct val="90000"/>
              </a:lnSpc>
              <a:spcBef>
                <a:spcPct val="20000"/>
              </a:spcBef>
              <a:buClr>
                <a:schemeClr val="bg2">
                  <a:lumMod val="50000"/>
                </a:schemeClr>
              </a:buClr>
              <a:buSzPct val="80000"/>
              <a:buNone/>
            </a:pPr>
            <a:r>
              <a:rPr lang="en-US" sz="2400" dirty="0" smtClean="0"/>
              <a:t>Usually </a:t>
            </a:r>
            <a:r>
              <a:rPr lang="en-US" sz="2400" dirty="0" smtClean="0"/>
              <a:t>defined in terms of number of employees</a:t>
            </a:r>
          </a:p>
          <a:p>
            <a:pPr marL="0" indent="0" algn="just">
              <a:lnSpc>
                <a:spcPct val="90000"/>
              </a:lnSpc>
              <a:spcBef>
                <a:spcPct val="20000"/>
              </a:spcBef>
              <a:buClr>
                <a:schemeClr val="bg2">
                  <a:lumMod val="50000"/>
                </a:schemeClr>
              </a:buClr>
              <a:buSzPct val="80000"/>
              <a:buNone/>
            </a:pPr>
            <a:endParaRPr lang="en-US" sz="2400" dirty="0" smtClean="0"/>
          </a:p>
          <a:p>
            <a:pPr marL="342900" indent="-342900" algn="just">
              <a:lnSpc>
                <a:spcPct val="90000"/>
              </a:lnSpc>
              <a:spcBef>
                <a:spcPct val="20000"/>
              </a:spcBef>
              <a:buClr>
                <a:schemeClr val="bg2">
                  <a:lumMod val="50000"/>
                </a:schemeClr>
              </a:buClr>
              <a:buSzPct val="80000"/>
            </a:pPr>
            <a:r>
              <a:rPr lang="en-US" sz="2400" dirty="0" smtClean="0"/>
              <a:t>Small </a:t>
            </a:r>
            <a:r>
              <a:rPr lang="en-US" sz="2400" dirty="0" smtClean="0"/>
              <a:t>enterprises - up to 20 employees</a:t>
            </a:r>
          </a:p>
          <a:p>
            <a:pPr marL="342900" indent="-342900" algn="just">
              <a:lnSpc>
                <a:spcPct val="90000"/>
              </a:lnSpc>
              <a:spcBef>
                <a:spcPct val="20000"/>
              </a:spcBef>
              <a:buClr>
                <a:schemeClr val="bg2">
                  <a:lumMod val="50000"/>
                </a:schemeClr>
              </a:buClr>
              <a:buSzPct val="80000"/>
            </a:pPr>
            <a:r>
              <a:rPr lang="en-US" sz="2400" dirty="0" smtClean="0"/>
              <a:t>Medium enterprises - up to 500 employees </a:t>
            </a:r>
          </a:p>
          <a:p>
            <a:pPr marL="342900" indent="-342900" algn="just">
              <a:lnSpc>
                <a:spcPct val="90000"/>
              </a:lnSpc>
              <a:spcBef>
                <a:spcPct val="20000"/>
              </a:spcBef>
              <a:buClr>
                <a:schemeClr val="bg2">
                  <a:lumMod val="50000"/>
                </a:schemeClr>
              </a:buClr>
              <a:buSzPct val="80000"/>
              <a:buNone/>
            </a:pPr>
            <a:endParaRPr lang="en-US" sz="2400" dirty="0" smtClean="0"/>
          </a:p>
          <a:p>
            <a:pPr marL="342900" indent="-342900">
              <a:spcBef>
                <a:spcPct val="20000"/>
              </a:spcBef>
              <a:buClr>
                <a:schemeClr val="bg2">
                  <a:lumMod val="50000"/>
                </a:schemeClr>
              </a:buClr>
              <a:buSzPct val="80000"/>
            </a:pPr>
            <a:r>
              <a:rPr lang="en-US" sz="2400" dirty="0" smtClean="0"/>
              <a:t>Different </a:t>
            </a:r>
            <a:r>
              <a:rPr lang="en-US" sz="2400" dirty="0" smtClean="0"/>
              <a:t>thresholds for defining enterprise size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(C) Krystle Attard 2013</a:t>
            </a:r>
            <a:endParaRPr lang="en-GB"/>
          </a:p>
        </p:txBody>
      </p:sp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Small Medium Enterprises (SMEs)</a:t>
            </a:r>
            <a:endParaRPr lang="en-GB" dirty="0"/>
          </a:p>
        </p:txBody>
      </p:sp>
      <p:sp>
        <p:nvSpPr>
          <p:cNvPr id="56325" name="Rectangle 5"/>
          <p:cNvSpPr>
            <a:spLocks noChangeArrowheads="1"/>
          </p:cNvSpPr>
          <p:nvPr/>
        </p:nvSpPr>
        <p:spPr bwMode="auto">
          <a:xfrm>
            <a:off x="457200" y="1412875"/>
            <a:ext cx="8229600" cy="4713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575419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n-GB" sz="2400" dirty="0"/>
              <a:t>The economy can be divided into two </a:t>
            </a:r>
            <a:r>
              <a:rPr lang="en-GB" sz="2400" dirty="0" smtClean="0"/>
              <a:t>sectors:</a:t>
            </a:r>
          </a:p>
          <a:p>
            <a:pPr>
              <a:lnSpc>
                <a:spcPct val="150000"/>
              </a:lnSpc>
            </a:pPr>
            <a:r>
              <a:rPr lang="en-GB" sz="2400" dirty="0" smtClean="0"/>
              <a:t>The </a:t>
            </a:r>
            <a:r>
              <a:rPr lang="en-GB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Private</a:t>
            </a:r>
            <a:r>
              <a:rPr lang="en-GB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GB" sz="2400" dirty="0" smtClean="0"/>
              <a:t>Sector</a:t>
            </a:r>
          </a:p>
          <a:p>
            <a:pPr>
              <a:lnSpc>
                <a:spcPct val="150000"/>
              </a:lnSpc>
            </a:pPr>
            <a:r>
              <a:rPr lang="en-GB" sz="2400" dirty="0" smtClean="0"/>
              <a:t>The </a:t>
            </a:r>
            <a:r>
              <a:rPr lang="en-GB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Public</a:t>
            </a:r>
            <a:r>
              <a:rPr lang="en-GB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GB" sz="2400" dirty="0" smtClean="0"/>
              <a:t>Sector</a:t>
            </a:r>
          </a:p>
          <a:p>
            <a:endParaRPr lang="en-GB" sz="2400" dirty="0"/>
          </a:p>
          <a:p>
            <a:r>
              <a:rPr lang="en-GB" sz="2400" dirty="0" smtClean="0"/>
              <a:t>Emerging model: </a:t>
            </a:r>
            <a:r>
              <a:rPr lang="en-GB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Private -</a:t>
            </a:r>
            <a:r>
              <a:rPr lang="en-GB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GB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Public</a:t>
            </a:r>
            <a:r>
              <a:rPr lang="en-GB" sz="2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GB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Partnerships</a:t>
            </a:r>
            <a:endParaRPr lang="en-GB" sz="2400" b="1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(C) Krystle Attard 2013</a:t>
            </a:r>
            <a:endParaRPr lang="en-GB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Economic Sectors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832098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n-GB" sz="2400" dirty="0"/>
              <a:t>Firms owned by private </a:t>
            </a:r>
            <a:r>
              <a:rPr lang="en-GB" sz="2400" dirty="0" smtClean="0"/>
              <a:t>individuals</a:t>
            </a:r>
          </a:p>
          <a:p>
            <a:r>
              <a:rPr lang="en-GB" sz="2400" dirty="0" smtClean="0"/>
              <a:t>Sole Traders</a:t>
            </a:r>
          </a:p>
          <a:p>
            <a:r>
              <a:rPr lang="en-GB" sz="2400" dirty="0" smtClean="0"/>
              <a:t>Partnerships</a:t>
            </a:r>
          </a:p>
          <a:p>
            <a:r>
              <a:rPr lang="en-GB" sz="2400" dirty="0" smtClean="0"/>
              <a:t>Private </a:t>
            </a:r>
            <a:r>
              <a:rPr lang="en-GB" sz="2400" dirty="0"/>
              <a:t>Limited Companies (</a:t>
            </a:r>
            <a:r>
              <a:rPr lang="en-GB" sz="2400" dirty="0" smtClean="0"/>
              <a:t>Ltd)</a:t>
            </a:r>
          </a:p>
          <a:p>
            <a:r>
              <a:rPr lang="en-GB" sz="2400" dirty="0" smtClean="0"/>
              <a:t>Public </a:t>
            </a:r>
            <a:r>
              <a:rPr lang="en-GB" sz="2400" dirty="0"/>
              <a:t>Limited Companies (</a:t>
            </a:r>
            <a:r>
              <a:rPr lang="en-GB" sz="2400" dirty="0" smtClean="0"/>
              <a:t>PLC)</a:t>
            </a:r>
          </a:p>
          <a:p>
            <a:r>
              <a:rPr lang="en-GB" sz="2400" dirty="0" smtClean="0"/>
              <a:t>Franchises</a:t>
            </a:r>
          </a:p>
          <a:p>
            <a:r>
              <a:rPr lang="en-GB" sz="2400" dirty="0" smtClean="0"/>
              <a:t>Cooperatives</a:t>
            </a:r>
            <a:endParaRPr lang="en-GB" sz="24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(C) Krystle Attard 2013</a:t>
            </a:r>
            <a:endParaRPr lang="en-GB"/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The Private Sector</a:t>
            </a:r>
          </a:p>
        </p:txBody>
      </p:sp>
    </p:spTree>
    <p:extLst>
      <p:ext uri="{BB962C8B-B14F-4D97-AF65-F5344CB8AC3E}">
        <p14:creationId xmlns:p14="http://schemas.microsoft.com/office/powerpoint/2010/main" val="81229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8075240" cy="4525963"/>
          </a:xfrm>
        </p:spPr>
        <p:txBody>
          <a:bodyPr/>
          <a:lstStyle/>
          <a:p>
            <a:pPr>
              <a:buNone/>
            </a:pPr>
            <a:endParaRPr lang="en-GB" sz="2000" dirty="0" smtClean="0"/>
          </a:p>
          <a:p>
            <a:pPr algn="just"/>
            <a:r>
              <a:rPr lang="en-GB" sz="24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Government Structure </a:t>
            </a:r>
            <a:r>
              <a:rPr lang="en-GB" sz="2400" dirty="0"/>
              <a:t>– Ministries, </a:t>
            </a:r>
            <a:r>
              <a:rPr lang="en-GB" sz="2400" dirty="0" smtClean="0"/>
              <a:t>Government </a:t>
            </a:r>
            <a:r>
              <a:rPr lang="en-GB" sz="2400" dirty="0"/>
              <a:t>Departments, Local Authorities</a:t>
            </a:r>
          </a:p>
          <a:p>
            <a:pPr algn="just">
              <a:buNone/>
            </a:pPr>
            <a:endParaRPr lang="en-GB" sz="2400" dirty="0" smtClean="0"/>
          </a:p>
          <a:p>
            <a:pPr algn="just"/>
            <a:r>
              <a:rPr lang="en-GB" sz="24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Public Corporations </a:t>
            </a:r>
            <a:r>
              <a:rPr lang="en-GB" sz="2400" dirty="0"/>
              <a:t>– provide essential services for a decent lifestyle</a:t>
            </a:r>
          </a:p>
          <a:p>
            <a:pPr algn="just"/>
            <a:endParaRPr lang="en-GB" sz="2400" dirty="0"/>
          </a:p>
          <a:p>
            <a:pPr algn="just"/>
            <a:r>
              <a:rPr lang="en-GB" sz="24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QUANGOs</a:t>
            </a:r>
            <a:r>
              <a:rPr lang="en-GB" sz="2400" dirty="0"/>
              <a:t> – </a:t>
            </a:r>
            <a:r>
              <a:rPr lang="en-GB" sz="2400" dirty="0" smtClean="0"/>
              <a:t>National Authorities</a:t>
            </a:r>
            <a:r>
              <a:rPr lang="en-GB" sz="2400" dirty="0"/>
              <a:t>, Regulatory Bodies (national level)</a:t>
            </a:r>
          </a:p>
          <a:p>
            <a:endParaRPr lang="en-GB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(C) Krystle Attard 2013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Public Sector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376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GB" sz="2000" dirty="0" smtClean="0"/>
          </a:p>
          <a:p>
            <a:pPr>
              <a:buNone/>
            </a:pPr>
            <a:r>
              <a:rPr lang="en-GB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Private – Public Partnership</a:t>
            </a:r>
          </a:p>
          <a:p>
            <a:pPr>
              <a:buNone/>
            </a:pPr>
            <a:endParaRPr lang="en-GB" sz="2400" dirty="0" smtClean="0"/>
          </a:p>
          <a:p>
            <a:r>
              <a:rPr lang="en-GB" sz="2400" dirty="0"/>
              <a:t>An enterprise jointly owned by the Government and the private sector</a:t>
            </a:r>
          </a:p>
          <a:p>
            <a:pPr>
              <a:buNone/>
            </a:pPr>
            <a:endParaRPr lang="en-GB" sz="2400" dirty="0" smtClean="0"/>
          </a:p>
          <a:p>
            <a:r>
              <a:rPr lang="en-GB" sz="2400" dirty="0"/>
              <a:t>Defined in terms of shares</a:t>
            </a: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(C) Krystle Attard 2013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Public Sector continued…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0876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323528" y="1340768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endParaRPr lang="en-GB" sz="2000" dirty="0" smtClean="0"/>
          </a:p>
          <a:p>
            <a:pPr algn="just"/>
            <a:r>
              <a:rPr lang="en-GB" sz="2400" dirty="0"/>
              <a:t>Limited liability – owners not personally obliged to make up for company debts if it goes bankrupt</a:t>
            </a:r>
          </a:p>
          <a:p>
            <a:pPr algn="just">
              <a:buFontTx/>
              <a:buChar char="•"/>
            </a:pPr>
            <a:endParaRPr lang="en-GB" sz="2400" dirty="0" smtClean="0"/>
          </a:p>
          <a:p>
            <a:pPr algn="just"/>
            <a:r>
              <a:rPr lang="en-GB" sz="2400" dirty="0"/>
              <a:t>Personal possessions may be reclaimed by creditors if they are not used for standard of living</a:t>
            </a:r>
          </a:p>
          <a:p>
            <a:pPr algn="just">
              <a:buFontTx/>
              <a:buChar char="•"/>
            </a:pPr>
            <a:endParaRPr lang="en-GB" sz="2400" dirty="0" smtClean="0"/>
          </a:p>
          <a:p>
            <a:pPr algn="just"/>
            <a:r>
              <a:rPr lang="en-GB" sz="2400" dirty="0"/>
              <a:t>Unlimited liability – owners may have to cover debts of a bankrupt business by selling personal possessions</a:t>
            </a:r>
          </a:p>
          <a:p>
            <a:pPr>
              <a:buFontTx/>
              <a:buChar char="•"/>
            </a:pPr>
            <a:endParaRPr lang="en-GB" sz="2400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(C) Krystle Attard 2013</a:t>
            </a:r>
            <a:endParaRPr lang="en-GB"/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Liability of companies</a:t>
            </a:r>
          </a:p>
        </p:txBody>
      </p:sp>
    </p:spTree>
    <p:extLst>
      <p:ext uri="{BB962C8B-B14F-4D97-AF65-F5344CB8AC3E}">
        <p14:creationId xmlns:p14="http://schemas.microsoft.com/office/powerpoint/2010/main" val="1110447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81329"/>
            <a:ext cx="8229600" cy="3387832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GB" sz="2400" dirty="0"/>
              <a:t>Limited Liability Companies (Ltd.)</a:t>
            </a:r>
          </a:p>
          <a:p>
            <a:pPr>
              <a:lnSpc>
                <a:spcPct val="150000"/>
              </a:lnSpc>
            </a:pPr>
            <a:r>
              <a:rPr lang="en-GB" sz="2400" dirty="0"/>
              <a:t>Public Limited Companies (plc.)</a:t>
            </a:r>
          </a:p>
          <a:p>
            <a:pPr>
              <a:lnSpc>
                <a:spcPct val="150000"/>
              </a:lnSpc>
            </a:pPr>
            <a:r>
              <a:rPr lang="en-GB" sz="2400" dirty="0" smtClean="0"/>
              <a:t>Criteria </a:t>
            </a:r>
            <a:r>
              <a:rPr lang="en-GB" sz="2400" dirty="0"/>
              <a:t>set by local </a:t>
            </a:r>
            <a:r>
              <a:rPr lang="en-GB" sz="2400" dirty="0" smtClean="0"/>
              <a:t>authority: </a:t>
            </a:r>
            <a:r>
              <a:rPr lang="en-GB" sz="2400" dirty="0" smtClean="0">
                <a:hlinkClick r:id="rId3"/>
              </a:rPr>
              <a:t>MFSA</a:t>
            </a:r>
            <a:endParaRPr lang="en-GB" sz="2400" dirty="0"/>
          </a:p>
          <a:p>
            <a:pPr>
              <a:lnSpc>
                <a:spcPct val="150000"/>
              </a:lnSpc>
            </a:pPr>
            <a:r>
              <a:rPr lang="en-GB" sz="2400" dirty="0" smtClean="0"/>
              <a:t>A minimum threshold of company assets</a:t>
            </a:r>
          </a:p>
          <a:p>
            <a:pPr>
              <a:lnSpc>
                <a:spcPct val="150000"/>
              </a:lnSpc>
            </a:pPr>
            <a:r>
              <a:rPr lang="en-GB" sz="2400" dirty="0" smtClean="0"/>
              <a:t>Plc. </a:t>
            </a:r>
            <a:r>
              <a:rPr lang="en-GB" sz="2400" dirty="0"/>
              <a:t>– sells shares to the </a:t>
            </a:r>
            <a:r>
              <a:rPr lang="en-GB" sz="2400" dirty="0" smtClean="0"/>
              <a:t>public</a:t>
            </a:r>
          </a:p>
          <a:p>
            <a:endParaRPr lang="en-GB" sz="2400" dirty="0"/>
          </a:p>
          <a:p>
            <a:pPr>
              <a:buNone/>
            </a:pPr>
            <a:endParaRPr lang="en-GB" dirty="0" smtClean="0"/>
          </a:p>
          <a:p>
            <a:pPr>
              <a:buFontTx/>
              <a:buChar char="•"/>
            </a:pPr>
            <a:endParaRPr lang="en-GB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(C) Krystle Attard 2013</a:t>
            </a:r>
            <a:endParaRPr lang="en-GB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Private Companies</a:t>
            </a:r>
          </a:p>
        </p:txBody>
      </p:sp>
    </p:spTree>
    <p:extLst>
      <p:ext uri="{BB962C8B-B14F-4D97-AF65-F5344CB8AC3E}">
        <p14:creationId xmlns:p14="http://schemas.microsoft.com/office/powerpoint/2010/main" val="373378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81329"/>
            <a:ext cx="8229600" cy="345984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GB" sz="2400" dirty="0" smtClean="0"/>
              <a:t>Set </a:t>
            </a:r>
            <a:r>
              <a:rPr lang="en-GB" sz="2400" dirty="0"/>
              <a:t>up business under an established name</a:t>
            </a:r>
          </a:p>
          <a:p>
            <a:pPr>
              <a:lnSpc>
                <a:spcPct val="150000"/>
              </a:lnSpc>
            </a:pPr>
            <a:r>
              <a:rPr lang="en-GB" sz="2400" dirty="0"/>
              <a:t>No marketing costs</a:t>
            </a:r>
          </a:p>
          <a:p>
            <a:pPr>
              <a:lnSpc>
                <a:spcPct val="150000"/>
              </a:lnSpc>
            </a:pPr>
            <a:r>
              <a:rPr lang="en-GB" sz="2400" dirty="0"/>
              <a:t>License fee paid annually</a:t>
            </a:r>
          </a:p>
          <a:p>
            <a:pPr>
              <a:lnSpc>
                <a:spcPct val="150000"/>
              </a:lnSpc>
            </a:pPr>
            <a:r>
              <a:rPr lang="en-GB" sz="2400" dirty="0"/>
              <a:t>Part of profits go to mother company</a:t>
            </a:r>
          </a:p>
          <a:p>
            <a:pPr>
              <a:lnSpc>
                <a:spcPct val="150000"/>
              </a:lnSpc>
            </a:pPr>
            <a:r>
              <a:rPr lang="en-GB" sz="2400" dirty="0"/>
              <a:t>Outlets adhere to specific requirements</a:t>
            </a:r>
          </a:p>
          <a:p>
            <a:pPr>
              <a:buFontTx/>
              <a:buChar char="•"/>
            </a:pPr>
            <a:endParaRPr lang="en-GB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(C) Krystle Attard 2013</a:t>
            </a:r>
            <a:endParaRPr lang="en-GB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Franchises</a:t>
            </a:r>
          </a:p>
        </p:txBody>
      </p:sp>
    </p:spTree>
    <p:extLst>
      <p:ext uri="{BB962C8B-B14F-4D97-AF65-F5344CB8AC3E}">
        <p14:creationId xmlns:p14="http://schemas.microsoft.com/office/powerpoint/2010/main" val="1227704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GB" sz="2400" dirty="0" smtClean="0"/>
              <a:t>Charity-based </a:t>
            </a:r>
            <a:r>
              <a:rPr lang="en-GB" sz="2400" dirty="0"/>
              <a:t>organizations - not for profit</a:t>
            </a:r>
          </a:p>
          <a:p>
            <a:pPr algn="just"/>
            <a:endParaRPr lang="en-GB" sz="2400" dirty="0" smtClean="0"/>
          </a:p>
          <a:p>
            <a:pPr algn="just"/>
            <a:r>
              <a:rPr lang="en-GB" sz="2400" dirty="0" smtClean="0"/>
              <a:t>Typically </a:t>
            </a:r>
            <a:r>
              <a:rPr lang="en-GB" sz="2400" dirty="0"/>
              <a:t>receive donations or funds from groups or government</a:t>
            </a:r>
          </a:p>
          <a:p>
            <a:pPr algn="just"/>
            <a:endParaRPr lang="en-GB" sz="2400" dirty="0" smtClean="0"/>
          </a:p>
          <a:p>
            <a:pPr algn="just"/>
            <a:r>
              <a:rPr lang="en-GB" sz="2400" dirty="0" smtClean="0"/>
              <a:t>Any </a:t>
            </a:r>
            <a:r>
              <a:rPr lang="en-GB" sz="2400" dirty="0"/>
              <a:t>financial surplus is ploughed back into the organization</a:t>
            </a:r>
          </a:p>
          <a:p>
            <a:pPr algn="just"/>
            <a:endParaRPr lang="en-GB" sz="2400" dirty="0" smtClean="0"/>
          </a:p>
          <a:p>
            <a:pPr algn="just"/>
            <a:r>
              <a:rPr lang="en-GB" sz="2400" dirty="0" smtClean="0"/>
              <a:t>Focus </a:t>
            </a:r>
            <a:r>
              <a:rPr lang="en-GB" sz="2400" dirty="0"/>
              <a:t>on providing a community service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(C) Krystle Attard 2013</a:t>
            </a:r>
            <a:endParaRPr lang="en-GB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Not For Profit Businesses</a:t>
            </a:r>
          </a:p>
        </p:txBody>
      </p:sp>
    </p:spTree>
    <p:extLst>
      <p:ext uri="{BB962C8B-B14F-4D97-AF65-F5344CB8AC3E}">
        <p14:creationId xmlns:p14="http://schemas.microsoft.com/office/powerpoint/2010/main" val="646478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</TotalTime>
  <Words>595</Words>
  <Application>Microsoft Office PowerPoint</Application>
  <PresentationFormat>On-screen Show (4:3)</PresentationFormat>
  <Paragraphs>139</Paragraphs>
  <Slides>17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Concourse</vt:lpstr>
      <vt:lpstr>Entrepreneurship</vt:lpstr>
      <vt:lpstr>Economic Sectors</vt:lpstr>
      <vt:lpstr>The Private Sector</vt:lpstr>
      <vt:lpstr>The Public Sector</vt:lpstr>
      <vt:lpstr>Public Sector continued…</vt:lpstr>
      <vt:lpstr>Liability of companies</vt:lpstr>
      <vt:lpstr>Private Companies</vt:lpstr>
      <vt:lpstr>Franchises</vt:lpstr>
      <vt:lpstr>Not For Profit Businesses</vt:lpstr>
      <vt:lpstr>Sole Owner / Self Employed</vt:lpstr>
      <vt:lpstr>Partnership</vt:lpstr>
      <vt:lpstr>Private companies</vt:lpstr>
      <vt:lpstr>Private and Public Companies</vt:lpstr>
      <vt:lpstr>Group of Companies</vt:lpstr>
      <vt:lpstr>Franchises</vt:lpstr>
      <vt:lpstr>Cooperative</vt:lpstr>
      <vt:lpstr>Small Medium Enterprises (SMEs)</vt:lpstr>
    </vt:vector>
  </TitlesOfParts>
  <Company>102/104 Constitution Street Mosta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Entrepreneurship</dc:title>
  <dc:creator>krystle</dc:creator>
  <cp:lastModifiedBy>Krystle Attard</cp:lastModifiedBy>
  <cp:revision>6</cp:revision>
  <dcterms:created xsi:type="dcterms:W3CDTF">2013-01-21T11:02:49Z</dcterms:created>
  <dcterms:modified xsi:type="dcterms:W3CDTF">2013-01-21T14:35:55Z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