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8" r:id="rId3"/>
    <p:sldId id="260" r:id="rId4"/>
    <p:sldId id="280" r:id="rId5"/>
    <p:sldId id="279" r:id="rId6"/>
    <p:sldId id="265" r:id="rId7"/>
    <p:sldId id="267" r:id="rId8"/>
    <p:sldId id="268" r:id="rId9"/>
    <p:sldId id="270" r:id="rId10"/>
    <p:sldId id="273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AF3CF-5619-4CD2-92B4-EA1BE7500B20}" type="datetimeFigureOut">
              <a:rPr lang="en-US" smtClean="0"/>
              <a:t>11/8/2012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D8396-F3CB-4B20-AF02-C5B539F4B3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E70469-BCE6-4E34-9057-C43DF68B34E6}" type="datetime1">
              <a:rPr lang="en-US" smtClean="0"/>
              <a:t>11/8/2012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C7EFE5-995B-4FFF-8AAF-E3CA8781DB8A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35BC48-D6D3-46A0-A857-2D9AB3B532B2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E7AB5BB-C551-4F17-88F0-E811E228571C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B62BFC-B533-4FDE-B772-CE4E877C639A}" type="datetime1">
              <a:rPr lang="en-US" smtClean="0"/>
              <a:t>11/8/2012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B539A4-A0DB-47F1-9B27-98159AAACB9E}" type="datetime1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D61969-148F-4DD1-891C-498FD8699A3B}" type="datetime1">
              <a:rPr lang="en-US" smtClean="0"/>
              <a:t>11/8/2012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52F02A-B9B6-4F60-AD33-695A3D262C58}" type="datetime1">
              <a:rPr lang="en-US" smtClean="0"/>
              <a:t>11/8/2012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178A05-CF02-4F0C-A275-1FA0064E4B8E}" type="datetime1">
              <a:rPr lang="en-US" smtClean="0"/>
              <a:t>11/8/2012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A60A0DB-A4F5-49AF-9754-CE2C6331EB5B}" type="datetime1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1EEB8C-11A5-4926-B043-1EDB564F6D7A}" type="datetime1">
              <a:rPr lang="en-US" smtClean="0"/>
              <a:t>11/8/2012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3815244-8B58-43FB-AEA4-0870DF38A0C9}" type="datetime1">
              <a:rPr lang="en-US" smtClean="0"/>
              <a:t>11/8/2012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(C) Krystle Attard 2012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A3AA03-1D40-4E88-9E0C-A052019BDF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Creative Thinking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Teamwork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Lack of agreement on objectives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No </a:t>
            </a:r>
            <a:r>
              <a:rPr lang="en-US" sz="2400" dirty="0" smtClean="0"/>
              <a:t>agreement on constraints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No </a:t>
            </a:r>
            <a:r>
              <a:rPr lang="en-US" sz="2400" dirty="0" smtClean="0"/>
              <a:t>agreement on decision-making process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Ineffective communication channels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GB" sz="2400" dirty="0" smtClean="0"/>
              <a:t>Poor listening, interruptions, ambiguity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Lacking in continuity</a:t>
            </a:r>
            <a:endParaRPr lang="en-US" sz="2400" dirty="0" smtClean="0"/>
          </a:p>
          <a:p>
            <a:pPr marL="609600" indent="-609600" eaLnBrk="1" hangingPunct="1"/>
            <a:endParaRPr lang="en-GB" sz="2800" dirty="0" smtClean="0">
              <a:solidFill>
                <a:srgbClr val="7030A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800" b="0" dirty="0" smtClean="0"/>
              <a:t>Disastrous teamwork</a:t>
            </a:r>
            <a:endParaRPr lang="en-US" sz="48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400" dirty="0" smtClean="0"/>
              <a:t>Planning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Problem Solving and Creativity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Time Management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Organization</a:t>
            </a:r>
          </a:p>
          <a:p>
            <a:pPr>
              <a:lnSpc>
                <a:spcPct val="150000"/>
              </a:lnSpc>
            </a:pPr>
            <a:r>
              <a:rPr lang="en-GB" sz="2400" dirty="0" smtClean="0"/>
              <a:t>Delegation: assigning </a:t>
            </a:r>
            <a:r>
              <a:rPr lang="en-GB" sz="2400" dirty="0" smtClean="0"/>
              <a:t>tasks</a:t>
            </a:r>
            <a:endParaRPr lang="en-US" sz="24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400" smtClean="0"/>
              <a:t>Necessary Skills for Good Teams</a:t>
            </a:r>
          </a:p>
        </p:txBody>
      </p:sp>
      <p:pic>
        <p:nvPicPr>
          <p:cNvPr id="9220" name="Picture 4" descr="j00788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2996952"/>
            <a:ext cx="3228975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 autoUpdateAnimBg="0"/>
      <p:bldP spid="9218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sz="2400" dirty="0" smtClean="0"/>
              <a:t>A </a:t>
            </a:r>
            <a:r>
              <a:rPr lang="en-US" sz="2400" dirty="0" smtClean="0"/>
              <a:t>number of persons associated in a joint </a:t>
            </a:r>
            <a:r>
              <a:rPr lang="en-US" sz="2400" dirty="0" smtClean="0"/>
              <a:t>action</a:t>
            </a:r>
            <a:endParaRPr lang="en-US" sz="2400" dirty="0" smtClean="0"/>
          </a:p>
          <a:p>
            <a:pPr algn="r" eaLnBrk="1" hangingPunct="1">
              <a:buFontTx/>
              <a:buNone/>
            </a:pPr>
            <a:r>
              <a:rPr lang="en-US" sz="2000" i="1" dirty="0" smtClean="0"/>
              <a:t>Oxford English Dictionary</a:t>
            </a:r>
            <a:endParaRPr lang="en-GB" sz="2000" i="1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algn="just" eaLnBrk="1" hangingPunct="1"/>
            <a:r>
              <a:rPr lang="en-US" sz="2400" dirty="0" smtClean="0"/>
              <a:t>Team members share  </a:t>
            </a:r>
            <a:r>
              <a:rPr lang="en-US" sz="2400" dirty="0" smtClean="0"/>
              <a:t>goals that can be reached ONLY through the efforts of all the </a:t>
            </a:r>
            <a:r>
              <a:rPr lang="en-US" sz="2400" dirty="0" smtClean="0"/>
              <a:t>members</a:t>
            </a:r>
          </a:p>
          <a:p>
            <a:pPr algn="just" eaLnBrk="1" hangingPunct="1"/>
            <a:endParaRPr lang="en-GB" sz="2400" dirty="0" smtClean="0"/>
          </a:p>
          <a:p>
            <a:pPr algn="just" eaLnBrk="1" hangingPunct="1"/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T</a:t>
            </a:r>
            <a:r>
              <a:rPr lang="en-GB" sz="2400" dirty="0" smtClean="0"/>
              <a:t>ogether</a:t>
            </a:r>
          </a:p>
          <a:p>
            <a:pPr algn="just" eaLnBrk="1" hangingPunct="1"/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E</a:t>
            </a:r>
            <a:r>
              <a:rPr lang="en-GB" sz="2400" dirty="0" smtClean="0"/>
              <a:t>veryone</a:t>
            </a:r>
          </a:p>
          <a:p>
            <a:pPr algn="just" eaLnBrk="1" hangingPunct="1"/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en-GB" sz="2400" dirty="0" smtClean="0"/>
              <a:t>chieves</a:t>
            </a:r>
          </a:p>
          <a:p>
            <a:pPr algn="just" eaLnBrk="1" hangingPunct="1"/>
            <a:r>
              <a:rPr lang="en-GB" sz="2800" b="1" dirty="0" smtClean="0">
                <a:solidFill>
                  <a:schemeClr val="accent1">
                    <a:lumMod val="75000"/>
                  </a:schemeClr>
                </a:solidFill>
              </a:rPr>
              <a:t>M</a:t>
            </a:r>
            <a:r>
              <a:rPr lang="en-GB" sz="2400" dirty="0" smtClean="0"/>
              <a:t>ore</a:t>
            </a:r>
            <a:endParaRPr lang="en-US" sz="2400" dirty="0" smtClean="0"/>
          </a:p>
          <a:p>
            <a:pPr eaLnBrk="1" hangingPunct="1">
              <a:buNone/>
            </a:pPr>
            <a:r>
              <a:rPr lang="en-US" dirty="0" smtClean="0"/>
              <a:t>	</a:t>
            </a:r>
            <a:endParaRPr lang="en-GB" dirty="0" smtClean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Definitions</a:t>
            </a:r>
            <a:endParaRPr lang="en-GB" dirty="0" smtClean="0"/>
          </a:p>
        </p:txBody>
      </p:sp>
      <p:pic>
        <p:nvPicPr>
          <p:cNvPr id="4" name="Picture 4" descr="j01986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645024"/>
            <a:ext cx="2408759" cy="211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  <p:bldP spid="1638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81329"/>
            <a:ext cx="8229600" cy="3243816"/>
          </a:xfrm>
        </p:spPr>
        <p:txBody>
          <a:bodyPr>
            <a:normAutofit/>
          </a:bodyPr>
          <a:lstStyle/>
          <a:p>
            <a:pPr>
              <a:defRPr/>
            </a:pPr>
            <a:endParaRPr lang="en-US" sz="2400" dirty="0" smtClean="0"/>
          </a:p>
          <a:p>
            <a:pPr>
              <a:defRPr/>
            </a:pPr>
            <a:endParaRPr lang="en-US" sz="2400" dirty="0" smtClean="0"/>
          </a:p>
          <a:p>
            <a:pPr algn="just">
              <a:defRPr/>
            </a:pPr>
            <a:r>
              <a:rPr lang="en-US" sz="2400" dirty="0" smtClean="0"/>
              <a:t>The </a:t>
            </a:r>
            <a:r>
              <a:rPr lang="en-US" sz="2400" dirty="0" smtClean="0"/>
              <a:t>whole is greater than the sum of its parts </a:t>
            </a:r>
          </a:p>
          <a:p>
            <a:pPr algn="just">
              <a:defRPr/>
            </a:pPr>
            <a:endParaRPr lang="en-US" sz="2400" dirty="0" smtClean="0"/>
          </a:p>
          <a:p>
            <a:pPr algn="just">
              <a:defRPr/>
            </a:pPr>
            <a:r>
              <a:rPr lang="en-US" sz="2400" dirty="0" smtClean="0"/>
              <a:t>Combined individual </a:t>
            </a:r>
            <a:r>
              <a:rPr lang="en-US" sz="2400" dirty="0" smtClean="0"/>
              <a:t>energies </a:t>
            </a:r>
            <a:r>
              <a:rPr lang="en-US" sz="2400" dirty="0" smtClean="0"/>
              <a:t>produce </a:t>
            </a:r>
            <a:r>
              <a:rPr lang="en-US" sz="2400" dirty="0" smtClean="0"/>
              <a:t>a collective energy that goes beyond the </a:t>
            </a:r>
            <a:r>
              <a:rPr lang="en-US" sz="2400" dirty="0" smtClean="0"/>
              <a:t>total </a:t>
            </a:r>
            <a:r>
              <a:rPr lang="en-US" sz="2400" dirty="0" smtClean="0"/>
              <a:t>sum of </a:t>
            </a:r>
            <a:r>
              <a:rPr lang="en-US" sz="2400" dirty="0" smtClean="0"/>
              <a:t>individual contributions in a task</a:t>
            </a:r>
            <a:endParaRPr lang="en-US" sz="2400" dirty="0" smtClean="0"/>
          </a:p>
          <a:p>
            <a:pPr algn="ctr" eaLnBrk="1" hangingPunct="1">
              <a:defRPr/>
            </a:pPr>
            <a:endParaRPr lang="en-US" sz="36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Synergy</a:t>
            </a:r>
            <a:endParaRPr lang="en-US" dirty="0"/>
          </a:p>
        </p:txBody>
      </p:sp>
      <p:pic>
        <p:nvPicPr>
          <p:cNvPr id="6147" name="Picture 5" descr="Click To Download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188640"/>
            <a:ext cx="2160240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867551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Social Loafing </a:t>
            </a:r>
            <a:r>
              <a:rPr lang="en-US" sz="2400" dirty="0" smtClean="0"/>
              <a:t>effect: group members put in less effort as number of team members </a:t>
            </a:r>
            <a:r>
              <a:rPr lang="en-US" sz="2400" dirty="0" smtClean="0"/>
              <a:t>increases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Social Loafing</a:t>
            </a:r>
            <a:endParaRPr lang="en-US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3563888" y="4869160"/>
            <a:ext cx="5184576" cy="5040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3491880" y="2996952"/>
            <a:ext cx="5184576" cy="2664296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400" dirty="0" smtClean="0"/>
              <a:t>Members feel that their </a:t>
            </a:r>
            <a:r>
              <a:rPr lang="en-US" sz="2400" dirty="0" smtClean="0"/>
              <a:t>input </a:t>
            </a:r>
            <a:r>
              <a:rPr lang="en-US" sz="2400" dirty="0" smtClean="0"/>
              <a:t>is not significant to the group’s overall </a:t>
            </a:r>
            <a:r>
              <a:rPr lang="en-US" sz="2400" dirty="0" smtClean="0"/>
              <a:t>performance</a:t>
            </a:r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2400" dirty="0" smtClean="0"/>
          </a:p>
          <a:p>
            <a:pPr marL="365760" lvl="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400" dirty="0" smtClean="0"/>
              <a:t>Less individual </a:t>
            </a:r>
            <a:r>
              <a:rPr lang="en-US" sz="2400" dirty="0" smtClean="0"/>
              <a:t>motivation</a:t>
            </a:r>
            <a:endParaRPr lang="en-US" sz="2400" dirty="0" smtClean="0"/>
          </a:p>
          <a:p>
            <a:pPr marL="365760" indent="-256032" algn="just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endParaRPr lang="en-US" sz="2400" dirty="0" smtClean="0"/>
          </a:p>
        </p:txBody>
      </p:sp>
      <p:pic>
        <p:nvPicPr>
          <p:cNvPr id="8" name="Picture 7" descr="untit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2348880"/>
            <a:ext cx="2592288" cy="3473878"/>
          </a:xfrm>
          <a:prstGeom prst="rect">
            <a:avLst/>
          </a:prstGeom>
        </p:spPr>
      </p:pic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untitl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39102" y="1481138"/>
            <a:ext cx="4865795" cy="4525962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Stages in Team Development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17992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Members need guidance about their expected role in the team</a:t>
            </a:r>
          </a:p>
          <a:p>
            <a:pPr algn="just"/>
            <a:endParaRPr lang="en-US" sz="1400" dirty="0" smtClean="0"/>
          </a:p>
          <a:p>
            <a:pPr algn="just"/>
            <a:r>
              <a:rPr lang="en-US" sz="2400" dirty="0" smtClean="0"/>
              <a:t>May be competition for roles or rebellion against assigned tasks</a:t>
            </a:r>
            <a:endParaRPr lang="en-US" sz="2400" dirty="0" smtClean="0"/>
          </a:p>
          <a:p>
            <a:pPr algn="just"/>
            <a:endParaRPr lang="en-US" sz="1400" dirty="0" smtClean="0"/>
          </a:p>
          <a:p>
            <a:pPr algn="just"/>
            <a:r>
              <a:rPr lang="en-US" sz="2400" dirty="0" smtClean="0"/>
              <a:t>Attempts to establish role in relation to other tam members and leaders</a:t>
            </a:r>
            <a:endParaRPr lang="en-US" sz="2400" dirty="0" smtClean="0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0" dirty="0" smtClean="0"/>
              <a:t>Forming and Storming</a:t>
            </a:r>
            <a:endParaRPr lang="en-US" sz="4800" b="0" dirty="0" smtClean="0"/>
          </a:p>
        </p:txBody>
      </p:sp>
      <p:pic>
        <p:nvPicPr>
          <p:cNvPr id="4" name="Picture 3" descr="untitl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4365104"/>
            <a:ext cx="2495550" cy="188595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dirty="0" smtClean="0"/>
              <a:t>Roles </a:t>
            </a:r>
            <a:r>
              <a:rPr lang="en-US" sz="2400" dirty="0" smtClean="0"/>
              <a:t>and responsibilities are clear and </a:t>
            </a:r>
            <a:r>
              <a:rPr lang="en-US" sz="2400" dirty="0" smtClean="0"/>
              <a:t>accepted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Open communication </a:t>
            </a:r>
            <a:r>
              <a:rPr lang="en-US" sz="2400" dirty="0" smtClean="0"/>
              <a:t>within </a:t>
            </a:r>
            <a:r>
              <a:rPr lang="en-US" sz="2400" dirty="0" smtClean="0"/>
              <a:t>team </a:t>
            </a:r>
            <a:r>
              <a:rPr lang="en-US" sz="2400" dirty="0" smtClean="0"/>
              <a:t>is </a:t>
            </a:r>
            <a:r>
              <a:rPr lang="en-US" sz="2400" dirty="0" smtClean="0"/>
              <a:t>established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There is commitment and unity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Start to face up to </a:t>
            </a:r>
            <a:r>
              <a:rPr lang="en-US" sz="2400" dirty="0" smtClean="0"/>
              <a:t>the </a:t>
            </a:r>
            <a:r>
              <a:rPr lang="en-US" sz="2400" dirty="0" smtClean="0"/>
              <a:t>tasks </a:t>
            </a:r>
            <a:r>
              <a:rPr lang="en-US" sz="2400" dirty="0" smtClean="0"/>
              <a:t>in hand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There is general respect for the leader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800" b="0" dirty="0" err="1" smtClean="0"/>
              <a:t>Norming</a:t>
            </a:r>
            <a:endParaRPr lang="en-US" sz="48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075240" cy="4395944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en-US" sz="2400" dirty="0" smtClean="0"/>
              <a:t>A </a:t>
            </a:r>
            <a:r>
              <a:rPr lang="en-US" sz="2400" dirty="0" smtClean="0"/>
              <a:t>shared vision </a:t>
            </a:r>
            <a:r>
              <a:rPr lang="en-US" sz="2400" dirty="0" smtClean="0"/>
              <a:t>among team members</a:t>
            </a:r>
            <a:endParaRPr lang="en-US" sz="2400" dirty="0" smtClean="0"/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/>
              <a:t>Any disagreement is resolved positively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/>
              <a:t>Goal </a:t>
            </a:r>
            <a:r>
              <a:rPr lang="en-US" sz="2400" dirty="0" smtClean="0"/>
              <a:t>centered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sz="2400" dirty="0" smtClean="0"/>
              <a:t>Supportive, trusting, </a:t>
            </a:r>
            <a:r>
              <a:rPr lang="en-US" sz="2400" dirty="0" smtClean="0"/>
              <a:t>resourceful and effective</a:t>
            </a:r>
          </a:p>
          <a:p>
            <a:pPr algn="just" eaLnBrk="1" hangingPunct="1"/>
            <a:endParaRPr lang="en-US" sz="2400" dirty="0" smtClean="0"/>
          </a:p>
          <a:p>
            <a:pPr algn="just" eaLnBrk="1" hangingPunct="1"/>
            <a:r>
              <a:rPr lang="en-US" sz="2400" dirty="0" smtClean="0"/>
              <a:t>Team </a:t>
            </a:r>
            <a:r>
              <a:rPr lang="en-US" sz="2400" dirty="0" smtClean="0"/>
              <a:t>is able to work towards achieving the </a:t>
            </a:r>
            <a:r>
              <a:rPr lang="en-US" sz="2400" dirty="0" smtClean="0"/>
              <a:t>goal </a:t>
            </a:r>
            <a:r>
              <a:rPr lang="en-US" sz="2400" dirty="0" smtClean="0"/>
              <a:t>and </a:t>
            </a:r>
            <a:r>
              <a:rPr lang="en-US" sz="2400" dirty="0" smtClean="0"/>
              <a:t>maintain its unity</a:t>
            </a:r>
            <a:endParaRPr lang="en-US" sz="2400" dirty="0" smtClean="0"/>
          </a:p>
          <a:p>
            <a:pPr eaLnBrk="1" hangingPunct="1"/>
            <a:endParaRPr lang="en-US" sz="3600" dirty="0" smtClean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b="0" dirty="0" smtClean="0"/>
              <a:t>Performing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4251928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Adjourning</a:t>
            </a:r>
            <a:r>
              <a:rPr lang="en-US" sz="2400" dirty="0" smtClean="0"/>
              <a:t> </a:t>
            </a:r>
            <a:r>
              <a:rPr lang="en-US" sz="2400" dirty="0" smtClean="0"/>
              <a:t>is the break-up of the </a:t>
            </a:r>
            <a:r>
              <a:rPr lang="en-US" sz="2400" dirty="0" smtClean="0"/>
              <a:t>group, bur not all </a:t>
            </a:r>
            <a:r>
              <a:rPr lang="en-US" sz="2400" dirty="0" smtClean="0"/>
              <a:t>teams go through this stage</a:t>
            </a:r>
          </a:p>
          <a:p>
            <a:pPr eaLnBrk="1" hangingPunct="1"/>
            <a:endParaRPr lang="en-US" sz="2400" dirty="0" smtClean="0"/>
          </a:p>
          <a:p>
            <a:pPr eaLnBrk="1" hangingPunct="1">
              <a:buNone/>
            </a:pPr>
            <a:r>
              <a:rPr lang="en-US" sz="2400" dirty="0" smtClean="0"/>
              <a:t>Can </a:t>
            </a:r>
            <a:r>
              <a:rPr lang="en-US" sz="2400" dirty="0" smtClean="0"/>
              <a:t>happen for several </a:t>
            </a:r>
            <a:r>
              <a:rPr lang="en-US" sz="2400" dirty="0" smtClean="0"/>
              <a:t>reasons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End </a:t>
            </a:r>
            <a:r>
              <a:rPr lang="en-US" sz="2400" dirty="0" smtClean="0"/>
              <a:t>of </a:t>
            </a:r>
            <a:r>
              <a:rPr lang="en-US" sz="2400" dirty="0" smtClean="0"/>
              <a:t>task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Personnel change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dirty="0" smtClean="0"/>
              <a:t>Incompatibility </a:t>
            </a:r>
            <a:r>
              <a:rPr lang="en-US" sz="2400" dirty="0" smtClean="0"/>
              <a:t>of members </a:t>
            </a:r>
          </a:p>
          <a:p>
            <a:pPr eaLnBrk="1" hangingPunct="1"/>
            <a:endParaRPr lang="en-US" sz="3600" dirty="0" smtClean="0"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b="0" dirty="0" smtClean="0"/>
              <a:t>Adjourning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(C) Krystle Attard 2012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</TotalTime>
  <Words>349</Words>
  <Application>Microsoft Office PowerPoint</Application>
  <PresentationFormat>On-screen Show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Creative Thinking</vt:lpstr>
      <vt:lpstr>Definitions</vt:lpstr>
      <vt:lpstr>Synergy</vt:lpstr>
      <vt:lpstr>Social Loafing</vt:lpstr>
      <vt:lpstr>Stages in Team Development</vt:lpstr>
      <vt:lpstr>Forming and Storming</vt:lpstr>
      <vt:lpstr>Norming</vt:lpstr>
      <vt:lpstr>Performing</vt:lpstr>
      <vt:lpstr>Adjourning</vt:lpstr>
      <vt:lpstr>Disastrous teamwork</vt:lpstr>
      <vt:lpstr>Necessary Skills for Good Teams</vt:lpstr>
    </vt:vector>
  </TitlesOfParts>
  <Company>102/104 Constitution Street Mosta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Creative Thinking</dc:title>
  <dc:creator>Krystle Attard</dc:creator>
  <cp:lastModifiedBy>Krystle Attard</cp:lastModifiedBy>
  <cp:revision>17</cp:revision>
  <dcterms:created xsi:type="dcterms:W3CDTF">2012-11-08T13:10:58Z</dcterms:created>
  <dcterms:modified xsi:type="dcterms:W3CDTF">2012-11-08T13:46:17Z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