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9" r:id="rId3"/>
    <p:sldId id="258" r:id="rId4"/>
    <p:sldId id="27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278D9C5-6E0F-44C7-981C-D7370709B392}" type="datetimeFigureOut">
              <a:rPr lang="en-GB"/>
              <a:pPr>
                <a:defRPr/>
              </a:pPr>
              <a:t>26/03/2013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D2ADE68-B5AC-46DA-B69E-F2C6CFDFCA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0598A8-F60B-45B1-8D6F-44A6F66AFB92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AB3048B-CF91-46C4-A578-E12F5388C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F8B06-B52F-4116-B51D-C34C3A511225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D61DD-63DB-4669-8466-94A2C62FD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2A94A-9812-4F42-8572-5EBC6068C34A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6967-D191-4DA7-92AC-1A38B1556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CAC40-BDC2-4A40-9F6E-711673A359BA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7C08B-8195-4AEE-9B87-F145D34F1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10801A-6FF6-461D-B347-8E874E253DF7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1BC7A2-2445-4DDE-A5C6-07EA84C15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B3220D-B653-4D6C-A2BB-5AFD80F18794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C1BFC7-4353-423F-8EF8-1C3297B5C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952816-9E52-4F82-865E-288CCA6C373C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005153-2B1A-4391-89BE-33181A350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F9F93D-4EFC-4990-AA49-7D96489CE1FF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ACE86B-5A4D-4C44-9910-21418E848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EFBDC-B24C-4709-8A8C-4F324F271FFC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1E806-D1BC-44DC-AD96-C266D5922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EFF4CF-DA00-401C-879A-306A6D9DB3B1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C228FA-EF94-49A7-9020-DE535DE63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F3AC5D1-685D-49DE-8FCE-DE46ADC1F6D1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D9F6F17-A879-4DB1-A7B4-EEAB5F43F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71855E-A359-4304-B259-2C85C7CA733B}" type="datetime1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(C) Krystle Attard 2013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20D2F48-DEF9-48F7-997B-619EAF1BF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8" r:id="rId6"/>
    <p:sldLayoutId id="2147483682" r:id="rId7"/>
    <p:sldLayoutId id="2147483689" r:id="rId8"/>
    <p:sldLayoutId id="2147483690" r:id="rId9"/>
    <p:sldLayoutId id="2147483681" r:id="rId10"/>
    <p:sldLayoutId id="2147483680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Entrepreneurship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US" smtClean="0"/>
              <a:t>Economic Setups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(C) Krystle Attard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smtClean="0"/>
              <a:t>The State controls all business processes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A central role for the common good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Less chance of consumer exploitation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Less wasted resources  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Fair distribution of wealth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Limited choices and quality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Lack of incentives to risk takers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Planned/Command Economy</a:t>
            </a:r>
            <a:endParaRPr lang="en-US" dirty="0"/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3750" y="3338513"/>
            <a:ext cx="3019425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341438"/>
            <a:ext cx="6551612" cy="4572000"/>
          </a:xfrm>
        </p:spPr>
        <p:txBody>
          <a:bodyPr>
            <a:normAutofit/>
          </a:bodyPr>
          <a:lstStyle/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/>
              <a:t>A mixture of Free and </a:t>
            </a:r>
            <a:r>
              <a:rPr lang="en-US" sz="2400" dirty="0" smtClean="0"/>
              <a:t>Planned </a:t>
            </a:r>
            <a:r>
              <a:rPr lang="en-US" sz="2400" dirty="0"/>
              <a:t>economy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/>
              <a:t>Government intervention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dirty="0" smtClean="0"/>
              <a:t>Strategic </a:t>
            </a:r>
            <a:r>
              <a:rPr lang="en-US" sz="2400" dirty="0"/>
              <a:t>planning and incentives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dirty="0"/>
              <a:t>Stable prices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dirty="0"/>
              <a:t>Healthy Balance of Payments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dirty="0"/>
              <a:t>Steady economic growth</a:t>
            </a:r>
          </a:p>
          <a:p>
            <a:pPr marL="621792" lvl="1" fontAlgn="auto">
              <a:lnSpc>
                <a:spcPct val="15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325" y="2667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Mixed Economy</a:t>
            </a:r>
            <a:endParaRPr lang="en-US" dirty="0"/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3429000"/>
            <a:ext cx="17716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8" name="Picture 6" descr="02-circular-flow-mixed-econom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72" t="1501" b="2440"/>
          <a:stretch>
            <a:fillRect/>
          </a:stretch>
        </p:blipFill>
        <p:spPr bwMode="auto">
          <a:xfrm>
            <a:off x="1331913" y="836613"/>
            <a:ext cx="7273925" cy="5688012"/>
          </a:xfrm>
          <a:prstGeom prst="rect">
            <a:avLst/>
          </a:prstGeom>
          <a:noFill/>
        </p:spPr>
      </p:pic>
      <p:pic>
        <p:nvPicPr>
          <p:cNvPr id="2" name="Title 1"/>
          <p:cNvPicPr>
            <a:picLocks noChangeArrowheads="1"/>
          </p:cNvPicPr>
          <p:nvPr/>
        </p:nvPicPr>
        <p:blipFill>
          <a:blip r:embed="rId4"/>
          <a:srcRect l="2541" t="18631" r="47469" b="25479"/>
          <a:stretch>
            <a:fillRect/>
          </a:stretch>
        </p:blipFill>
        <p:spPr bwMode="auto">
          <a:xfrm>
            <a:off x="250825" y="188913"/>
            <a:ext cx="42481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When visiting a supermarket, the list of items for sale is endless…</a:t>
            </a:r>
          </a:p>
          <a:p>
            <a:endParaRPr lang="en-US" sz="2400" smtClean="0"/>
          </a:p>
          <a:p>
            <a:r>
              <a:rPr lang="en-US" sz="2400" smtClean="0"/>
              <a:t>But when compared with what is produced all over the world the list is insignificant</a:t>
            </a:r>
          </a:p>
          <a:p>
            <a:endParaRPr lang="en-US" sz="2400" smtClean="0"/>
          </a:p>
          <a:p>
            <a:r>
              <a:rPr lang="en-US" sz="2400" smtClean="0"/>
              <a:t>Different markets which cater for all needs and wants imaginable</a:t>
            </a:r>
            <a:endParaRPr lang="en-GB" sz="240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Introduction</a:t>
            </a:r>
            <a:endParaRPr lang="en-GB" dirty="0"/>
          </a:p>
        </p:txBody>
      </p:sp>
      <p:pic>
        <p:nvPicPr>
          <p:cNvPr id="15363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4292600"/>
            <a:ext cx="21145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Land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Labour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(workforce)</a:t>
            </a:r>
            <a:endParaRPr lang="en-US" sz="2400" dirty="0"/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Capital</a:t>
            </a:r>
            <a:r>
              <a:rPr lang="en-US" sz="2400" dirty="0" smtClean="0"/>
              <a:t>: money </a:t>
            </a:r>
            <a:r>
              <a:rPr lang="en-US" sz="2400" dirty="0"/>
              <a:t>invested in the business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dirty="0"/>
              <a:t>Capital = (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Assets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–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Liabilities</a:t>
            </a:r>
            <a:r>
              <a:rPr lang="en-US" sz="2400" dirty="0"/>
              <a:t>)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HRM</a:t>
            </a:r>
            <a:r>
              <a:rPr lang="en-US" sz="2400" dirty="0" smtClean="0"/>
              <a:t>: Human </a:t>
            </a:r>
            <a:r>
              <a:rPr lang="en-US" sz="2400" dirty="0"/>
              <a:t>Resource Management</a:t>
            </a:r>
          </a:p>
          <a:p>
            <a:pPr marL="365760" lvl="1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SzPct val="68000"/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HCM</a:t>
            </a:r>
            <a:r>
              <a:rPr lang="en-US" sz="2400" dirty="0" smtClean="0"/>
              <a:t>: Human </a:t>
            </a:r>
            <a:r>
              <a:rPr lang="en-US" sz="2400" dirty="0"/>
              <a:t>Capital Management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People Management</a:t>
            </a:r>
            <a:endParaRPr lang="en-GB" dirty="0"/>
          </a:p>
        </p:txBody>
      </p:sp>
      <p:sp>
        <p:nvSpPr>
          <p:cNvPr id="17410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HRM</a:t>
            </a:r>
          </a:p>
        </p:txBody>
      </p:sp>
      <p:sp>
        <p:nvSpPr>
          <p:cNvPr id="17411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/>
          <a:lstStyle/>
          <a:p>
            <a:r>
              <a:rPr lang="en-GB" smtClean="0"/>
              <a:t>HCM</a:t>
            </a:r>
          </a:p>
        </p:txBody>
      </p:sp>
      <p:sp>
        <p:nvSpPr>
          <p:cNvPr id="17412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mtClean="0"/>
              <a:t>Manpower planning</a:t>
            </a:r>
          </a:p>
          <a:p>
            <a:pPr>
              <a:lnSpc>
                <a:spcPct val="150000"/>
              </a:lnSpc>
            </a:pPr>
            <a:r>
              <a:rPr lang="en-US" smtClean="0"/>
              <a:t>Recruitment </a:t>
            </a:r>
          </a:p>
          <a:p>
            <a:pPr>
              <a:lnSpc>
                <a:spcPct val="150000"/>
              </a:lnSpc>
            </a:pPr>
            <a:r>
              <a:rPr lang="en-US" smtClean="0"/>
              <a:t>Training </a:t>
            </a:r>
          </a:p>
          <a:p>
            <a:pPr>
              <a:lnSpc>
                <a:spcPct val="150000"/>
              </a:lnSpc>
            </a:pPr>
            <a:r>
              <a:rPr lang="en-US" smtClean="0"/>
              <a:t>Motivation</a:t>
            </a:r>
          </a:p>
          <a:p>
            <a:pPr>
              <a:lnSpc>
                <a:spcPct val="150000"/>
              </a:lnSpc>
            </a:pPr>
            <a:r>
              <a:rPr lang="en-US" smtClean="0"/>
              <a:t>Industrial Relations</a:t>
            </a:r>
          </a:p>
          <a:p>
            <a:pPr>
              <a:lnSpc>
                <a:spcPct val="150000"/>
              </a:lnSpc>
            </a:pPr>
            <a:r>
              <a:rPr lang="en-US" smtClean="0"/>
              <a:t>Employee Evaluation</a:t>
            </a:r>
          </a:p>
          <a:p>
            <a:endParaRPr lang="en-GB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109728" indent="0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None/>
              <a:defRPr/>
            </a:pPr>
            <a:endParaRPr lang="en-US" sz="100" dirty="0" smtClean="0"/>
          </a:p>
          <a:p>
            <a:pPr marL="365760" indent="-256032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Retain talented people</a:t>
            </a:r>
            <a:endParaRPr lang="en-US" dirty="0"/>
          </a:p>
          <a:p>
            <a:pPr marL="109728" indent="0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None/>
              <a:defRPr/>
            </a:pPr>
            <a:endParaRPr lang="en-US" sz="600" dirty="0" smtClean="0"/>
          </a:p>
          <a:p>
            <a:pPr marL="365760" indent="-256032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Assign additional responsibility to jobs</a:t>
            </a:r>
            <a:endParaRPr lang="en-US" dirty="0"/>
          </a:p>
          <a:p>
            <a:pPr marL="109728" indent="0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None/>
              <a:defRPr/>
            </a:pPr>
            <a:endParaRPr lang="en-US" sz="600" dirty="0" smtClean="0"/>
          </a:p>
          <a:p>
            <a:pPr marL="365760" indent="-256032" fontAlgn="auto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More </a:t>
            </a:r>
            <a:r>
              <a:rPr lang="en-US" dirty="0"/>
              <a:t>in depth than HRM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GB" dirty="0"/>
          </a:p>
        </p:txBody>
      </p:sp>
      <p:pic>
        <p:nvPicPr>
          <p:cNvPr id="17414" name="Pictur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2163" y="9525"/>
            <a:ext cx="1992312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075613" cy="3748087"/>
          </a:xfrm>
        </p:spPr>
        <p:txBody>
          <a:bodyPr>
            <a:normAutofit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Resources </a:t>
            </a:r>
            <a:r>
              <a:rPr lang="en-US" sz="2400" dirty="0"/>
              <a:t>are scarce…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Opportunity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Cost</a:t>
            </a:r>
            <a:r>
              <a:rPr lang="en-US" sz="2400" dirty="0" smtClean="0"/>
              <a:t>:  the cost </a:t>
            </a:r>
            <a:r>
              <a:rPr lang="en-US" sz="2400" dirty="0"/>
              <a:t>(as a lost benefit) of the forgone products after making a </a:t>
            </a:r>
            <a:r>
              <a:rPr lang="en-US" sz="2400" dirty="0" smtClean="0"/>
              <a:t>choice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E.g. The opportunity cost of working additional hours is having less leisure 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Opportunity Cost</a:t>
            </a:r>
            <a:endParaRPr lang="en-US" dirty="0"/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Consumption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Decision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Who </a:t>
            </a:r>
            <a:r>
              <a:rPr lang="en-US" sz="2400" dirty="0"/>
              <a:t>decides what to </a:t>
            </a:r>
            <a:r>
              <a:rPr lang="en-US" sz="2400" dirty="0" smtClean="0"/>
              <a:t>produce</a:t>
            </a:r>
          </a:p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en-US" sz="2400" dirty="0"/>
          </a:p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Production Decision 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Who </a:t>
            </a:r>
            <a:r>
              <a:rPr lang="en-US" sz="2400" dirty="0"/>
              <a:t>decides how it is to be </a:t>
            </a:r>
            <a:r>
              <a:rPr lang="en-US" sz="2400" dirty="0" smtClean="0"/>
              <a:t>produced</a:t>
            </a:r>
          </a:p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en-US" sz="2400" dirty="0"/>
          </a:p>
          <a:p>
            <a:pPr marL="109728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Distribution Decision </a:t>
            </a:r>
            <a:endParaRPr lang="en-US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For </a:t>
            </a:r>
            <a:r>
              <a:rPr lang="en-US" sz="2400" dirty="0"/>
              <a:t>whom to produce </a:t>
            </a:r>
            <a:r>
              <a:rPr lang="en-US" sz="2400" dirty="0" smtClean="0"/>
              <a:t>it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Three Decisions</a:t>
            </a:r>
            <a:endParaRPr lang="en-US" dirty="0"/>
          </a:p>
        </p:txBody>
      </p:sp>
      <p:pic>
        <p:nvPicPr>
          <p:cNvPr id="19459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3716338"/>
            <a:ext cx="339407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3819525"/>
          </a:xfrm>
        </p:spPr>
        <p:txBody>
          <a:bodyPr>
            <a:normAutofit/>
          </a:bodyPr>
          <a:lstStyle/>
          <a:p>
            <a:pPr marL="109728" indent="0" fontAlgn="auto">
              <a:lnSpc>
                <a:spcPct val="11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 smtClean="0"/>
              <a:t>Four principal economic models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Subsistence</a:t>
            </a:r>
            <a:r>
              <a:rPr lang="en-US" sz="2400" dirty="0" smtClean="0"/>
              <a:t> Economy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Free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Market</a:t>
            </a:r>
            <a:r>
              <a:rPr lang="en-US" sz="2400" dirty="0" smtClean="0"/>
              <a:t> Economy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Planned/Command</a:t>
            </a:r>
            <a:r>
              <a:rPr lang="en-US" sz="2400" dirty="0" smtClean="0"/>
              <a:t> Economy</a:t>
            </a:r>
          </a:p>
          <a:p>
            <a:pPr marL="365760" indent="-256032" fontAlgn="auto">
              <a:lnSpc>
                <a:spcPct val="15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Mixed</a:t>
            </a:r>
            <a:r>
              <a:rPr lang="en-US" sz="2400" dirty="0" smtClean="0"/>
              <a:t> Economy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Four Economic Setups</a:t>
            </a:r>
            <a:endParaRPr lang="en-US" dirty="0"/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Applicable for environmentalists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Relies heavily on natural resources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Production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=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consumption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for the population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smtClean="0"/>
              <a:t>Concept of wealth is non-existing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Subsistence Economy</a:t>
            </a:r>
            <a:endParaRPr lang="en-US" dirty="0"/>
          </a:p>
        </p:txBody>
      </p:sp>
      <p:pic>
        <p:nvPicPr>
          <p:cNvPr id="21507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3213100"/>
            <a:ext cx="49688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3819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smtClean="0"/>
              <a:t>Freedom of enterprise and choice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No government intervention in services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Maximum self interest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Demand/supply balance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Competition-oriented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Unequal distribution of wealth and resources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Free Market Economy</a:t>
            </a:r>
            <a:endParaRPr lang="en-US" dirty="0"/>
          </a:p>
        </p:txBody>
      </p:sp>
      <p:pic>
        <p:nvPicPr>
          <p:cNvPr id="22531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2950" y="188913"/>
            <a:ext cx="19240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cs typeface="Arial" charset="0"/>
              </a:rPr>
              <a:t>(C) Krystle Attard 2013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4.xml><?xml version="1.0" encoding="utf-8"?>
<a:themeOverride xmlns:a="http://schemas.openxmlformats.org/drawingml/2006/main">
  <a:clrScheme name="Urba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256</TotalTime>
  <Words>297</Words>
  <Application>Microsoft Office PowerPoint</Application>
  <PresentationFormat>On-screen Show (4:3)</PresentationFormat>
  <Paragraphs>78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Lucida Sans Unicode</vt:lpstr>
      <vt:lpstr>Arial</vt:lpstr>
      <vt:lpstr>Wingdings 3</vt:lpstr>
      <vt:lpstr>Verdana</vt:lpstr>
      <vt:lpstr>Wingdings 2</vt:lpstr>
      <vt:lpstr>Calibri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Setups</dc:title>
  <dc:creator>Eli</dc:creator>
  <cp:lastModifiedBy>User</cp:lastModifiedBy>
  <cp:revision>21</cp:revision>
  <dcterms:created xsi:type="dcterms:W3CDTF">2011-10-02T15:55:08Z</dcterms:created>
  <dcterms:modified xsi:type="dcterms:W3CDTF">2013-03-26T16:42:13Z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